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990FEA-48BD-432F-97D8-3EAB8DBBADD5}" v="2560" dt="2023-05-01T10:22:08.1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n-GB" dirty="0">
                <a:cs typeface="Calibri Light"/>
              </a:rPr>
              <a:t>Novo </a:t>
            </a:r>
            <a:r>
              <a:rPr lang="en-GB" dirty="0" err="1">
                <a:cs typeface="Calibri Light"/>
              </a:rPr>
              <a:t>očinstvo</a:t>
            </a:r>
            <a:r>
              <a:rPr lang="en-GB" dirty="0">
                <a:cs typeface="Calibri Light"/>
              </a:rPr>
              <a:t> u Srbiji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r>
              <a:rPr lang="en-GB" dirty="0" err="1">
                <a:cs typeface="Calibri"/>
              </a:rPr>
              <a:t>Studije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slučaja</a:t>
            </a:r>
            <a:endParaRPr lang="en-GB" err="1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1C2CC8-5134-DF4F-362A-39635902A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r"/>
            <a:r>
              <a:rPr lang="en-US" sz="2000" dirty="0" err="1">
                <a:cs typeface="Calibri Light"/>
              </a:rPr>
              <a:t>Dva</a:t>
            </a:r>
            <a:r>
              <a:rPr lang="en-US" sz="2000" dirty="0">
                <a:cs typeface="Calibri Light"/>
              </a:rPr>
              <a:t> </a:t>
            </a:r>
            <a:r>
              <a:rPr lang="en-US" sz="2000" dirty="0" err="1">
                <a:cs typeface="Calibri Light"/>
              </a:rPr>
              <a:t>značaja</a:t>
            </a:r>
            <a:r>
              <a:rPr lang="en-US" sz="2000" dirty="0">
                <a:cs typeface="Calibri Light"/>
              </a:rPr>
              <a:t> </a:t>
            </a:r>
            <a:r>
              <a:rPr lang="en-US" sz="2000" dirty="0" err="1">
                <a:cs typeface="Calibri Light"/>
              </a:rPr>
              <a:t>identiteta</a:t>
            </a:r>
            <a:r>
              <a:rPr lang="en-US" sz="2000" dirty="0">
                <a:cs typeface="Calibri Light"/>
              </a:rPr>
              <a:t>:</a:t>
            </a:r>
            <a:br>
              <a:rPr lang="en-US" sz="2000" dirty="0">
                <a:cs typeface="Calibri Light"/>
              </a:rPr>
            </a:br>
            <a:r>
              <a:rPr lang="en-US" sz="2000" dirty="0">
                <a:cs typeface="Calibri Light"/>
              </a:rPr>
              <a:t>-</a:t>
            </a:r>
            <a:r>
              <a:rPr lang="en-US" sz="2000" dirty="0" err="1">
                <a:cs typeface="Calibri Light"/>
              </a:rPr>
              <a:t>uloga</a:t>
            </a:r>
            <a:r>
              <a:rPr lang="en-US" sz="2000" dirty="0">
                <a:cs typeface="Calibri Light"/>
              </a:rPr>
              <a:t> </a:t>
            </a:r>
            <a:r>
              <a:rPr lang="en-US" sz="2000" dirty="0" err="1">
                <a:cs typeface="Calibri Light"/>
              </a:rPr>
              <a:t>koju</a:t>
            </a:r>
            <a:r>
              <a:rPr lang="en-US" sz="2000" dirty="0">
                <a:cs typeface="Calibri Light"/>
              </a:rPr>
              <a:t> </a:t>
            </a:r>
            <a:r>
              <a:rPr lang="en-US" sz="2000" dirty="0" err="1">
                <a:cs typeface="Calibri Light"/>
              </a:rPr>
              <a:t>pojedinac</a:t>
            </a:r>
            <a:r>
              <a:rPr lang="en-US" sz="2000" dirty="0">
                <a:cs typeface="Calibri Light"/>
              </a:rPr>
              <a:t> </a:t>
            </a:r>
            <a:r>
              <a:rPr lang="en-US" sz="2000" dirty="0" err="1">
                <a:cs typeface="Calibri Light"/>
              </a:rPr>
              <a:t>obavlja</a:t>
            </a:r>
            <a:br>
              <a:rPr lang="en-US" sz="2000" dirty="0">
                <a:cs typeface="Calibri Light"/>
              </a:rPr>
            </a:br>
            <a:r>
              <a:rPr lang="en-US" sz="2000" dirty="0">
                <a:cs typeface="Calibri Light"/>
              </a:rPr>
              <a:t>-</a:t>
            </a:r>
            <a:r>
              <a:rPr lang="en-US" sz="2000" dirty="0" err="1">
                <a:cs typeface="Calibri Light"/>
              </a:rPr>
              <a:t>značaj</a:t>
            </a:r>
            <a:r>
              <a:rPr lang="en-US" sz="2000" dirty="0">
                <a:cs typeface="Calibri Light"/>
              </a:rPr>
              <a:t> koji </a:t>
            </a:r>
            <a:r>
              <a:rPr lang="en-US" sz="2000" dirty="0" err="1">
                <a:cs typeface="Calibri Light"/>
              </a:rPr>
              <a:t>ulozi</a:t>
            </a:r>
            <a:r>
              <a:rPr lang="en-US" sz="2000" dirty="0">
                <a:cs typeface="Calibri Light"/>
              </a:rPr>
              <a:t> </a:t>
            </a:r>
            <a:r>
              <a:rPr lang="en-US" sz="2000" dirty="0" err="1">
                <a:cs typeface="Calibri Light"/>
              </a:rPr>
              <a:t>pripisuje</a:t>
            </a:r>
            <a:br>
              <a:rPr lang="en-US" sz="2000" dirty="0">
                <a:cs typeface="Calibri Light"/>
              </a:rPr>
            </a:br>
            <a:br>
              <a:rPr lang="en-US" sz="2000" dirty="0">
                <a:cs typeface="Calibri Light"/>
              </a:rPr>
            </a:br>
            <a:r>
              <a:rPr lang="en-US" sz="2000" dirty="0" err="1">
                <a:cs typeface="Calibri Light"/>
              </a:rPr>
              <a:t>cilj</a:t>
            </a:r>
            <a:r>
              <a:rPr lang="en-US" sz="2000" dirty="0">
                <a:cs typeface="Calibri Light"/>
              </a:rPr>
              <a:t> </a:t>
            </a:r>
            <a:r>
              <a:rPr lang="en-US" sz="2000" dirty="0" err="1">
                <a:cs typeface="Calibri Light"/>
              </a:rPr>
              <a:t>studije</a:t>
            </a:r>
            <a:r>
              <a:rPr lang="en-US" sz="2000" dirty="0">
                <a:cs typeface="Calibri Light"/>
              </a:rPr>
              <a:t> </a:t>
            </a:r>
            <a:r>
              <a:rPr lang="en-US" sz="2000" dirty="0" err="1">
                <a:cs typeface="Calibri Light"/>
              </a:rPr>
              <a:t>slučaja</a:t>
            </a:r>
            <a:r>
              <a:rPr lang="en-US" sz="2000" dirty="0">
                <a:cs typeface="Calibri Light"/>
              </a:rPr>
              <a:t>: </a:t>
            </a:r>
            <a:r>
              <a:rPr lang="en-US" sz="2000" dirty="0" err="1">
                <a:cs typeface="Calibri Light"/>
              </a:rPr>
              <a:t>istražiti</a:t>
            </a:r>
            <a:r>
              <a:rPr lang="en-US" sz="2000" dirty="0">
                <a:cs typeface="Calibri Light"/>
              </a:rPr>
              <a:t> </a:t>
            </a:r>
            <a:r>
              <a:rPr lang="en-US" sz="2000" dirty="0" err="1">
                <a:cs typeface="Calibri Light"/>
              </a:rPr>
              <a:t>identitete</a:t>
            </a:r>
            <a:r>
              <a:rPr lang="en-US" sz="2000" dirty="0">
                <a:cs typeface="Calibri Light"/>
              </a:rPr>
              <a:t> koji se </a:t>
            </a:r>
            <a:r>
              <a:rPr lang="en-US" sz="2000" dirty="0" err="1">
                <a:cs typeface="Calibri Light"/>
              </a:rPr>
              <a:t>pojavljuju</a:t>
            </a:r>
            <a:r>
              <a:rPr lang="en-US" sz="2000" dirty="0">
                <a:cs typeface="Calibri Light"/>
              </a:rPr>
              <a:t> </a:t>
            </a:r>
            <a:r>
              <a:rPr lang="en-US" sz="2000" dirty="0" err="1">
                <a:cs typeface="Calibri Light"/>
              </a:rPr>
              <a:t>među</a:t>
            </a:r>
            <a:r>
              <a:rPr lang="en-US" sz="2000" dirty="0">
                <a:cs typeface="Calibri Light"/>
              </a:rPr>
              <a:t> </a:t>
            </a:r>
            <a:r>
              <a:rPr lang="en-US" sz="2000" dirty="0" err="1">
                <a:cs typeface="Calibri Light"/>
              </a:rPr>
              <a:t>očevima</a:t>
            </a:r>
            <a:br>
              <a:rPr lang="en-US" sz="2000" dirty="0">
                <a:cs typeface="Calibri Light"/>
              </a:rPr>
            </a:br>
            <a:r>
              <a:rPr lang="en-US" sz="2000" dirty="0">
                <a:cs typeface="Calibri Light"/>
              </a:rPr>
              <a:t>-</a:t>
            </a:r>
            <a:r>
              <a:rPr lang="en-US" sz="2000" dirty="0" err="1">
                <a:cs typeface="Calibri Light"/>
              </a:rPr>
              <a:t>ispitanici</a:t>
            </a:r>
            <a:r>
              <a:rPr lang="en-US" sz="2000" dirty="0">
                <a:cs typeface="Calibri Light"/>
              </a:rPr>
              <a:t> </a:t>
            </a:r>
            <a:r>
              <a:rPr lang="en-US" sz="2000" dirty="0" err="1">
                <a:cs typeface="Calibri Light"/>
              </a:rPr>
              <a:t>su</a:t>
            </a:r>
            <a:r>
              <a:rPr lang="en-US" sz="2000" dirty="0">
                <a:cs typeface="Calibri Light"/>
              </a:rPr>
              <a:t> </a:t>
            </a:r>
            <a:r>
              <a:rPr lang="en-US" sz="2000" dirty="0" err="1">
                <a:cs typeface="Calibri Light"/>
              </a:rPr>
              <a:t>namenskim</a:t>
            </a:r>
            <a:r>
              <a:rPr lang="en-US" sz="2000" dirty="0">
                <a:cs typeface="Calibri Light"/>
              </a:rPr>
              <a:t> </a:t>
            </a:r>
            <a:r>
              <a:rPr lang="en-US" sz="2000" dirty="0" err="1">
                <a:cs typeface="Calibri Light"/>
              </a:rPr>
              <a:t>izabirom</a:t>
            </a:r>
            <a:r>
              <a:rPr lang="en-US" sz="2000" dirty="0">
                <a:cs typeface="Calibri Light"/>
              </a:rPr>
              <a:t> </a:t>
            </a:r>
            <a:r>
              <a:rPr lang="en-US" sz="2000" dirty="0" err="1">
                <a:cs typeface="Calibri Light"/>
              </a:rPr>
              <a:t>oni</a:t>
            </a:r>
            <a:r>
              <a:rPr lang="en-US" sz="2000" dirty="0">
                <a:cs typeface="Calibri Light"/>
              </a:rPr>
              <a:t> koji </a:t>
            </a:r>
            <a:r>
              <a:rPr lang="en-US" sz="2000" dirty="0" err="1">
                <a:cs typeface="Calibri Light"/>
              </a:rPr>
              <a:t>izražavaju</a:t>
            </a:r>
            <a:r>
              <a:rPr lang="en-US" sz="2000" dirty="0">
                <a:cs typeface="Calibri Light"/>
              </a:rPr>
              <a:t> 4 </a:t>
            </a:r>
            <a:r>
              <a:rPr lang="en-US" sz="2000" dirty="0" err="1">
                <a:cs typeface="Calibri Light"/>
              </a:rPr>
              <a:t>ključna</a:t>
            </a:r>
            <a:r>
              <a:rPr lang="en-US" sz="2000" dirty="0">
                <a:cs typeface="Calibri Light"/>
              </a:rPr>
              <a:t> </a:t>
            </a:r>
            <a:r>
              <a:rPr lang="en-US" sz="2000" dirty="0" err="1">
                <a:cs typeface="Calibri Light"/>
              </a:rPr>
              <a:t>identiteta</a:t>
            </a:r>
            <a:r>
              <a:rPr lang="en-US" sz="2000" dirty="0">
                <a:cs typeface="Calibri Light"/>
              </a:rPr>
              <a:t>:</a:t>
            </a:r>
            <a:br>
              <a:rPr lang="en-US" sz="2000" dirty="0">
                <a:cs typeface="Calibri Light"/>
              </a:rPr>
            </a:br>
            <a:r>
              <a:rPr lang="en-US" sz="2000" dirty="0">
                <a:cs typeface="Calibri Light"/>
              </a:rPr>
              <a:t>1. </a:t>
            </a:r>
            <a:r>
              <a:rPr lang="en-US" sz="2000" dirty="0" err="1">
                <a:cs typeface="Calibri Light"/>
              </a:rPr>
              <a:t>roditeljski</a:t>
            </a:r>
            <a:br>
              <a:rPr lang="en-US" sz="2000" dirty="0">
                <a:cs typeface="Calibri Light"/>
              </a:rPr>
            </a:br>
            <a:r>
              <a:rPr lang="en-US" sz="2000" dirty="0">
                <a:cs typeface="Calibri Light"/>
              </a:rPr>
              <a:t>2. </a:t>
            </a:r>
            <a:r>
              <a:rPr lang="en-US" sz="2000" dirty="0" err="1">
                <a:cs typeface="Calibri Light"/>
              </a:rPr>
              <a:t>Profesionalni</a:t>
            </a:r>
            <a:br>
              <a:rPr lang="en-US" dirty="0"/>
            </a:br>
            <a:r>
              <a:rPr lang="en-US" sz="2000" dirty="0">
                <a:cs typeface="Calibri Light"/>
              </a:rPr>
              <a:t>3. </a:t>
            </a:r>
            <a:r>
              <a:rPr lang="en-US" sz="2000" dirty="0" err="1">
                <a:cs typeface="Calibri Light"/>
              </a:rPr>
              <a:t>Lična</a:t>
            </a:r>
            <a:r>
              <a:rPr lang="en-US" sz="2000" dirty="0">
                <a:cs typeface="Calibri Light"/>
              </a:rPr>
              <a:t> </a:t>
            </a:r>
            <a:r>
              <a:rPr lang="en-US" sz="2000" dirty="0" err="1">
                <a:cs typeface="Calibri Light"/>
              </a:rPr>
              <a:t>ekspresija</a:t>
            </a:r>
            <a:br>
              <a:rPr lang="en-US" sz="2000" dirty="0">
                <a:cs typeface="Calibri Light"/>
              </a:rPr>
            </a:br>
            <a:r>
              <a:rPr lang="en-US" sz="2000" dirty="0">
                <a:cs typeface="Calibri Light"/>
              </a:rPr>
              <a:t>4. </a:t>
            </a:r>
            <a:r>
              <a:rPr lang="en-US" sz="2000" dirty="0" err="1">
                <a:cs typeface="Calibri Light"/>
              </a:rPr>
              <a:t>relacioni</a:t>
            </a:r>
            <a:br>
              <a:rPr lang="en-US" sz="2000" dirty="0">
                <a:cs typeface="Calibri Light"/>
              </a:rPr>
            </a:br>
            <a:endParaRPr lang="en-US" sz="2000" kern="1200" dirty="0">
              <a:latin typeface="+mj-l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577297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AB13D2-EE05-BECD-58F8-FCE74B626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  <a:cs typeface="Calibri Light"/>
              </a:rPr>
              <a:t>Prva </a:t>
            </a:r>
            <a:r>
              <a:rPr lang="en-GB" dirty="0" err="1">
                <a:solidFill>
                  <a:srgbClr val="FFFFFF"/>
                </a:solidFill>
                <a:cs typeface="Calibri Light"/>
              </a:rPr>
              <a:t>studija</a:t>
            </a:r>
            <a:r>
              <a:rPr lang="en-GB" dirty="0">
                <a:solidFill>
                  <a:srgbClr val="FFFFFF"/>
                </a:solidFill>
                <a:cs typeface="Calibri Light"/>
              </a:rPr>
              <a:t> </a:t>
            </a:r>
            <a:r>
              <a:rPr lang="en-GB" dirty="0" err="1">
                <a:solidFill>
                  <a:srgbClr val="FFFFFF"/>
                </a:solidFill>
                <a:cs typeface="Calibri Light"/>
              </a:rPr>
              <a:t>slučaja</a:t>
            </a:r>
            <a:endParaRPr lang="en-GB" dirty="0" err="1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FA5AB-0AE4-6B0A-93A9-C854AF6D1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sz="2000" dirty="0">
                <a:cs typeface="Calibri"/>
              </a:rPr>
              <a:t>Miljan: </a:t>
            </a:r>
            <a:r>
              <a:rPr lang="en-GB" sz="2000" dirty="0" err="1">
                <a:cs typeface="Calibri"/>
              </a:rPr>
              <a:t>lekar</a:t>
            </a:r>
            <a:r>
              <a:rPr lang="en-GB" sz="2000" dirty="0">
                <a:cs typeface="Calibri"/>
              </a:rPr>
              <a:t> u </a:t>
            </a:r>
            <a:r>
              <a:rPr lang="en-GB" sz="2000" dirty="0" err="1">
                <a:cs typeface="Calibri"/>
              </a:rPr>
              <a:t>javnoj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sferi</a:t>
            </a:r>
            <a:r>
              <a:rPr lang="en-GB" sz="2000" dirty="0">
                <a:cs typeface="Calibri"/>
              </a:rPr>
              <a:t> </a:t>
            </a:r>
            <a:r>
              <a:rPr lang="en-GB" sz="2000" dirty="0" err="1">
                <a:cs typeface="Calibri"/>
              </a:rPr>
              <a:t>i</a:t>
            </a:r>
            <a:r>
              <a:rPr lang="en-GB" sz="2000" dirty="0">
                <a:cs typeface="Calibri"/>
              </a:rPr>
              <a:t> </a:t>
            </a:r>
            <a:r>
              <a:rPr lang="en-GB" sz="2000" dirty="0" err="1">
                <a:cs typeface="Calibri"/>
              </a:rPr>
              <a:t>roditelj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deteta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od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dve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godine</a:t>
            </a:r>
          </a:p>
          <a:p>
            <a:r>
              <a:rPr lang="en-GB" sz="2000" err="1">
                <a:cs typeface="Calibri"/>
              </a:rPr>
              <a:t>Dijada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usavršavanja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na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poslu</a:t>
            </a:r>
            <a:r>
              <a:rPr lang="en-GB" sz="2000" dirty="0">
                <a:cs typeface="Calibri"/>
              </a:rPr>
              <a:t> </a:t>
            </a:r>
            <a:r>
              <a:rPr lang="en-GB" sz="2000" err="1">
                <a:cs typeface="Calibri"/>
              </a:rPr>
              <a:t>i</a:t>
            </a:r>
            <a:r>
              <a:rPr lang="en-GB" sz="2000" dirty="0">
                <a:cs typeface="Calibri"/>
              </a:rPr>
              <a:t> </a:t>
            </a:r>
            <a:r>
              <a:rPr lang="en-GB" sz="2000" err="1">
                <a:cs typeface="Calibri"/>
              </a:rPr>
              <a:t>preklapanja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sa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ulogom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roditeljstva</a:t>
            </a:r>
            <a:endParaRPr lang="en-GB" sz="2000">
              <a:cs typeface="Calibri"/>
            </a:endParaRPr>
          </a:p>
          <a:p>
            <a:r>
              <a:rPr lang="en-GB" sz="2000" dirty="0" err="1">
                <a:cs typeface="Calibri"/>
              </a:rPr>
              <a:t>Radni</a:t>
            </a:r>
            <a:r>
              <a:rPr lang="en-GB" sz="2000" dirty="0">
                <a:cs typeface="Calibri"/>
              </a:rPr>
              <a:t> dan </a:t>
            </a:r>
            <a:r>
              <a:rPr lang="en-GB" sz="2000" dirty="0" err="1">
                <a:cs typeface="Calibri"/>
              </a:rPr>
              <a:t>ispunjen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poslom</a:t>
            </a:r>
            <a:r>
              <a:rPr lang="en-GB" sz="2000" dirty="0">
                <a:cs typeface="Calibri"/>
              </a:rPr>
              <a:t> </a:t>
            </a:r>
            <a:r>
              <a:rPr lang="en-GB" sz="2000" dirty="0" err="1">
                <a:cs typeface="Calibri"/>
              </a:rPr>
              <a:t>i</a:t>
            </a:r>
            <a:r>
              <a:rPr lang="en-GB" sz="2000" dirty="0">
                <a:cs typeface="Calibri"/>
              </a:rPr>
              <a:t> </a:t>
            </a:r>
            <a:r>
              <a:rPr lang="en-GB" sz="2000" dirty="0" err="1">
                <a:cs typeface="Calibri"/>
              </a:rPr>
              <a:t>ispunjavanjem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porodičnih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aktivnosti</a:t>
            </a:r>
            <a:r>
              <a:rPr lang="en-GB" sz="2000" dirty="0">
                <a:cs typeface="Calibri"/>
              </a:rPr>
              <a:t>, </a:t>
            </a:r>
            <a:r>
              <a:rPr lang="en-GB" sz="2000" dirty="0" err="1">
                <a:cs typeface="Calibri"/>
              </a:rPr>
              <a:t>dok</a:t>
            </a:r>
            <a:r>
              <a:rPr lang="en-GB" sz="2000" dirty="0">
                <a:cs typeface="Calibri"/>
              </a:rPr>
              <a:t> je </a:t>
            </a:r>
            <a:r>
              <a:rPr lang="en-GB" sz="2000" dirty="0" err="1">
                <a:cs typeface="Calibri"/>
              </a:rPr>
              <a:t>vikend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posvećen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odmoru</a:t>
            </a:r>
            <a:r>
              <a:rPr lang="en-GB" sz="2000" dirty="0">
                <a:cs typeface="Calibri"/>
              </a:rPr>
              <a:t>, </a:t>
            </a:r>
            <a:r>
              <a:rPr lang="en-GB" sz="2000" dirty="0" err="1">
                <a:cs typeface="Calibri"/>
              </a:rPr>
              <a:t>ličnim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ispunjenjima</a:t>
            </a:r>
            <a:r>
              <a:rPr lang="en-GB" sz="2000" dirty="0">
                <a:cs typeface="Calibri"/>
              </a:rPr>
              <a:t> </a:t>
            </a:r>
            <a:r>
              <a:rPr lang="en-GB" sz="2000" dirty="0" err="1">
                <a:cs typeface="Calibri"/>
              </a:rPr>
              <a:t>i</a:t>
            </a:r>
            <a:r>
              <a:rPr lang="en-GB" sz="2000" dirty="0">
                <a:cs typeface="Calibri"/>
              </a:rPr>
              <a:t> </a:t>
            </a:r>
            <a:r>
              <a:rPr lang="en-GB" sz="2000" dirty="0" err="1">
                <a:cs typeface="Calibri"/>
              </a:rPr>
              <a:t>porodici</a:t>
            </a:r>
          </a:p>
          <a:p>
            <a:r>
              <a:rPr lang="en-GB" sz="2000" dirty="0" err="1">
                <a:cs typeface="Calibri"/>
              </a:rPr>
              <a:t>Dve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uloge</a:t>
            </a:r>
            <a:r>
              <a:rPr lang="en-GB" sz="2000" dirty="0">
                <a:cs typeface="Calibri"/>
              </a:rPr>
              <a:t> oca- </a:t>
            </a:r>
            <a:r>
              <a:rPr lang="en-GB" sz="2000" dirty="0" err="1">
                <a:cs typeface="Calibri"/>
              </a:rPr>
              <a:t>materijalna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potpora</a:t>
            </a:r>
            <a:r>
              <a:rPr lang="en-GB" sz="2000" dirty="0">
                <a:cs typeface="Calibri"/>
              </a:rPr>
              <a:t> </a:t>
            </a:r>
            <a:r>
              <a:rPr lang="en-GB" sz="2000" dirty="0" err="1">
                <a:cs typeface="Calibri"/>
              </a:rPr>
              <a:t>i</a:t>
            </a:r>
            <a:r>
              <a:rPr lang="en-GB" sz="2000" dirty="0">
                <a:cs typeface="Calibri"/>
              </a:rPr>
              <a:t> </a:t>
            </a:r>
            <a:r>
              <a:rPr lang="en-GB" sz="2000" dirty="0" err="1">
                <a:cs typeface="Calibri"/>
              </a:rPr>
              <a:t>emotivna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sigurnost</a:t>
            </a:r>
          </a:p>
          <a:p>
            <a:r>
              <a:rPr lang="en-GB" sz="2000" dirty="0">
                <a:cs typeface="Calibri"/>
              </a:rPr>
              <a:t>Nema </a:t>
            </a:r>
            <a:r>
              <a:rPr lang="en-GB" sz="2000" err="1">
                <a:cs typeface="Calibri"/>
              </a:rPr>
              <a:t>razlike</a:t>
            </a:r>
            <a:r>
              <a:rPr lang="en-GB" sz="2000" dirty="0">
                <a:cs typeface="Calibri"/>
              </a:rPr>
              <a:t> u </a:t>
            </a:r>
            <a:r>
              <a:rPr lang="en-GB" sz="2000" err="1">
                <a:cs typeface="Calibri"/>
              </a:rPr>
              <a:t>ulogama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majke</a:t>
            </a:r>
            <a:r>
              <a:rPr lang="en-GB" sz="2000" dirty="0">
                <a:cs typeface="Calibri"/>
              </a:rPr>
              <a:t>, </a:t>
            </a:r>
            <a:r>
              <a:rPr lang="en-GB" sz="2000" err="1">
                <a:cs typeface="Calibri"/>
              </a:rPr>
              <a:t>sem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potencijalnog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autoriteta</a:t>
            </a:r>
            <a:endParaRPr lang="en-GB" sz="2000">
              <a:cs typeface="Calibri"/>
            </a:endParaRPr>
          </a:p>
          <a:p>
            <a:r>
              <a:rPr lang="en-GB" sz="2000" dirty="0">
                <a:cs typeface="Calibri"/>
              </a:rPr>
              <a:t>Od </a:t>
            </a:r>
            <a:r>
              <a:rPr lang="en-GB" sz="2000" dirty="0" err="1">
                <a:cs typeface="Calibri"/>
              </a:rPr>
              <a:t>posla</a:t>
            </a:r>
            <a:r>
              <a:rPr lang="en-GB" sz="2000" dirty="0">
                <a:cs typeface="Calibri"/>
              </a:rPr>
              <a:t> ne bi </a:t>
            </a:r>
            <a:r>
              <a:rPr lang="en-GB" sz="2000" dirty="0" err="1">
                <a:cs typeface="Calibri"/>
              </a:rPr>
              <a:t>odustao</a:t>
            </a:r>
            <a:r>
              <a:rPr lang="en-GB" sz="2000" dirty="0">
                <a:cs typeface="Calibri"/>
              </a:rPr>
              <a:t> </a:t>
            </a:r>
            <a:r>
              <a:rPr lang="en-GB" sz="2000" dirty="0" err="1">
                <a:cs typeface="Calibri"/>
              </a:rPr>
              <a:t>i</a:t>
            </a:r>
            <a:r>
              <a:rPr lang="en-GB" sz="2000" dirty="0">
                <a:cs typeface="Calibri"/>
              </a:rPr>
              <a:t> da je </a:t>
            </a:r>
            <a:r>
              <a:rPr lang="en-GB" sz="2000" dirty="0" err="1">
                <a:cs typeface="Calibri"/>
              </a:rPr>
              <a:t>materijalno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obezbeđen</a:t>
            </a:r>
            <a:r>
              <a:rPr lang="en-GB" sz="2000" dirty="0">
                <a:cs typeface="Calibri"/>
              </a:rPr>
              <a:t>, </a:t>
            </a:r>
            <a:r>
              <a:rPr lang="en-GB" sz="2000" dirty="0" err="1">
                <a:cs typeface="Calibri"/>
              </a:rPr>
              <a:t>što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ukazuje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na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ispitanikovu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motivaciju</a:t>
            </a:r>
            <a:r>
              <a:rPr lang="en-GB" sz="2000" dirty="0">
                <a:cs typeface="Calibri"/>
              </a:rPr>
              <a:t> za </a:t>
            </a:r>
            <a:r>
              <a:rPr lang="en-GB" sz="2000" dirty="0" err="1">
                <a:cs typeface="Calibri"/>
              </a:rPr>
              <a:t>konstantnim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usavršavanjem</a:t>
            </a:r>
            <a:endParaRPr lang="en-GB" sz="2000" dirty="0">
              <a:cs typeface="Calibri"/>
            </a:endParaRPr>
          </a:p>
          <a:p>
            <a:endParaRPr lang="en-GB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8603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5CE0B7-3CB9-C4AC-B258-349505BEF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  <a:cs typeface="Calibri Light"/>
              </a:rPr>
              <a:t>Druga </a:t>
            </a:r>
            <a:r>
              <a:rPr lang="en-GB" dirty="0" err="1">
                <a:solidFill>
                  <a:srgbClr val="FFFFFF"/>
                </a:solidFill>
                <a:cs typeface="Calibri Light"/>
              </a:rPr>
              <a:t>studija</a:t>
            </a:r>
            <a:r>
              <a:rPr lang="en-GB" dirty="0">
                <a:solidFill>
                  <a:srgbClr val="FFFFFF"/>
                </a:solidFill>
                <a:cs typeface="Calibri Light"/>
              </a:rPr>
              <a:t> </a:t>
            </a:r>
            <a:r>
              <a:rPr lang="en-GB" dirty="0" err="1">
                <a:solidFill>
                  <a:srgbClr val="FFFFFF"/>
                </a:solidFill>
                <a:cs typeface="Calibri Light"/>
              </a:rPr>
              <a:t>slučaja</a:t>
            </a:r>
            <a:endParaRPr lang="en-GB" dirty="0" err="1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A6463-2932-0E94-CCE1-78954A1E8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GB" sz="2000" dirty="0">
                <a:cs typeface="Calibri"/>
              </a:rPr>
              <a:t>Dejan- </a:t>
            </a:r>
            <a:r>
              <a:rPr lang="en-GB" sz="2000" err="1">
                <a:cs typeface="Calibri"/>
              </a:rPr>
              <a:t>advokat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sa</a:t>
            </a:r>
            <a:r>
              <a:rPr lang="en-GB" sz="2000" dirty="0">
                <a:cs typeface="Calibri"/>
              </a:rPr>
              <a:t> </a:t>
            </a:r>
            <a:r>
              <a:rPr lang="en-GB" sz="2000" err="1">
                <a:cs typeface="Calibri"/>
              </a:rPr>
              <a:t>partnerkom</a:t>
            </a:r>
            <a:r>
              <a:rPr lang="en-GB" sz="2000" dirty="0">
                <a:cs typeface="Calibri"/>
              </a:rPr>
              <a:t> </a:t>
            </a:r>
            <a:r>
              <a:rPr lang="en-GB" sz="2000" err="1">
                <a:cs typeface="Calibri"/>
              </a:rPr>
              <a:t>i</a:t>
            </a:r>
            <a:r>
              <a:rPr lang="en-GB" sz="2000" dirty="0">
                <a:cs typeface="Calibri"/>
              </a:rPr>
              <a:t> </a:t>
            </a:r>
            <a:r>
              <a:rPr lang="en-GB" sz="2000" err="1">
                <a:cs typeface="Calibri"/>
              </a:rPr>
              <a:t>dvoje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dece</a:t>
            </a:r>
            <a:r>
              <a:rPr lang="en-GB" sz="2000" dirty="0">
                <a:cs typeface="Calibri"/>
              </a:rPr>
              <a:t> od po </a:t>
            </a:r>
            <a:r>
              <a:rPr lang="en-GB" sz="2000" err="1">
                <a:cs typeface="Calibri"/>
              </a:rPr>
              <a:t>dve</a:t>
            </a:r>
            <a:r>
              <a:rPr lang="en-GB" sz="2000" dirty="0">
                <a:cs typeface="Calibri"/>
              </a:rPr>
              <a:t> </a:t>
            </a:r>
            <a:r>
              <a:rPr lang="en-GB" sz="2000" err="1">
                <a:cs typeface="Calibri"/>
              </a:rPr>
              <a:t>i</a:t>
            </a:r>
            <a:r>
              <a:rPr lang="en-GB" sz="2000" dirty="0">
                <a:cs typeface="Calibri"/>
              </a:rPr>
              <a:t> </a:t>
            </a:r>
            <a:r>
              <a:rPr lang="en-GB" sz="2000" err="1">
                <a:cs typeface="Calibri"/>
              </a:rPr>
              <a:t>četiri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godine</a:t>
            </a:r>
            <a:endParaRPr lang="en-GB" sz="2000">
              <a:cs typeface="Calibri"/>
            </a:endParaRPr>
          </a:p>
          <a:p>
            <a:r>
              <a:rPr lang="en-GB" sz="2000" err="1">
                <a:cs typeface="Calibri"/>
              </a:rPr>
              <a:t>Usklađivanje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ličnih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motivacija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fizičkim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radom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na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sebi</a:t>
            </a:r>
            <a:r>
              <a:rPr lang="en-GB" sz="2000" dirty="0">
                <a:cs typeface="Calibri"/>
              </a:rPr>
              <a:t>, </a:t>
            </a:r>
            <a:r>
              <a:rPr lang="en-GB" sz="2000" err="1">
                <a:cs typeface="Calibri"/>
              </a:rPr>
              <a:t>partnerstvom</a:t>
            </a:r>
            <a:r>
              <a:rPr lang="en-GB" sz="2000" dirty="0">
                <a:cs typeface="Calibri"/>
              </a:rPr>
              <a:t>, </a:t>
            </a:r>
            <a:r>
              <a:rPr lang="en-GB" sz="2000" err="1">
                <a:cs typeface="Calibri"/>
              </a:rPr>
              <a:t>očinstvom</a:t>
            </a:r>
            <a:r>
              <a:rPr lang="en-GB" sz="2000" dirty="0">
                <a:cs typeface="Calibri"/>
              </a:rPr>
              <a:t> </a:t>
            </a:r>
            <a:r>
              <a:rPr lang="en-GB" sz="2000" err="1">
                <a:cs typeface="Calibri"/>
              </a:rPr>
              <a:t>i</a:t>
            </a:r>
            <a:r>
              <a:rPr lang="en-GB" sz="2000" dirty="0">
                <a:cs typeface="Calibri"/>
              </a:rPr>
              <a:t> </a:t>
            </a:r>
            <a:r>
              <a:rPr lang="en-GB" sz="2000" err="1">
                <a:cs typeface="Calibri"/>
              </a:rPr>
              <a:t>napornim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poslom</a:t>
            </a:r>
            <a:r>
              <a:rPr lang="en-GB" sz="2000" dirty="0">
                <a:cs typeface="Calibri"/>
              </a:rPr>
              <a:t> u </a:t>
            </a:r>
            <a:r>
              <a:rPr lang="en-GB" sz="2000" err="1">
                <a:cs typeface="Calibri"/>
              </a:rPr>
              <a:t>privatnom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sektoru</a:t>
            </a:r>
            <a:endParaRPr lang="en-GB"/>
          </a:p>
          <a:p>
            <a:r>
              <a:rPr lang="en-GB" sz="2000" dirty="0">
                <a:cs typeface="Calibri"/>
              </a:rPr>
              <a:t>Rad </a:t>
            </a:r>
            <a:r>
              <a:rPr lang="en-GB" sz="2000" err="1">
                <a:cs typeface="Calibri"/>
              </a:rPr>
              <a:t>na</a:t>
            </a:r>
            <a:r>
              <a:rPr lang="en-GB" sz="2000" dirty="0">
                <a:cs typeface="Calibri"/>
              </a:rPr>
              <a:t> </a:t>
            </a:r>
            <a:r>
              <a:rPr lang="en-GB" sz="2000" err="1">
                <a:cs typeface="Calibri"/>
              </a:rPr>
              <a:t>aktivnim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ulogama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roditeljstva</a:t>
            </a:r>
            <a:r>
              <a:rPr lang="en-GB" sz="2000" dirty="0">
                <a:cs typeface="Calibri"/>
              </a:rPr>
              <a:t> </a:t>
            </a:r>
            <a:r>
              <a:rPr lang="en-GB" sz="2000" err="1">
                <a:cs typeface="Calibri"/>
              </a:rPr>
              <a:t>i</a:t>
            </a:r>
            <a:r>
              <a:rPr lang="en-GB" sz="2000" dirty="0">
                <a:cs typeface="Calibri"/>
              </a:rPr>
              <a:t> u </a:t>
            </a:r>
            <a:r>
              <a:rPr lang="en-GB" sz="2000" err="1">
                <a:cs typeface="Calibri"/>
              </a:rPr>
              <a:t>ulozi</a:t>
            </a:r>
            <a:r>
              <a:rPr lang="en-GB" sz="2000" dirty="0">
                <a:cs typeface="Calibri"/>
              </a:rPr>
              <a:t> oca </a:t>
            </a:r>
            <a:r>
              <a:rPr lang="en-GB" sz="2000" err="1">
                <a:cs typeface="Calibri"/>
              </a:rPr>
              <a:t>i</a:t>
            </a:r>
            <a:r>
              <a:rPr lang="en-GB" sz="2000" dirty="0">
                <a:cs typeface="Calibri"/>
              </a:rPr>
              <a:t>  </a:t>
            </a:r>
            <a:r>
              <a:rPr lang="en-GB" sz="2000" err="1">
                <a:cs typeface="Calibri"/>
              </a:rPr>
              <a:t>majke</a:t>
            </a:r>
            <a:endParaRPr lang="en-GB" sz="2000">
              <a:cs typeface="Calibri"/>
            </a:endParaRPr>
          </a:p>
          <a:p>
            <a:r>
              <a:rPr lang="en-GB" sz="2000" err="1">
                <a:cs typeface="Calibri"/>
              </a:rPr>
              <a:t>Svakodnevnica</a:t>
            </a:r>
            <a:r>
              <a:rPr lang="en-GB" sz="2000" dirty="0">
                <a:cs typeface="Calibri"/>
              </a:rPr>
              <a:t>: </a:t>
            </a:r>
            <a:r>
              <a:rPr lang="en-GB" sz="2000" err="1">
                <a:cs typeface="Calibri"/>
              </a:rPr>
              <a:t>trening</a:t>
            </a:r>
            <a:r>
              <a:rPr lang="en-GB" sz="2000" dirty="0">
                <a:cs typeface="Calibri"/>
              </a:rPr>
              <a:t>, </a:t>
            </a:r>
            <a:r>
              <a:rPr lang="en-GB" sz="2000" err="1">
                <a:cs typeface="Calibri"/>
              </a:rPr>
              <a:t>posao</a:t>
            </a:r>
            <a:r>
              <a:rPr lang="en-GB" sz="2000" dirty="0">
                <a:cs typeface="Calibri"/>
              </a:rPr>
              <a:t>, </a:t>
            </a:r>
            <a:r>
              <a:rPr lang="en-GB" sz="2000" err="1">
                <a:cs typeface="Calibri"/>
              </a:rPr>
              <a:t>deca</a:t>
            </a:r>
            <a:endParaRPr lang="en-GB" sz="2000">
              <a:cs typeface="Calibri"/>
            </a:endParaRPr>
          </a:p>
          <a:p>
            <a:r>
              <a:rPr lang="en-GB" sz="2000" err="1">
                <a:cs typeface="Calibri"/>
              </a:rPr>
              <a:t>Očinski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identitet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kao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individualna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odluka</a:t>
            </a:r>
            <a:r>
              <a:rPr lang="en-GB" sz="2000" dirty="0">
                <a:cs typeface="Calibri"/>
              </a:rPr>
              <a:t>, </a:t>
            </a:r>
            <a:r>
              <a:rPr lang="en-GB" sz="2000" err="1">
                <a:cs typeface="Calibri"/>
              </a:rPr>
              <a:t>žrtvovanje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ličnih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interesa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zarad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drugih</a:t>
            </a:r>
            <a:endParaRPr lang="en-GB" sz="2000">
              <a:cs typeface="Calibri"/>
            </a:endParaRPr>
          </a:p>
          <a:p>
            <a:r>
              <a:rPr lang="en-GB" sz="2000" i="1" dirty="0">
                <a:cs typeface="Calibri"/>
              </a:rPr>
              <a:t>Mi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narativ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kao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komplementarno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usklađivanje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partnerskih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odnosa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uz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roditeljstvo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159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AA247B-A3A8-13C5-A4A6-9C9BAB044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dirty="0" err="1">
                <a:solidFill>
                  <a:srgbClr val="FFFFFF"/>
                </a:solidFill>
                <a:cs typeface="Calibri Light"/>
              </a:rPr>
              <a:t>Treća</a:t>
            </a:r>
            <a:r>
              <a:rPr lang="en-GB" dirty="0">
                <a:solidFill>
                  <a:srgbClr val="FFFFFF"/>
                </a:solidFill>
                <a:cs typeface="Calibri Light"/>
              </a:rPr>
              <a:t> </a:t>
            </a:r>
            <a:r>
              <a:rPr lang="en-GB" dirty="0" err="1">
                <a:solidFill>
                  <a:srgbClr val="FFFFFF"/>
                </a:solidFill>
                <a:cs typeface="Calibri Light"/>
              </a:rPr>
              <a:t>studija</a:t>
            </a:r>
            <a:r>
              <a:rPr lang="en-GB" dirty="0">
                <a:solidFill>
                  <a:srgbClr val="FFFFFF"/>
                </a:solidFill>
                <a:cs typeface="Calibri Light"/>
              </a:rPr>
              <a:t> </a:t>
            </a:r>
            <a:r>
              <a:rPr lang="en-GB" dirty="0" err="1">
                <a:solidFill>
                  <a:srgbClr val="FFFFFF"/>
                </a:solidFill>
                <a:cs typeface="Calibri Light"/>
              </a:rPr>
              <a:t>slučaja</a:t>
            </a:r>
            <a:endParaRPr lang="en-GB" dirty="0" err="1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6F8DF-B12D-5051-8A3A-3E9E5536A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sz="2000" err="1">
                <a:cs typeface="Calibri"/>
              </a:rPr>
              <a:t>Petar</a:t>
            </a:r>
            <a:r>
              <a:rPr lang="en-GB" sz="2000" dirty="0">
                <a:cs typeface="Calibri"/>
              </a:rPr>
              <a:t>- </a:t>
            </a:r>
            <a:r>
              <a:rPr lang="en-GB" sz="2000" err="1">
                <a:cs typeface="Calibri"/>
              </a:rPr>
              <a:t>otac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deteta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od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šest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godina</a:t>
            </a:r>
            <a:r>
              <a:rPr lang="en-GB" sz="2000" dirty="0">
                <a:cs typeface="Calibri"/>
              </a:rPr>
              <a:t> </a:t>
            </a:r>
            <a:r>
              <a:rPr lang="en-GB" sz="2000" err="1">
                <a:cs typeface="Calibri"/>
              </a:rPr>
              <a:t>i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supružnik</a:t>
            </a:r>
            <a:r>
              <a:rPr lang="en-GB" sz="2000" dirty="0">
                <a:cs typeface="Calibri"/>
              </a:rPr>
              <a:t>, </a:t>
            </a:r>
            <a:r>
              <a:rPr lang="en-GB" sz="2000" err="1">
                <a:cs typeface="Calibri"/>
              </a:rPr>
              <a:t>radnik</a:t>
            </a:r>
            <a:r>
              <a:rPr lang="en-GB" sz="2000" dirty="0">
                <a:cs typeface="Calibri"/>
              </a:rPr>
              <a:t> u </a:t>
            </a:r>
            <a:r>
              <a:rPr lang="en-GB" sz="2000" err="1">
                <a:cs typeface="Calibri"/>
              </a:rPr>
              <a:t>privatnoj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firmi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koja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nije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povezana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sa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strukom</a:t>
            </a:r>
            <a:r>
              <a:rPr lang="en-GB" sz="2000" dirty="0">
                <a:cs typeface="Calibri"/>
              </a:rPr>
              <a:t> </a:t>
            </a:r>
          </a:p>
          <a:p>
            <a:r>
              <a:rPr lang="en-GB" sz="2000" err="1">
                <a:cs typeface="Calibri"/>
              </a:rPr>
              <a:t>Narativ</a:t>
            </a:r>
            <a:r>
              <a:rPr lang="en-GB" sz="2000" dirty="0">
                <a:cs typeface="Calibri"/>
              </a:rPr>
              <a:t> o </a:t>
            </a:r>
            <a:r>
              <a:rPr lang="en-GB" sz="2000" err="1">
                <a:cs typeface="Calibri"/>
              </a:rPr>
              <a:t>svakodnevnici</a:t>
            </a:r>
            <a:r>
              <a:rPr lang="en-GB" sz="2000" dirty="0">
                <a:cs typeface="Calibri"/>
              </a:rPr>
              <a:t> je </a:t>
            </a:r>
            <a:r>
              <a:rPr lang="en-GB" sz="2000" err="1">
                <a:cs typeface="Calibri"/>
              </a:rPr>
              <a:t>povezan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sa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detetom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sa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odsustvom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partnerskog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narativa</a:t>
            </a:r>
            <a:endParaRPr lang="en-GB" sz="2000">
              <a:cs typeface="Calibri"/>
            </a:endParaRPr>
          </a:p>
          <a:p>
            <a:r>
              <a:rPr lang="en-GB" sz="2000" err="1">
                <a:cs typeface="Calibri"/>
              </a:rPr>
              <a:t>Nedostatak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rodnog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aspekta</a:t>
            </a:r>
            <a:r>
              <a:rPr lang="en-GB" sz="2000" dirty="0">
                <a:cs typeface="Calibri"/>
              </a:rPr>
              <a:t> u </a:t>
            </a:r>
            <a:r>
              <a:rPr lang="en-GB" sz="2000" err="1">
                <a:cs typeface="Calibri"/>
              </a:rPr>
              <a:t>razvoju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deteta</a:t>
            </a:r>
            <a:r>
              <a:rPr lang="en-GB" sz="2000" dirty="0">
                <a:cs typeface="Calibri"/>
              </a:rPr>
              <a:t>, </a:t>
            </a:r>
            <a:r>
              <a:rPr lang="en-GB" sz="2000" err="1">
                <a:cs typeface="Calibri"/>
              </a:rPr>
              <a:t>uloge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su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komplementarne</a:t>
            </a:r>
            <a:endParaRPr lang="en-GB" sz="2000">
              <a:cs typeface="Calibri"/>
            </a:endParaRPr>
          </a:p>
          <a:p>
            <a:r>
              <a:rPr lang="en-GB" sz="2000" err="1">
                <a:cs typeface="Calibri"/>
              </a:rPr>
              <a:t>Roditeljstvo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kao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neki</a:t>
            </a:r>
            <a:r>
              <a:rPr lang="en-GB" sz="2000" dirty="0">
                <a:cs typeface="Calibri"/>
              </a:rPr>
              <a:t> vid </a:t>
            </a:r>
            <a:r>
              <a:rPr lang="en-GB" sz="2000" err="1">
                <a:cs typeface="Calibri"/>
              </a:rPr>
              <a:t>ličnog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žrtvovanja</a:t>
            </a:r>
            <a:endParaRPr lang="en-GB" sz="2000">
              <a:cs typeface="Calibri"/>
            </a:endParaRPr>
          </a:p>
          <a:p>
            <a:r>
              <a:rPr lang="en-GB" sz="2000" err="1">
                <a:cs typeface="Calibri"/>
              </a:rPr>
              <a:t>Nostalgija</a:t>
            </a:r>
            <a:r>
              <a:rPr lang="en-GB" sz="2000" dirty="0">
                <a:cs typeface="Calibri"/>
              </a:rPr>
              <a:t> za </a:t>
            </a:r>
            <a:r>
              <a:rPr lang="en-GB" sz="2000" err="1">
                <a:cs typeface="Calibri"/>
              </a:rPr>
              <a:t>viškom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slobodnog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vremena</a:t>
            </a:r>
            <a:r>
              <a:rPr lang="en-GB" sz="2000" dirty="0">
                <a:cs typeface="Calibri"/>
              </a:rPr>
              <a:t>, </a:t>
            </a:r>
            <a:r>
              <a:rPr lang="en-GB" sz="2000" err="1">
                <a:cs typeface="Calibri"/>
              </a:rPr>
              <a:t>nema</a:t>
            </a:r>
            <a:r>
              <a:rPr lang="en-GB" sz="2000" dirty="0">
                <a:cs typeface="Calibri"/>
              </a:rPr>
              <a:t> </a:t>
            </a:r>
            <a:r>
              <a:rPr lang="en-GB" sz="2000" err="1">
                <a:cs typeface="Calibri"/>
              </a:rPr>
              <a:t>vremena</a:t>
            </a:r>
            <a:r>
              <a:rPr lang="en-GB" sz="2000">
                <a:cs typeface="Calibri"/>
              </a:rPr>
              <a:t> za </a:t>
            </a:r>
            <a:r>
              <a:rPr lang="en-GB" sz="2000" err="1">
                <a:cs typeface="Calibri"/>
              </a:rPr>
              <a:t>refleksiju</a:t>
            </a:r>
            <a:endParaRPr lang="en-GB" sz="2000" dirty="0" err="1">
              <a:cs typeface="Calibri"/>
            </a:endParaRPr>
          </a:p>
          <a:p>
            <a:r>
              <a:rPr lang="en-GB" sz="2000" dirty="0" err="1">
                <a:cs typeface="Calibri"/>
              </a:rPr>
              <a:t>Nepotpunost</a:t>
            </a:r>
            <a:r>
              <a:rPr lang="en-GB" sz="2000" dirty="0">
                <a:cs typeface="Calibri"/>
              </a:rPr>
              <a:t> u </a:t>
            </a:r>
            <a:r>
              <a:rPr lang="en-GB" sz="2000" dirty="0" err="1">
                <a:cs typeface="Calibri"/>
              </a:rPr>
              <a:t>motivu</a:t>
            </a:r>
            <a:r>
              <a:rPr lang="en-GB" sz="2000" dirty="0">
                <a:cs typeface="Calibri"/>
              </a:rPr>
              <a:t> za </a:t>
            </a:r>
            <a:r>
              <a:rPr lang="en-GB" sz="2000" dirty="0" err="1">
                <a:cs typeface="Calibri"/>
              </a:rPr>
              <a:t>radom</a:t>
            </a:r>
            <a:r>
              <a:rPr lang="en-GB" sz="2000" dirty="0">
                <a:cs typeface="Calibri"/>
              </a:rPr>
              <a:t>, </a:t>
            </a:r>
            <a:r>
              <a:rPr lang="en-GB" sz="2000" dirty="0" err="1">
                <a:cs typeface="Calibri"/>
              </a:rPr>
              <a:t>posla</a:t>
            </a:r>
            <a:r>
              <a:rPr lang="en-GB" sz="2000" dirty="0">
                <a:cs typeface="Calibri"/>
              </a:rPr>
              <a:t> bi se </a:t>
            </a:r>
            <a:r>
              <a:rPr lang="en-GB" sz="2000" dirty="0" err="1">
                <a:cs typeface="Calibri"/>
              </a:rPr>
              <a:t>rado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odrekao</a:t>
            </a:r>
            <a:r>
              <a:rPr lang="en-GB" sz="2000" dirty="0">
                <a:cs typeface="Calibri"/>
              </a:rPr>
              <a:t> </a:t>
            </a:r>
            <a:r>
              <a:rPr lang="en-GB" sz="2000" dirty="0" err="1">
                <a:cs typeface="Calibri"/>
              </a:rPr>
              <a:t>i</a:t>
            </a:r>
            <a:r>
              <a:rPr lang="en-GB" sz="2000" dirty="0">
                <a:cs typeface="Calibri"/>
              </a:rPr>
              <a:t> </a:t>
            </a:r>
            <a:r>
              <a:rPr lang="en-GB" sz="2000" dirty="0" err="1">
                <a:cs typeface="Calibri"/>
              </a:rPr>
              <a:t>posvetio</a:t>
            </a:r>
            <a:r>
              <a:rPr lang="en-GB" sz="2000" dirty="0">
                <a:cs typeface="Calibri"/>
              </a:rPr>
              <a:t> se </a:t>
            </a:r>
            <a:r>
              <a:rPr lang="en-GB" sz="2000" dirty="0" err="1">
                <a:cs typeface="Calibri"/>
              </a:rPr>
              <a:t>očinskoj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ulozi</a:t>
            </a:r>
            <a:r>
              <a:rPr lang="en-GB" sz="2000" dirty="0">
                <a:cs typeface="Calibri"/>
              </a:rPr>
              <a:t> da je u </a:t>
            </a:r>
            <a:r>
              <a:rPr lang="en-GB" sz="2000" dirty="0" err="1">
                <a:cs typeface="Calibri"/>
              </a:rPr>
              <a:t>takvoj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materijalnoj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mogućnosti</a:t>
            </a:r>
            <a:endParaRPr lang="en-GB" sz="2000" dirty="0">
              <a:cs typeface="Calibri"/>
            </a:endParaRPr>
          </a:p>
          <a:p>
            <a:endParaRPr lang="en-GB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3317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4A46BE-0E20-CD8D-DCAE-EB5067F73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en-GB" dirty="0" err="1">
                <a:solidFill>
                  <a:srgbClr val="FFFFFF"/>
                </a:solidFill>
                <a:cs typeface="Calibri Light"/>
              </a:rPr>
              <a:t>Četvrta</a:t>
            </a:r>
            <a:r>
              <a:rPr lang="en-GB" dirty="0">
                <a:solidFill>
                  <a:srgbClr val="FFFFFF"/>
                </a:solidFill>
                <a:cs typeface="Calibri Light"/>
              </a:rPr>
              <a:t> </a:t>
            </a:r>
            <a:r>
              <a:rPr lang="en-GB" dirty="0" err="1">
                <a:solidFill>
                  <a:srgbClr val="FFFFFF"/>
                </a:solidFill>
                <a:cs typeface="Calibri Light"/>
              </a:rPr>
              <a:t>studija</a:t>
            </a:r>
            <a:r>
              <a:rPr lang="en-GB" dirty="0">
                <a:solidFill>
                  <a:srgbClr val="FFFFFF"/>
                </a:solidFill>
                <a:cs typeface="Calibri Light"/>
              </a:rPr>
              <a:t> </a:t>
            </a:r>
            <a:r>
              <a:rPr lang="en-GB" dirty="0" err="1">
                <a:solidFill>
                  <a:srgbClr val="FFFFFF"/>
                </a:solidFill>
                <a:cs typeface="Calibri Light"/>
              </a:rPr>
              <a:t>slučaja</a:t>
            </a:r>
            <a:endParaRPr lang="en-GB" dirty="0" err="1">
              <a:solidFill>
                <a:srgbClr val="FFFFFF"/>
              </a:solidFill>
            </a:endParaRPr>
          </a:p>
        </p:txBody>
      </p:sp>
      <p:sp>
        <p:nvSpPr>
          <p:cNvPr id="20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8CA12DB-08D1-20A5-59EB-EB909ADE4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lvl="1"/>
            <a:r>
              <a:rPr lang="en-GB" dirty="0">
                <a:cs typeface="Calibri"/>
              </a:rPr>
              <a:t>Nenad- </a:t>
            </a:r>
            <a:r>
              <a:rPr lang="en-GB" dirty="0" err="1">
                <a:cs typeface="Calibri"/>
              </a:rPr>
              <a:t>asistent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na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državnom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fakultetu</a:t>
            </a:r>
            <a:r>
              <a:rPr lang="en-GB" dirty="0">
                <a:cs typeface="Calibri"/>
              </a:rPr>
              <a:t>, </a:t>
            </a:r>
            <a:r>
              <a:rPr lang="en-GB" dirty="0" err="1">
                <a:cs typeface="Calibri"/>
              </a:rPr>
              <a:t>sa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suprugom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i</a:t>
            </a:r>
            <a:r>
              <a:rPr lang="en-GB" dirty="0">
                <a:cs typeface="Calibri"/>
              </a:rPr>
              <a:t> </a:t>
            </a:r>
            <a:r>
              <a:rPr lang="en-GB" dirty="0" err="1">
                <a:cs typeface="Calibri"/>
              </a:rPr>
              <a:t>ćerkom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od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dve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godine</a:t>
            </a:r>
            <a:endParaRPr lang="en-GB" dirty="0">
              <a:cs typeface="Calibri"/>
            </a:endParaRPr>
          </a:p>
          <a:p>
            <a:pPr lvl="1"/>
            <a:r>
              <a:rPr lang="en-GB" dirty="0" err="1">
                <a:cs typeface="Calibri"/>
              </a:rPr>
              <a:t>Višak</a:t>
            </a:r>
            <a:r>
              <a:rPr lang="en-GB" dirty="0">
                <a:cs typeface="Calibri"/>
              </a:rPr>
              <a:t> </a:t>
            </a:r>
            <a:r>
              <a:rPr lang="en-GB" dirty="0" err="1">
                <a:cs typeface="Calibri"/>
              </a:rPr>
              <a:t>slobodnog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vremena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posvećuje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svojoj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porodici</a:t>
            </a:r>
            <a:r>
              <a:rPr lang="en-GB" dirty="0">
                <a:cs typeface="Calibri"/>
              </a:rPr>
              <a:t>, </a:t>
            </a:r>
            <a:r>
              <a:rPr lang="en-GB" dirty="0" err="1">
                <a:cs typeface="Calibri"/>
              </a:rPr>
              <a:t>kao</a:t>
            </a:r>
            <a:r>
              <a:rPr lang="en-GB" dirty="0">
                <a:cs typeface="Calibri"/>
              </a:rPr>
              <a:t> </a:t>
            </a:r>
            <a:r>
              <a:rPr lang="en-GB" dirty="0" err="1">
                <a:cs typeface="Calibri"/>
              </a:rPr>
              <a:t>i</a:t>
            </a:r>
            <a:r>
              <a:rPr lang="en-GB" dirty="0">
                <a:cs typeface="Calibri"/>
              </a:rPr>
              <a:t> </a:t>
            </a:r>
            <a:r>
              <a:rPr lang="en-GB" dirty="0" err="1">
                <a:cs typeface="Calibri"/>
              </a:rPr>
              <a:t>ličnom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usavršavanju</a:t>
            </a:r>
            <a:endParaRPr lang="en-GB" dirty="0">
              <a:cs typeface="Calibri"/>
            </a:endParaRPr>
          </a:p>
          <a:p>
            <a:pPr lvl="1"/>
            <a:r>
              <a:rPr lang="en-GB" dirty="0">
                <a:cs typeface="Calibri"/>
              </a:rPr>
              <a:t>Ipak, </a:t>
            </a:r>
            <a:r>
              <a:rPr lang="en-GB" err="1">
                <a:cs typeface="Calibri"/>
              </a:rPr>
              <a:t>postoji</a:t>
            </a:r>
            <a:r>
              <a:rPr lang="en-GB" dirty="0">
                <a:cs typeface="Calibri"/>
              </a:rPr>
              <a:t> </a:t>
            </a:r>
            <a:r>
              <a:rPr lang="en-GB" err="1">
                <a:cs typeface="Calibri"/>
              </a:rPr>
              <a:t>prioritizacija</a:t>
            </a:r>
            <a:r>
              <a:rPr lang="en-GB" dirty="0">
                <a:cs typeface="Calibri"/>
              </a:rPr>
              <a:t> </a:t>
            </a:r>
            <a:r>
              <a:rPr lang="en-GB" err="1">
                <a:cs typeface="Calibri"/>
              </a:rPr>
              <a:t>uloga</a:t>
            </a:r>
            <a:r>
              <a:rPr lang="en-GB" dirty="0">
                <a:cs typeface="Calibri"/>
              </a:rPr>
              <a:t> </a:t>
            </a:r>
            <a:r>
              <a:rPr lang="en-GB" err="1">
                <a:cs typeface="Calibri"/>
              </a:rPr>
              <a:t>gde</a:t>
            </a:r>
            <a:r>
              <a:rPr lang="en-GB" dirty="0">
                <a:cs typeface="Calibri"/>
              </a:rPr>
              <a:t> </a:t>
            </a:r>
            <a:r>
              <a:rPr lang="en-GB" err="1">
                <a:cs typeface="Calibri"/>
              </a:rPr>
              <a:t>smatra</a:t>
            </a:r>
            <a:r>
              <a:rPr lang="en-GB" dirty="0">
                <a:cs typeface="Calibri"/>
              </a:rPr>
              <a:t> da je </a:t>
            </a:r>
            <a:r>
              <a:rPr lang="en-GB" err="1">
                <a:cs typeface="Calibri"/>
              </a:rPr>
              <a:t>očinstvo</a:t>
            </a:r>
            <a:r>
              <a:rPr lang="en-GB" dirty="0">
                <a:cs typeface="Calibri"/>
              </a:rPr>
              <a:t> </a:t>
            </a:r>
            <a:r>
              <a:rPr lang="en-GB" err="1">
                <a:cs typeface="Calibri"/>
              </a:rPr>
              <a:t>njemu</a:t>
            </a:r>
            <a:r>
              <a:rPr lang="en-GB" dirty="0">
                <a:cs typeface="Calibri"/>
              </a:rPr>
              <a:t> </a:t>
            </a:r>
            <a:r>
              <a:rPr lang="en-GB" err="1">
                <a:cs typeface="Calibri"/>
              </a:rPr>
              <a:t>lično</a:t>
            </a:r>
            <a:r>
              <a:rPr lang="en-GB" dirty="0">
                <a:cs typeface="Calibri"/>
              </a:rPr>
              <a:t> </a:t>
            </a:r>
            <a:r>
              <a:rPr lang="en-GB" err="1">
                <a:cs typeface="Calibri"/>
              </a:rPr>
              <a:t>na</a:t>
            </a:r>
            <a:r>
              <a:rPr lang="en-GB" dirty="0">
                <a:cs typeface="Calibri"/>
              </a:rPr>
              <a:t> </a:t>
            </a:r>
            <a:r>
              <a:rPr lang="en-GB" err="1">
                <a:cs typeface="Calibri"/>
              </a:rPr>
              <a:t>vrhu</a:t>
            </a:r>
            <a:r>
              <a:rPr lang="en-GB" dirty="0">
                <a:cs typeface="Calibri"/>
              </a:rPr>
              <a:t> </a:t>
            </a:r>
            <a:r>
              <a:rPr lang="en-GB" err="1">
                <a:cs typeface="Calibri"/>
              </a:rPr>
              <a:t>prioriteta</a:t>
            </a:r>
            <a:endParaRPr lang="en-GB">
              <a:cs typeface="Calibri"/>
            </a:endParaRPr>
          </a:p>
          <a:p>
            <a:pPr lvl="1"/>
            <a:r>
              <a:rPr lang="en-GB" dirty="0" err="1">
                <a:cs typeface="Calibri"/>
              </a:rPr>
              <a:t>Sklad</a:t>
            </a:r>
            <a:r>
              <a:rPr lang="en-GB" dirty="0">
                <a:cs typeface="Calibri"/>
              </a:rPr>
              <a:t> </a:t>
            </a:r>
            <a:r>
              <a:rPr lang="en-GB" dirty="0" err="1">
                <a:cs typeface="Calibri"/>
              </a:rPr>
              <a:t>sa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suprugom</a:t>
            </a:r>
            <a:r>
              <a:rPr lang="en-GB" dirty="0">
                <a:cs typeface="Calibri"/>
              </a:rPr>
              <a:t> </a:t>
            </a:r>
            <a:r>
              <a:rPr lang="en-GB" dirty="0" err="1">
                <a:cs typeface="Calibri"/>
              </a:rPr>
              <a:t>i</a:t>
            </a:r>
            <a:r>
              <a:rPr lang="en-GB" dirty="0">
                <a:cs typeface="Calibri"/>
              </a:rPr>
              <a:t> </a:t>
            </a:r>
            <a:r>
              <a:rPr lang="en-GB" dirty="0" err="1">
                <a:cs typeface="Calibri"/>
              </a:rPr>
              <a:t>zajedničkim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dogovorima</a:t>
            </a:r>
            <a:r>
              <a:rPr lang="en-GB" dirty="0">
                <a:cs typeface="Calibri"/>
              </a:rPr>
              <a:t>, mi </a:t>
            </a:r>
            <a:r>
              <a:rPr lang="en-GB" dirty="0" err="1">
                <a:cs typeface="Calibri"/>
              </a:rPr>
              <a:t>narativ</a:t>
            </a:r>
            <a:r>
              <a:rPr lang="en-GB" dirty="0">
                <a:cs typeface="Calibri"/>
              </a:rPr>
              <a:t> se </a:t>
            </a:r>
            <a:r>
              <a:rPr lang="en-GB" dirty="0" err="1">
                <a:cs typeface="Calibri"/>
              </a:rPr>
              <a:t>odnosi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na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celokupnu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porodicu</a:t>
            </a:r>
            <a:endParaRPr lang="en-GB" dirty="0">
              <a:cs typeface="Calibri"/>
            </a:endParaRPr>
          </a:p>
          <a:p>
            <a:pPr lvl="1"/>
            <a:r>
              <a:rPr lang="en-GB" dirty="0" err="1">
                <a:cs typeface="Calibri"/>
              </a:rPr>
              <a:t>Slobodno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vreme</a:t>
            </a:r>
            <a:r>
              <a:rPr lang="en-GB" dirty="0">
                <a:cs typeface="Calibri"/>
              </a:rPr>
              <a:t> se </a:t>
            </a:r>
            <a:r>
              <a:rPr lang="en-GB" dirty="0" err="1">
                <a:cs typeface="Calibri"/>
              </a:rPr>
              <a:t>implementira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na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vreme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uloženo</a:t>
            </a:r>
            <a:r>
              <a:rPr lang="en-GB" dirty="0">
                <a:cs typeface="Calibri"/>
              </a:rPr>
              <a:t> u </a:t>
            </a:r>
            <a:r>
              <a:rPr lang="en-GB" dirty="0" err="1">
                <a:cs typeface="Calibri"/>
              </a:rPr>
              <a:t>aktivnosti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sa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porodicom</a:t>
            </a:r>
          </a:p>
          <a:p>
            <a:pPr lvl="1"/>
            <a:r>
              <a:rPr lang="en-GB" dirty="0" err="1">
                <a:cs typeface="Calibri"/>
              </a:rPr>
              <a:t>Usaglašeni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planovi</a:t>
            </a:r>
            <a:r>
              <a:rPr lang="en-GB" dirty="0">
                <a:cs typeface="Calibri"/>
              </a:rPr>
              <a:t> u </a:t>
            </a:r>
            <a:r>
              <a:rPr lang="en-GB" dirty="0" err="1">
                <a:cs typeface="Calibri"/>
              </a:rPr>
              <a:t>smislu</a:t>
            </a:r>
            <a:r>
              <a:rPr lang="en-GB" dirty="0">
                <a:cs typeface="Calibri"/>
              </a:rPr>
              <a:t> </a:t>
            </a:r>
            <a:r>
              <a:rPr lang="en-GB" dirty="0" err="1">
                <a:cs typeface="Calibri"/>
              </a:rPr>
              <a:t>pogleda</a:t>
            </a:r>
            <a:r>
              <a:rPr lang="en-GB" dirty="0">
                <a:cs typeface="Calibri"/>
              </a:rPr>
              <a:t> o </a:t>
            </a:r>
            <a:r>
              <a:rPr lang="en-GB" dirty="0" err="1">
                <a:cs typeface="Calibri"/>
              </a:rPr>
              <a:t>budućnosti</a:t>
            </a:r>
          </a:p>
          <a:p>
            <a:pPr lvl="1"/>
            <a:endParaRPr lang="en-GB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27930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89EDDD-5D8A-CB68-FAE6-D8E2F97C0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21154" cy="341335"/>
          </a:xfrm>
        </p:spPr>
        <p:txBody>
          <a:bodyPr anchor="ctr">
            <a:normAutofit fontScale="90000"/>
          </a:bodyPr>
          <a:lstStyle/>
          <a:p>
            <a:r>
              <a:rPr lang="en-GB" sz="2800" dirty="0">
                <a:cs typeface="Calibri Light"/>
              </a:rPr>
              <a:t>Peta </a:t>
            </a:r>
            <a:r>
              <a:rPr lang="en-GB" sz="2800" err="1">
                <a:cs typeface="Calibri Light"/>
              </a:rPr>
              <a:t>studija</a:t>
            </a:r>
            <a:r>
              <a:rPr lang="en-GB" sz="2800" dirty="0">
                <a:cs typeface="Calibri Light"/>
              </a:rPr>
              <a:t> </a:t>
            </a:r>
            <a:r>
              <a:rPr lang="en-GB" sz="2800" err="1">
                <a:cs typeface="Calibri Light"/>
              </a:rPr>
              <a:t>slučaja</a:t>
            </a:r>
            <a:endParaRPr lang="en-GB" sz="2800" err="1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8AE54A44-3660-5A51-FC69-C62FE798F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1574258"/>
            <a:ext cx="8074815" cy="4195606"/>
          </a:xfrm>
        </p:spPr>
        <p:txBody>
          <a:bodyPr anchor="t">
            <a:normAutofit/>
          </a:bodyPr>
          <a:lstStyle/>
          <a:p>
            <a:r>
              <a:rPr lang="en-GB" sz="2400" dirty="0">
                <a:cs typeface="Calibri"/>
              </a:rPr>
              <a:t>Miljan- </a:t>
            </a:r>
            <a:r>
              <a:rPr lang="en-GB" sz="2400" dirty="0" err="1">
                <a:cs typeface="Calibri"/>
              </a:rPr>
              <a:t>otac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deteta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od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šest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godina</a:t>
            </a:r>
            <a:r>
              <a:rPr lang="en-GB" sz="2400" dirty="0">
                <a:cs typeface="Calibri"/>
              </a:rPr>
              <a:t> </a:t>
            </a:r>
            <a:r>
              <a:rPr lang="en-GB" sz="2400" dirty="0" err="1">
                <a:cs typeface="Calibri"/>
              </a:rPr>
              <a:t>i</a:t>
            </a:r>
            <a:r>
              <a:rPr lang="en-GB" sz="2400" dirty="0">
                <a:cs typeface="Calibri"/>
              </a:rPr>
              <a:t> u </a:t>
            </a:r>
            <a:r>
              <a:rPr lang="en-GB" sz="2400" dirty="0" err="1">
                <a:cs typeface="Calibri"/>
              </a:rPr>
              <a:t>partnerskom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odnosu</a:t>
            </a:r>
            <a:r>
              <a:rPr lang="en-GB" sz="2400" dirty="0">
                <a:cs typeface="Calibri"/>
              </a:rPr>
              <a:t>, rad u </a:t>
            </a:r>
            <a:r>
              <a:rPr lang="en-GB" sz="2400" dirty="0" err="1">
                <a:cs typeface="Calibri"/>
              </a:rPr>
              <a:t>privatnom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sektoru</a:t>
            </a:r>
            <a:r>
              <a:rPr lang="en-GB" sz="2400" dirty="0">
                <a:cs typeface="Calibri"/>
              </a:rPr>
              <a:t> </a:t>
            </a:r>
          </a:p>
          <a:p>
            <a:r>
              <a:rPr lang="en-GB" sz="2400" dirty="0" err="1">
                <a:cs typeface="Calibri"/>
              </a:rPr>
              <a:t>Očinstvo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povezano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sa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ulogom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dokolice</a:t>
            </a:r>
            <a:r>
              <a:rPr lang="en-GB" sz="2400" dirty="0">
                <a:cs typeface="Calibri"/>
              </a:rPr>
              <a:t> </a:t>
            </a:r>
            <a:r>
              <a:rPr lang="en-GB" sz="2400" dirty="0" err="1">
                <a:cs typeface="Calibri"/>
              </a:rPr>
              <a:t>i</a:t>
            </a:r>
            <a:r>
              <a:rPr lang="en-GB" sz="2400" dirty="0">
                <a:cs typeface="Calibri"/>
              </a:rPr>
              <a:t> </a:t>
            </a:r>
            <a:r>
              <a:rPr lang="en-GB" sz="2400" dirty="0" err="1">
                <a:cs typeface="Calibri"/>
              </a:rPr>
              <a:t>slobodnog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vremena</a:t>
            </a:r>
          </a:p>
          <a:p>
            <a:r>
              <a:rPr lang="en-GB" sz="2400" err="1">
                <a:cs typeface="Calibri"/>
              </a:rPr>
              <a:t>Uloga</a:t>
            </a:r>
            <a:r>
              <a:rPr lang="en-GB" sz="2400" dirty="0">
                <a:cs typeface="Calibri"/>
              </a:rPr>
              <a:t> </a:t>
            </a:r>
            <a:r>
              <a:rPr lang="en-GB" sz="2400" err="1">
                <a:cs typeface="Calibri"/>
              </a:rPr>
              <a:t>rada</a:t>
            </a:r>
            <a:r>
              <a:rPr lang="en-GB" sz="2400" dirty="0">
                <a:cs typeface="Calibri"/>
              </a:rPr>
              <a:t> za </a:t>
            </a:r>
            <a:r>
              <a:rPr lang="en-GB" sz="2400" err="1">
                <a:cs typeface="Calibri"/>
              </a:rPr>
              <a:t>lični</a:t>
            </a:r>
            <a:r>
              <a:rPr lang="en-GB" sz="2400" dirty="0">
                <a:cs typeface="Calibri"/>
              </a:rPr>
              <a:t> </a:t>
            </a:r>
            <a:r>
              <a:rPr lang="en-GB" sz="2400" err="1">
                <a:cs typeface="Calibri"/>
              </a:rPr>
              <a:t>razvoj</a:t>
            </a:r>
            <a:r>
              <a:rPr lang="en-GB" sz="2400" dirty="0">
                <a:cs typeface="Calibri"/>
              </a:rPr>
              <a:t> </a:t>
            </a:r>
            <a:r>
              <a:rPr lang="en-GB" sz="2400" err="1">
                <a:cs typeface="Calibri"/>
              </a:rPr>
              <a:t>i</a:t>
            </a:r>
            <a:r>
              <a:rPr lang="en-GB" sz="2400" dirty="0">
                <a:cs typeface="Calibri"/>
              </a:rPr>
              <a:t> </a:t>
            </a:r>
            <a:r>
              <a:rPr lang="en-GB" sz="2400" err="1">
                <a:cs typeface="Calibri"/>
              </a:rPr>
              <a:t>materijalnu</a:t>
            </a:r>
            <a:r>
              <a:rPr lang="en-GB" sz="2400" dirty="0">
                <a:cs typeface="Calibri"/>
              </a:rPr>
              <a:t> </a:t>
            </a:r>
            <a:r>
              <a:rPr lang="en-GB" sz="2400" err="1">
                <a:cs typeface="Calibri"/>
              </a:rPr>
              <a:t>sigurnost</a:t>
            </a:r>
            <a:endParaRPr lang="en-GB" sz="2400">
              <a:cs typeface="Calibri"/>
            </a:endParaRPr>
          </a:p>
          <a:p>
            <a:r>
              <a:rPr lang="en-GB" sz="2400" err="1">
                <a:cs typeface="Calibri"/>
              </a:rPr>
              <a:t>Roditeljstvo</a:t>
            </a:r>
            <a:r>
              <a:rPr lang="en-GB" sz="2400" dirty="0">
                <a:cs typeface="Calibri"/>
              </a:rPr>
              <a:t> </a:t>
            </a:r>
            <a:r>
              <a:rPr lang="en-GB" sz="2400" err="1">
                <a:cs typeface="Calibri"/>
              </a:rPr>
              <a:t>kao</a:t>
            </a:r>
            <a:r>
              <a:rPr lang="en-GB" sz="2400" dirty="0">
                <a:cs typeface="Calibri"/>
              </a:rPr>
              <a:t> </a:t>
            </a:r>
            <a:r>
              <a:rPr lang="en-GB" sz="2400" err="1">
                <a:cs typeface="Calibri"/>
              </a:rPr>
              <a:t>spontana</a:t>
            </a:r>
            <a:r>
              <a:rPr lang="en-GB" sz="2400" dirty="0">
                <a:cs typeface="Calibri"/>
              </a:rPr>
              <a:t> </a:t>
            </a:r>
            <a:r>
              <a:rPr lang="en-GB" sz="2400" err="1">
                <a:cs typeface="Calibri"/>
              </a:rPr>
              <a:t>odluka</a:t>
            </a:r>
            <a:r>
              <a:rPr lang="en-GB" sz="2400" dirty="0">
                <a:cs typeface="Calibri"/>
              </a:rPr>
              <a:t> </a:t>
            </a:r>
            <a:r>
              <a:rPr lang="en-GB" sz="2400" err="1">
                <a:cs typeface="Calibri"/>
              </a:rPr>
              <a:t>koja</a:t>
            </a:r>
            <a:r>
              <a:rPr lang="en-GB" sz="2400" dirty="0">
                <a:cs typeface="Calibri"/>
              </a:rPr>
              <a:t> se u </a:t>
            </a:r>
            <a:r>
              <a:rPr lang="en-GB" sz="2400" err="1">
                <a:cs typeface="Calibri"/>
              </a:rPr>
              <a:t>hodu</a:t>
            </a:r>
            <a:r>
              <a:rPr lang="en-GB" sz="2400" dirty="0">
                <a:cs typeface="Calibri"/>
              </a:rPr>
              <a:t> </a:t>
            </a:r>
            <a:r>
              <a:rPr lang="en-GB" sz="2400" err="1">
                <a:cs typeface="Calibri"/>
              </a:rPr>
              <a:t>dogovarala</a:t>
            </a:r>
            <a:r>
              <a:rPr lang="en-GB" sz="2400" dirty="0">
                <a:cs typeface="Calibri"/>
              </a:rPr>
              <a:t> </a:t>
            </a:r>
            <a:r>
              <a:rPr lang="en-GB" sz="2400" err="1">
                <a:cs typeface="Calibri"/>
              </a:rPr>
              <a:t>sa</a:t>
            </a:r>
            <a:r>
              <a:rPr lang="en-GB" sz="2400" dirty="0">
                <a:cs typeface="Calibri"/>
              </a:rPr>
              <a:t> </a:t>
            </a:r>
            <a:r>
              <a:rPr lang="en-GB" sz="2400" err="1">
                <a:cs typeface="Calibri"/>
              </a:rPr>
              <a:t>partnerkom</a:t>
            </a:r>
            <a:r>
              <a:rPr lang="en-GB" sz="2400" dirty="0">
                <a:cs typeface="Calibri"/>
              </a:rPr>
              <a:t> </a:t>
            </a:r>
          </a:p>
          <a:p>
            <a:r>
              <a:rPr lang="en-GB" sz="2400" err="1">
                <a:cs typeface="Calibri"/>
              </a:rPr>
              <a:t>Posebnost</a:t>
            </a:r>
            <a:r>
              <a:rPr lang="en-GB" sz="2400" dirty="0">
                <a:cs typeface="Calibri"/>
              </a:rPr>
              <a:t> </a:t>
            </a:r>
            <a:r>
              <a:rPr lang="en-GB" sz="2400" err="1">
                <a:cs typeface="Calibri"/>
              </a:rPr>
              <a:t>uloge</a:t>
            </a:r>
            <a:r>
              <a:rPr lang="en-GB" sz="2400" dirty="0">
                <a:cs typeface="Calibri"/>
              </a:rPr>
              <a:t> oca u </a:t>
            </a:r>
            <a:r>
              <a:rPr lang="en-GB" sz="2400" err="1">
                <a:cs typeface="Calibri"/>
              </a:rPr>
              <a:t>odnosu</a:t>
            </a:r>
            <a:r>
              <a:rPr lang="en-GB" sz="2400" dirty="0">
                <a:cs typeface="Calibri"/>
              </a:rPr>
              <a:t> </a:t>
            </a:r>
            <a:r>
              <a:rPr lang="en-GB" sz="2400" err="1">
                <a:cs typeface="Calibri"/>
              </a:rPr>
              <a:t>uloge</a:t>
            </a:r>
            <a:r>
              <a:rPr lang="en-GB" sz="2400" dirty="0">
                <a:cs typeface="Calibri"/>
              </a:rPr>
              <a:t> </a:t>
            </a:r>
            <a:r>
              <a:rPr lang="en-GB" sz="2400" err="1">
                <a:cs typeface="Calibri"/>
              </a:rPr>
              <a:t>majke</a:t>
            </a:r>
            <a:r>
              <a:rPr lang="en-GB" sz="2400" dirty="0">
                <a:cs typeface="Calibri"/>
              </a:rPr>
              <a:t> se </a:t>
            </a:r>
            <a:r>
              <a:rPr lang="en-GB" sz="2400" err="1">
                <a:cs typeface="Calibri"/>
              </a:rPr>
              <a:t>percipira</a:t>
            </a:r>
            <a:r>
              <a:rPr lang="en-GB" sz="2400" dirty="0">
                <a:cs typeface="Calibri"/>
              </a:rPr>
              <a:t> u </a:t>
            </a:r>
            <a:r>
              <a:rPr lang="en-GB" sz="2400" err="1">
                <a:cs typeface="Calibri"/>
              </a:rPr>
              <a:t>detetovom</a:t>
            </a:r>
            <a:r>
              <a:rPr lang="en-GB" sz="2400" dirty="0">
                <a:cs typeface="Calibri"/>
              </a:rPr>
              <a:t> </a:t>
            </a:r>
            <a:r>
              <a:rPr lang="en-GB" sz="2400" err="1">
                <a:cs typeface="Calibri"/>
              </a:rPr>
              <a:t>dodiru</a:t>
            </a:r>
            <a:r>
              <a:rPr lang="en-GB" sz="2400" dirty="0">
                <a:cs typeface="Calibri"/>
              </a:rPr>
              <a:t> </a:t>
            </a:r>
            <a:r>
              <a:rPr lang="en-GB" sz="2400" err="1">
                <a:cs typeface="Calibri"/>
              </a:rPr>
              <a:t>sa</a:t>
            </a:r>
            <a:r>
              <a:rPr lang="en-GB" sz="2400" dirty="0">
                <a:cs typeface="Calibri"/>
              </a:rPr>
              <a:t> </a:t>
            </a:r>
            <a:r>
              <a:rPr lang="en-GB" sz="2400" err="1">
                <a:cs typeface="Calibri"/>
              </a:rPr>
              <a:t>prirodom</a:t>
            </a:r>
            <a:r>
              <a:rPr lang="en-GB" sz="2400" dirty="0">
                <a:cs typeface="Calibri"/>
              </a:rPr>
              <a:t>, </a:t>
            </a:r>
            <a:r>
              <a:rPr lang="en-GB" sz="2400" err="1">
                <a:cs typeface="Calibri"/>
              </a:rPr>
              <a:t>što</a:t>
            </a:r>
            <a:r>
              <a:rPr lang="en-GB" sz="2400" dirty="0">
                <a:cs typeface="Calibri"/>
              </a:rPr>
              <a:t> </a:t>
            </a:r>
            <a:r>
              <a:rPr lang="en-GB" sz="2400" err="1">
                <a:cs typeface="Calibri"/>
              </a:rPr>
              <a:t>smatra</a:t>
            </a:r>
            <a:r>
              <a:rPr lang="en-GB" sz="2400" dirty="0">
                <a:cs typeface="Calibri"/>
              </a:rPr>
              <a:t> </a:t>
            </a:r>
            <a:r>
              <a:rPr lang="en-GB" sz="2400" err="1">
                <a:cs typeface="Calibri"/>
              </a:rPr>
              <a:t>rodnim</a:t>
            </a:r>
            <a:r>
              <a:rPr lang="en-GB" sz="2400" dirty="0">
                <a:cs typeface="Calibri"/>
              </a:rPr>
              <a:t> </a:t>
            </a:r>
            <a:r>
              <a:rPr lang="en-GB" sz="2400" err="1">
                <a:cs typeface="Calibri"/>
              </a:rPr>
              <a:t>akpektom</a:t>
            </a:r>
            <a:endParaRPr lang="en-GB" sz="2400">
              <a:cs typeface="Calibri"/>
            </a:endParaRPr>
          </a:p>
          <a:p>
            <a:r>
              <a:rPr lang="en-GB" sz="2400" dirty="0" err="1">
                <a:cs typeface="Calibri"/>
              </a:rPr>
              <a:t>Nedostatak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ličnog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razvitka</a:t>
            </a:r>
            <a:r>
              <a:rPr lang="en-GB" sz="2400" dirty="0">
                <a:cs typeface="Calibri"/>
              </a:rPr>
              <a:t> I </a:t>
            </a:r>
            <a:r>
              <a:rPr lang="en-GB" sz="2400" dirty="0" err="1">
                <a:cs typeface="Calibri"/>
              </a:rPr>
              <a:t>usmerenja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zarad</a:t>
            </a:r>
            <a:r>
              <a:rPr lang="en-GB" sz="2400" dirty="0">
                <a:cs typeface="Calibri"/>
              </a:rPr>
              <a:t> </a:t>
            </a:r>
            <a:r>
              <a:rPr lang="en-GB" sz="2400" dirty="0" err="1">
                <a:cs typeface="Calibri"/>
              </a:rPr>
              <a:t>uloge</a:t>
            </a:r>
            <a:r>
              <a:rPr lang="en-GB" sz="2400" dirty="0">
                <a:cs typeface="Calibri"/>
              </a:rPr>
              <a:t> oca</a:t>
            </a:r>
          </a:p>
        </p:txBody>
      </p:sp>
    </p:spTree>
    <p:extLst>
      <p:ext uri="{BB962C8B-B14F-4D97-AF65-F5344CB8AC3E}">
        <p14:creationId xmlns:p14="http://schemas.microsoft.com/office/powerpoint/2010/main" val="2205825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4EE6B9-39AB-1DEC-788A-F22AB0824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GB" dirty="0" err="1">
                <a:solidFill>
                  <a:srgbClr val="FFFFFF"/>
                </a:solidFill>
                <a:cs typeface="Calibri Light"/>
              </a:rPr>
              <a:t>Zaključak</a:t>
            </a:r>
            <a:endParaRPr lang="en-GB" dirty="0" err="1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C0977A-6687-7476-BCB6-EF219F0C8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000" dirty="0">
                <a:cs typeface="Calibri"/>
              </a:rPr>
              <a:t>Novo </a:t>
            </a:r>
            <a:r>
              <a:rPr lang="en-GB" sz="2000" dirty="0" err="1">
                <a:cs typeface="Calibri"/>
              </a:rPr>
              <a:t>očinstvo</a:t>
            </a:r>
            <a:r>
              <a:rPr lang="en-GB" sz="2000" dirty="0">
                <a:cs typeface="Calibri"/>
              </a:rPr>
              <a:t> se </a:t>
            </a:r>
            <a:r>
              <a:rPr lang="en-GB" sz="2000" dirty="0" err="1">
                <a:cs typeface="Calibri"/>
              </a:rPr>
              <a:t>implementira</a:t>
            </a:r>
            <a:r>
              <a:rPr lang="en-GB" sz="2000" dirty="0">
                <a:cs typeface="Calibri"/>
              </a:rPr>
              <a:t> u tri </a:t>
            </a:r>
            <a:r>
              <a:rPr lang="en-GB" sz="2000" dirty="0" err="1">
                <a:cs typeface="Calibri"/>
              </a:rPr>
              <a:t>aspekta</a:t>
            </a:r>
            <a:r>
              <a:rPr lang="en-GB" sz="2000" dirty="0">
                <a:cs typeface="Calibri"/>
              </a:rPr>
              <a:t>:</a:t>
            </a:r>
          </a:p>
          <a:p>
            <a:pPr marL="457200" indent="-457200">
              <a:buAutoNum type="arabicPeriod"/>
            </a:pPr>
            <a:r>
              <a:rPr lang="en-GB" sz="2000" dirty="0">
                <a:cs typeface="Calibri"/>
              </a:rPr>
              <a:t>Visok </a:t>
            </a:r>
            <a:r>
              <a:rPr lang="en-GB" sz="2000" dirty="0" err="1">
                <a:cs typeface="Calibri"/>
              </a:rPr>
              <a:t>nivo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uključenosti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očeva</a:t>
            </a:r>
            <a:r>
              <a:rPr lang="en-GB" sz="2000" dirty="0">
                <a:cs typeface="Calibri"/>
              </a:rPr>
              <a:t> u </a:t>
            </a:r>
            <a:r>
              <a:rPr lang="en-GB" sz="2000" dirty="0" err="1">
                <a:cs typeface="Calibri"/>
              </a:rPr>
              <a:t>brigu</a:t>
            </a:r>
            <a:r>
              <a:rPr lang="en-GB" sz="2000" dirty="0">
                <a:cs typeface="Calibri"/>
              </a:rPr>
              <a:t> </a:t>
            </a:r>
            <a:r>
              <a:rPr lang="en-GB" sz="2000" dirty="0" err="1">
                <a:cs typeface="Calibri"/>
              </a:rPr>
              <a:t>i</a:t>
            </a:r>
            <a:r>
              <a:rPr lang="en-GB" sz="2000" dirty="0">
                <a:cs typeface="Calibri"/>
              </a:rPr>
              <a:t> </a:t>
            </a:r>
            <a:r>
              <a:rPr lang="en-GB" sz="2000" dirty="0" err="1">
                <a:cs typeface="Calibri"/>
              </a:rPr>
              <a:t>negu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dece</a:t>
            </a:r>
            <a:endParaRPr lang="en-GB" sz="2000" dirty="0">
              <a:cs typeface="Calibri"/>
            </a:endParaRPr>
          </a:p>
          <a:p>
            <a:pPr marL="457200" indent="-457200">
              <a:buAutoNum type="arabicPeriod"/>
            </a:pPr>
            <a:r>
              <a:rPr lang="en-GB" sz="2000" dirty="0" err="1">
                <a:cs typeface="Calibri"/>
              </a:rPr>
              <a:t>Vrednosti</a:t>
            </a:r>
            <a:r>
              <a:rPr lang="en-GB" sz="2000" dirty="0">
                <a:cs typeface="Calibri"/>
              </a:rPr>
              <a:t> </a:t>
            </a:r>
            <a:r>
              <a:rPr lang="en-GB" sz="2000" dirty="0" err="1">
                <a:cs typeface="Calibri"/>
              </a:rPr>
              <a:t>i</a:t>
            </a:r>
            <a:r>
              <a:rPr lang="en-GB" sz="2000" dirty="0">
                <a:cs typeface="Calibri"/>
              </a:rPr>
              <a:t> </a:t>
            </a:r>
            <a:r>
              <a:rPr lang="en-GB" sz="2000" dirty="0" err="1">
                <a:cs typeface="Calibri"/>
              </a:rPr>
              <a:t>prakse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rodne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ravnopravnosti</a:t>
            </a:r>
            <a:endParaRPr lang="en-GB" sz="2000" dirty="0">
              <a:cs typeface="Calibri"/>
            </a:endParaRPr>
          </a:p>
          <a:p>
            <a:pPr marL="457200" indent="-457200">
              <a:buAutoNum type="arabicPeriod"/>
            </a:pPr>
            <a:r>
              <a:rPr lang="en-GB" sz="2000" dirty="0" err="1">
                <a:cs typeface="Calibri"/>
              </a:rPr>
              <a:t>Razvijen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roditeljski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identitet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muškaraca</a:t>
            </a:r>
          </a:p>
          <a:p>
            <a:pPr marL="0" indent="0">
              <a:buNone/>
            </a:pPr>
            <a:r>
              <a:rPr lang="en-GB" sz="2000" dirty="0" err="1">
                <a:cs typeface="Calibri"/>
              </a:rPr>
              <a:t>Selekcija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na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osnovu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praksi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muškaraca</a:t>
            </a:r>
            <a:r>
              <a:rPr lang="en-GB" sz="2000" dirty="0">
                <a:cs typeface="Calibri"/>
              </a:rPr>
              <a:t> po </a:t>
            </a:r>
            <a:r>
              <a:rPr lang="en-GB" sz="2000" dirty="0" err="1">
                <a:cs typeface="Calibri"/>
              </a:rPr>
              <a:t>novom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učenstu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gde</a:t>
            </a:r>
            <a:r>
              <a:rPr lang="en-GB" sz="2000" dirty="0">
                <a:cs typeface="Calibri"/>
              </a:rPr>
              <a:t> se </a:t>
            </a:r>
            <a:r>
              <a:rPr lang="en-GB" sz="2000" dirty="0" err="1">
                <a:cs typeface="Calibri"/>
              </a:rPr>
              <a:t>stekao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uvid</a:t>
            </a:r>
            <a:r>
              <a:rPr lang="en-GB" sz="2000" dirty="0">
                <a:cs typeface="Calibri"/>
              </a:rPr>
              <a:t> o </a:t>
            </a:r>
            <a:r>
              <a:rPr lang="en-GB" sz="2000" dirty="0" err="1">
                <a:cs typeface="Calibri"/>
              </a:rPr>
              <a:t>tranziciji</a:t>
            </a:r>
            <a:r>
              <a:rPr lang="en-GB" sz="2000" dirty="0">
                <a:cs typeface="Calibri"/>
              </a:rPr>
              <a:t> ka </a:t>
            </a:r>
            <a:r>
              <a:rPr lang="en-GB" sz="2000" dirty="0" err="1">
                <a:cs typeface="Calibri"/>
              </a:rPr>
              <a:t>roditeljstvu</a:t>
            </a:r>
            <a:r>
              <a:rPr lang="en-GB" sz="2000" dirty="0">
                <a:cs typeface="Calibri"/>
              </a:rPr>
              <a:t>, </a:t>
            </a:r>
            <a:r>
              <a:rPr lang="en-GB" sz="2000" dirty="0" err="1">
                <a:cs typeface="Calibri"/>
              </a:rPr>
              <a:t>usklađivanjem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identiteta</a:t>
            </a:r>
            <a:r>
              <a:rPr lang="en-GB" sz="2000" dirty="0">
                <a:cs typeface="Calibri"/>
              </a:rPr>
              <a:t> </a:t>
            </a:r>
            <a:r>
              <a:rPr lang="en-GB" sz="2000" dirty="0" err="1">
                <a:cs typeface="Calibri"/>
              </a:rPr>
              <a:t>i</a:t>
            </a:r>
            <a:r>
              <a:rPr lang="en-GB" sz="2000" dirty="0">
                <a:cs typeface="Calibri"/>
              </a:rPr>
              <a:t> </a:t>
            </a:r>
            <a:r>
              <a:rPr lang="en-GB" sz="2000" dirty="0" err="1">
                <a:cs typeface="Calibri"/>
              </a:rPr>
              <a:t>novim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praksama</a:t>
            </a:r>
            <a:r>
              <a:rPr lang="en-GB" sz="2000" dirty="0">
                <a:cs typeface="Calibri"/>
              </a:rPr>
              <a:t> </a:t>
            </a:r>
            <a:r>
              <a:rPr lang="en-GB" sz="2000" dirty="0" err="1">
                <a:cs typeface="Calibri"/>
              </a:rPr>
              <a:t>očinstva</a:t>
            </a:r>
            <a:endParaRPr lang="en-GB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67621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Novo očinstvo u Srbiji</vt:lpstr>
      <vt:lpstr>Dva značaja identiteta: -uloga koju pojedinac obavlja -značaj koji ulozi pripisuje  cilj studije slučaja: istražiti identitete koji se pojavljuju među očevima -ispitanici su namenskim izabirom oni koji izražavaju 4 ključna identiteta: 1. roditeljski 2. Profesionalni 3. Lična ekspresija 4. relacioni </vt:lpstr>
      <vt:lpstr>Prva studija slučaja</vt:lpstr>
      <vt:lpstr>Druga studija slučaja</vt:lpstr>
      <vt:lpstr>Treća studija slučaja</vt:lpstr>
      <vt:lpstr>Četvrta studija slučaja</vt:lpstr>
      <vt:lpstr>Peta studija slučaja</vt:lpstr>
      <vt:lpstr>Zaključak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301</cp:revision>
  <dcterms:created xsi:type="dcterms:W3CDTF">2023-05-01T09:27:19Z</dcterms:created>
  <dcterms:modified xsi:type="dcterms:W3CDTF">2023-05-01T10:25:50Z</dcterms:modified>
</cp:coreProperties>
</file>