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7" r:id="rId6"/>
    <p:sldId id="260" r:id="rId7"/>
    <p:sldId id="275" r:id="rId8"/>
    <p:sldId id="264" r:id="rId9"/>
    <p:sldId id="262" r:id="rId10"/>
    <p:sldId id="261" r:id="rId11"/>
    <p:sldId id="265" r:id="rId12"/>
    <p:sldId id="266" r:id="rId13"/>
    <p:sldId id="269" r:id="rId14"/>
    <p:sldId id="285" r:id="rId15"/>
    <p:sldId id="267" r:id="rId16"/>
    <p:sldId id="271" r:id="rId17"/>
    <p:sldId id="272" r:id="rId18"/>
    <p:sldId id="278" r:id="rId19"/>
    <p:sldId id="274" r:id="rId20"/>
    <p:sldId id="273" r:id="rId21"/>
    <p:sldId id="276" r:id="rId22"/>
    <p:sldId id="279" r:id="rId23"/>
    <p:sldId id="280" r:id="rId24"/>
    <p:sldId id="281" r:id="rId25"/>
    <p:sldId id="282" r:id="rId26"/>
    <p:sldId id="283" r:id="rId27"/>
    <p:sldId id="284" r:id="rId28"/>
    <p:sldId id="286" r:id="rId29"/>
    <p:sldId id="287" r:id="rId30"/>
    <p:sldId id="288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anka" initials="B" lastIdx="1" clrIdx="0">
    <p:extLst>
      <p:ext uri="{19B8F6BF-5375-455C-9EA6-DF929625EA0E}">
        <p15:presenceInfo xmlns:p15="http://schemas.microsoft.com/office/powerpoint/2012/main" userId="Brank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10T20:04:35.820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51F9-9F6E-44A6-991F-D898FAD403C2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77911-9CDC-4705-8D2A-03964BC3C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702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51F9-9F6E-44A6-991F-D898FAD403C2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77911-9CDC-4705-8D2A-03964BC3C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95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51F9-9F6E-44A6-991F-D898FAD403C2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77911-9CDC-4705-8D2A-03964BC3C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205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51F9-9F6E-44A6-991F-D898FAD403C2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77911-9CDC-4705-8D2A-03964BC3C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91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51F9-9F6E-44A6-991F-D898FAD403C2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77911-9CDC-4705-8D2A-03964BC3C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57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51F9-9F6E-44A6-991F-D898FAD403C2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77911-9CDC-4705-8D2A-03964BC3C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516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51F9-9F6E-44A6-991F-D898FAD403C2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77911-9CDC-4705-8D2A-03964BC3C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856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51F9-9F6E-44A6-991F-D898FAD403C2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77911-9CDC-4705-8D2A-03964BC3C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510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51F9-9F6E-44A6-991F-D898FAD403C2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77911-9CDC-4705-8D2A-03964BC3C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425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51F9-9F6E-44A6-991F-D898FAD403C2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77911-9CDC-4705-8D2A-03964BC3C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99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51F9-9F6E-44A6-991F-D898FAD403C2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77911-9CDC-4705-8D2A-03964BC3C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36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551F9-9F6E-44A6-991F-D898FAD403C2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77911-9CDC-4705-8D2A-03964BC3C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568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hanacademy.org/humanities/ap-art-history/early-europe-and-colonial-americas/medieval-europe-islamic-world/v/justinian-and-his-attendants-6th-century-ravenna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hanacademy.org/humanities/ap-art-history/early-europe-and-colonial-americas/medieval-europe-islamic-world/a/justinian-mosaic-san-vitale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hanacademy.org/humanities/medieval-world/byzantine1/venice-ravenna/v/sant-apollinare-in-classe" TargetMode="External"/><Relationship Id="rId2" Type="http://schemas.openxmlformats.org/officeDocument/2006/relationships/hyperlink" Target="https://www.khanacademy.org/humanities/medieval-world/byzantine1/venice-ravenna/e/san-vitale-quiz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9B2EB-DE4B-4F83-8182-F126D9EF1D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Latn-RS" dirty="0"/>
              <a:t>San </a:t>
            </a:r>
            <a:r>
              <a:rPr lang="sr-Latn-RS" dirty="0" err="1"/>
              <a:t>Vitale</a:t>
            </a:r>
            <a:r>
              <a:rPr lang="sr-Latn-RS" dirty="0"/>
              <a:t> u </a:t>
            </a:r>
            <a:r>
              <a:rPr lang="en-US" dirty="0"/>
              <a:t>Raven</a:t>
            </a:r>
            <a:r>
              <a:rPr lang="sr-Latn-RS" dirty="0"/>
              <a:t>i</a:t>
            </a:r>
            <a:r>
              <a:rPr lang="en-US" dirty="0"/>
              <a:t> 6. </a:t>
            </a:r>
            <a:r>
              <a:rPr lang="en-US" dirty="0" err="1"/>
              <a:t>vek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D3D172-3E37-4AA7-AFEA-9B36A7C199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endParaRPr lang="sr-Latn-RS" dirty="0"/>
          </a:p>
          <a:p>
            <a:endParaRPr lang="sr-Latn-RS" dirty="0"/>
          </a:p>
          <a:p>
            <a:r>
              <a:rPr lang="en-US" dirty="0">
                <a:hlinkClick r:id="rId2"/>
              </a:rPr>
              <a:t>https://www.khanacademy.org/humanities/ap-art-history/early-europe-and-colonial-americas/medieval-europe-islamic-world/v/justinian-and-his-attendants-6th-century-ravenna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050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007432-29EF-4748-A71D-F1DEC2E66D24}"/>
              </a:ext>
            </a:extLst>
          </p:cNvPr>
          <p:cNvSpPr txBox="1"/>
          <p:nvPr/>
        </p:nvSpPr>
        <p:spPr>
          <a:xfrm>
            <a:off x="1158379" y="5708958"/>
            <a:ext cx="8841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Hrist u purpuru sedi na zemaljskoj kugli, ispod teku četiri rajske reke. U desnoj ruci drži venac, u levoj svitak sa sedam pečata (Otkrivenje 5-8). Okružen je anđelima.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2809D7-5179-40BF-A9F1-7C89B7FB7074}"/>
              </a:ext>
            </a:extLst>
          </p:cNvPr>
          <p:cNvSpPr txBox="1"/>
          <p:nvPr/>
        </p:nvSpPr>
        <p:spPr>
          <a:xfrm>
            <a:off x="96473" y="2558588"/>
            <a:ext cx="12751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Sveti </a:t>
            </a:r>
            <a:r>
              <a:rPr lang="sr-Latn-RS" dirty="0" err="1"/>
              <a:t>Vitalis</a:t>
            </a:r>
            <a:r>
              <a:rPr lang="sr-Latn-RS" dirty="0"/>
              <a:t>,</a:t>
            </a:r>
          </a:p>
          <a:p>
            <a:r>
              <a:rPr lang="sr-Latn-RS" dirty="0"/>
              <a:t>prvi mučenik i zaštitnik grada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FA627F-B24D-494D-8392-B230574CE65B}"/>
              </a:ext>
            </a:extLst>
          </p:cNvPr>
          <p:cNvSpPr txBox="1"/>
          <p:nvPr/>
        </p:nvSpPr>
        <p:spPr>
          <a:xfrm>
            <a:off x="10310070" y="2650921"/>
            <a:ext cx="1560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Episkop </a:t>
            </a:r>
            <a:r>
              <a:rPr lang="sr-Latn-RS" dirty="0" err="1"/>
              <a:t>Eklezije</a:t>
            </a:r>
            <a:r>
              <a:rPr lang="sr-Latn-RS" dirty="0"/>
              <a:t>, drži model crkve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F6C862-D69D-4561-AC43-3400C851C1EA}"/>
              </a:ext>
            </a:extLst>
          </p:cNvPr>
          <p:cNvSpPr txBox="1"/>
          <p:nvPr/>
        </p:nvSpPr>
        <p:spPr>
          <a:xfrm>
            <a:off x="10310070" y="973123"/>
            <a:ext cx="1702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Zlatna pozadina</a:t>
            </a:r>
            <a:endParaRPr lang="en-US" dirty="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39279B23-424A-4DCA-9F1E-2BFF97AB9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380" y="502711"/>
            <a:ext cx="8841297" cy="513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4199152-165C-497A-A9AA-B4FF7883A2EC}"/>
              </a:ext>
            </a:extLst>
          </p:cNvPr>
          <p:cNvCxnSpPr/>
          <p:nvPr/>
        </p:nvCxnSpPr>
        <p:spPr>
          <a:xfrm>
            <a:off x="922789" y="2974086"/>
            <a:ext cx="1736521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52DA6B1-078A-4A2A-9956-4BD4D55D164F}"/>
              </a:ext>
            </a:extLst>
          </p:cNvPr>
          <p:cNvCxnSpPr/>
          <p:nvPr/>
        </p:nvCxnSpPr>
        <p:spPr>
          <a:xfrm flipV="1">
            <a:off x="8430936" y="1342455"/>
            <a:ext cx="2214693" cy="80512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6E656CF-2F74-435C-8E46-307E38F99A7E}"/>
              </a:ext>
            </a:extLst>
          </p:cNvPr>
          <p:cNvCxnSpPr/>
          <p:nvPr/>
        </p:nvCxnSpPr>
        <p:spPr>
          <a:xfrm flipH="1" flipV="1">
            <a:off x="8279934" y="2974086"/>
            <a:ext cx="2030136" cy="32316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243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A250B0-FE6B-4B8F-8416-8895EC7E3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17" y="180147"/>
            <a:ext cx="8375254" cy="58878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D42044-6EFB-40B6-A21E-C573E796219E}"/>
              </a:ext>
            </a:extLst>
          </p:cNvPr>
          <p:cNvSpPr txBox="1"/>
          <p:nvPr/>
        </p:nvSpPr>
        <p:spPr>
          <a:xfrm>
            <a:off x="4068662" y="6122614"/>
            <a:ext cx="1518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Justinijan</a:t>
            </a:r>
          </a:p>
          <a:p>
            <a:r>
              <a:rPr lang="sr-Latn-RS" dirty="0"/>
              <a:t>drži </a:t>
            </a:r>
            <a:r>
              <a:rPr lang="sr-Latn-RS" dirty="0" err="1"/>
              <a:t>patenu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B38B04-CA68-494D-BD72-3DFBEFD8503E}"/>
              </a:ext>
            </a:extLst>
          </p:cNvPr>
          <p:cNvSpPr txBox="1"/>
          <p:nvPr/>
        </p:nvSpPr>
        <p:spPr>
          <a:xfrm>
            <a:off x="5978555" y="6264041"/>
            <a:ext cx="1252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Maksimijan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1B15A4-5E82-4F5A-AA7A-B99151A93B93}"/>
              </a:ext>
            </a:extLst>
          </p:cNvPr>
          <p:cNvSpPr txBox="1"/>
          <p:nvPr/>
        </p:nvSpPr>
        <p:spPr>
          <a:xfrm>
            <a:off x="1342238" y="6076448"/>
            <a:ext cx="1518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Carska garda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CE3BD4-FE6A-4A5F-9DF4-47C6C383527C}"/>
              </a:ext>
            </a:extLst>
          </p:cNvPr>
          <p:cNvSpPr txBox="1"/>
          <p:nvPr/>
        </p:nvSpPr>
        <p:spPr>
          <a:xfrm>
            <a:off x="7471795" y="6261113"/>
            <a:ext cx="1367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sveštenstvo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C77D09-CD8E-4895-A920-23594CD0EDC3}"/>
              </a:ext>
            </a:extLst>
          </p:cNvPr>
          <p:cNvSpPr txBox="1"/>
          <p:nvPr/>
        </p:nvSpPr>
        <p:spPr>
          <a:xfrm>
            <a:off x="9756746" y="419696"/>
            <a:ext cx="21640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Oko cara su prisutni vojska i sveštenstvo.</a:t>
            </a:r>
          </a:p>
          <a:p>
            <a:r>
              <a:rPr lang="sr-Latn-RS" dirty="0"/>
              <a:t>Obratite pažnju na </a:t>
            </a:r>
            <a:r>
              <a:rPr lang="sr-Latn-RS" dirty="0" err="1"/>
              <a:t>portretne</a:t>
            </a:r>
            <a:r>
              <a:rPr lang="sr-Latn-RS" dirty="0"/>
              <a:t> karakteristike.</a:t>
            </a:r>
          </a:p>
          <a:p>
            <a:endParaRPr lang="sr-Latn-RS" dirty="0"/>
          </a:p>
          <a:p>
            <a:endParaRPr lang="sr-Latn-RS" dirty="0"/>
          </a:p>
          <a:p>
            <a:r>
              <a:rPr lang="en-US" dirty="0">
                <a:hlinkClick r:id="rId3"/>
              </a:rPr>
              <a:t>https://www.khanacademy.org/humanities/ap-art-history/early-europe-and-colonial-americas/medieval-europe-islamic-world/a/justinian-mosaic-san-vitale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648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17C383-855C-4BDA-B940-D1ED3D760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132" y="368417"/>
            <a:ext cx="8257912" cy="56649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C09DAD-787A-4569-8399-CF034BF33C31}"/>
              </a:ext>
            </a:extLst>
          </p:cNvPr>
          <p:cNvSpPr txBox="1"/>
          <p:nvPr/>
        </p:nvSpPr>
        <p:spPr>
          <a:xfrm>
            <a:off x="3640822" y="6087765"/>
            <a:ext cx="5201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Teodora </a:t>
            </a:r>
            <a:r>
              <a:rPr lang="sr-Latn-RS" dirty="0"/>
              <a:t>(drži putir) nalazi se </a:t>
            </a:r>
            <a:r>
              <a:rPr lang="en-US" dirty="0"/>
              <a:t>u </a:t>
            </a:r>
            <a:r>
              <a:rPr lang="en-US" dirty="0" err="1"/>
              <a:t>pratnji</a:t>
            </a:r>
            <a:r>
              <a:rPr lang="en-US" dirty="0"/>
              <a:t> </a:t>
            </a:r>
            <a:r>
              <a:rPr lang="en-US" dirty="0" err="1"/>
              <a:t>dvorskih</a:t>
            </a:r>
            <a:r>
              <a:rPr lang="en-US" dirty="0"/>
              <a:t> </a:t>
            </a:r>
            <a:r>
              <a:rPr lang="en-US" dirty="0" err="1"/>
              <a:t>dama</a:t>
            </a: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92065A4-8449-4B85-A3DD-73970FEE2A1C}"/>
              </a:ext>
            </a:extLst>
          </p:cNvPr>
          <p:cNvCxnSpPr>
            <a:cxnSpLocks/>
          </p:cNvCxnSpPr>
          <p:nvPr/>
        </p:nvCxnSpPr>
        <p:spPr>
          <a:xfrm flipV="1">
            <a:off x="1476462" y="3179428"/>
            <a:ext cx="1484852" cy="74662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FFEC8FF-9077-4813-951A-FBD8A3955EB2}"/>
              </a:ext>
            </a:extLst>
          </p:cNvPr>
          <p:cNvCxnSpPr/>
          <p:nvPr/>
        </p:nvCxnSpPr>
        <p:spPr>
          <a:xfrm>
            <a:off x="671119" y="2432807"/>
            <a:ext cx="1929468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FF1DEDF-CC4D-41E7-BE20-E09DDFCF795A}"/>
              </a:ext>
            </a:extLst>
          </p:cNvPr>
          <p:cNvCxnSpPr/>
          <p:nvPr/>
        </p:nvCxnSpPr>
        <p:spPr>
          <a:xfrm>
            <a:off x="1291905" y="2172749"/>
            <a:ext cx="1669409" cy="16777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2EAE035-D404-467F-9DF7-3C3B93442907}"/>
              </a:ext>
            </a:extLst>
          </p:cNvPr>
          <p:cNvSpPr txBox="1"/>
          <p:nvPr/>
        </p:nvSpPr>
        <p:spPr>
          <a:xfrm>
            <a:off x="83890" y="738231"/>
            <a:ext cx="1208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Znaci</a:t>
            </a:r>
            <a:r>
              <a:rPr lang="en-US" dirty="0"/>
              <a:t> da je </a:t>
            </a:r>
            <a:r>
              <a:rPr lang="en-US" dirty="0" err="1"/>
              <a:t>ve</a:t>
            </a:r>
            <a:r>
              <a:rPr lang="sr-Latn-RS" dirty="0"/>
              <a:t>ć</a:t>
            </a:r>
            <a:r>
              <a:rPr lang="en-US" dirty="0"/>
              <a:t>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preminula</a:t>
            </a:r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7C2F109-F067-40C2-871D-51E40E4E2E3C}"/>
              </a:ext>
            </a:extLst>
          </p:cNvPr>
          <p:cNvSpPr/>
          <p:nvPr/>
        </p:nvSpPr>
        <p:spPr>
          <a:xfrm>
            <a:off x="5234730" y="4035105"/>
            <a:ext cx="1006679" cy="96473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9F1F4B0-2C20-4427-A740-D7888D2C682A}"/>
              </a:ext>
            </a:extLst>
          </p:cNvPr>
          <p:cNvCxnSpPr/>
          <p:nvPr/>
        </p:nvCxnSpPr>
        <p:spPr>
          <a:xfrm>
            <a:off x="6031684" y="4806892"/>
            <a:ext cx="4244830" cy="7550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9A178E6-6A41-408E-AC01-1C3A5F376857}"/>
              </a:ext>
            </a:extLst>
          </p:cNvPr>
          <p:cNvSpPr txBox="1"/>
          <p:nvPr/>
        </p:nvSpPr>
        <p:spPr>
          <a:xfrm>
            <a:off x="10276514" y="4483726"/>
            <a:ext cx="1325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Poklonjenje</a:t>
            </a:r>
          </a:p>
          <a:p>
            <a:r>
              <a:rPr lang="sr-Latn-RS" dirty="0"/>
              <a:t>mudraca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BDFFC4-F7AB-4EB4-BE06-EACA4565A63E}"/>
              </a:ext>
            </a:extLst>
          </p:cNvPr>
          <p:cNvSpPr txBox="1"/>
          <p:nvPr/>
        </p:nvSpPr>
        <p:spPr>
          <a:xfrm>
            <a:off x="83890" y="3288484"/>
            <a:ext cx="1526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Fontana, izvor života, aluzija na rajski vrt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47A644-AFE7-4BB5-B779-700A99346991}"/>
              </a:ext>
            </a:extLst>
          </p:cNvPr>
          <p:cNvSpPr txBox="1"/>
          <p:nvPr/>
        </p:nvSpPr>
        <p:spPr>
          <a:xfrm>
            <a:off x="10125512" y="218114"/>
            <a:ext cx="15771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I car i carica imaju oreole – simbol carske moći koja je od Boga data i večna.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48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C2230E-36B6-4F05-B6F6-F8DC787CB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391" y="121640"/>
            <a:ext cx="4362658" cy="6136547"/>
          </a:xfrm>
          <a:prstGeom prst="rect">
            <a:avLst/>
          </a:prstGeom>
        </p:spPr>
      </p:pic>
      <p:pic>
        <p:nvPicPr>
          <p:cNvPr id="4098" name="Picture 2" descr="Srodna slika">
            <a:extLst>
              <a:ext uri="{FF2B5EF4-FFF2-40B4-BE49-F238E27FC236}">
                <a16:creationId xmlns:a16="http://schemas.microsoft.com/office/drawing/2014/main" id="{A5E1080D-A1E8-4312-8F6A-614283966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99" y="306198"/>
            <a:ext cx="4286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05CA6A6-B896-4741-ADA7-176A1A810659}"/>
              </a:ext>
            </a:extLst>
          </p:cNvPr>
          <p:cNvCxnSpPr/>
          <p:nvPr/>
        </p:nvCxnSpPr>
        <p:spPr>
          <a:xfrm>
            <a:off x="3355596" y="1778466"/>
            <a:ext cx="2885813" cy="94795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FD37398-D336-4159-A368-88FDD82C5EEB}"/>
              </a:ext>
            </a:extLst>
          </p:cNvPr>
          <p:cNvSpPr txBox="1"/>
          <p:nvPr/>
        </p:nvSpPr>
        <p:spPr>
          <a:xfrm>
            <a:off x="310394" y="6258187"/>
            <a:ext cx="11820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Prisetite se temena kupole crkve Sv. Đorđa u Solunu, gde Hrista </a:t>
            </a:r>
            <a:r>
              <a:rPr lang="sr-Latn-RS" dirty="0" err="1"/>
              <a:t>vaznose</a:t>
            </a:r>
            <a:r>
              <a:rPr lang="sr-Latn-RS" dirty="0"/>
              <a:t> anđeli ili Arhiepiskopske kapele u </a:t>
            </a:r>
            <a:r>
              <a:rPr lang="sr-Latn-RS" dirty="0" err="1"/>
              <a:t>Raveni</a:t>
            </a:r>
            <a:r>
              <a:rPr lang="sr-Latn-RS" dirty="0"/>
              <a:t>, v. sledeći slajd.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679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41202F-F47A-4BCB-8BE8-3362DB5BA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51" y="346374"/>
            <a:ext cx="2923087" cy="28979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A23530-2D0C-4668-AF62-9114D6703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41" y="3798332"/>
            <a:ext cx="2431382" cy="242520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50C3978-CB62-495A-9AE2-7246953035E0}"/>
              </a:ext>
            </a:extLst>
          </p:cNvPr>
          <p:cNvSpPr/>
          <p:nvPr/>
        </p:nvSpPr>
        <p:spPr>
          <a:xfrm>
            <a:off x="1344351" y="4612455"/>
            <a:ext cx="847288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40169F-3303-4AE9-9A97-B9C69E5829E0}"/>
              </a:ext>
            </a:extLst>
          </p:cNvPr>
          <p:cNvSpPr txBox="1"/>
          <p:nvPr/>
        </p:nvSpPr>
        <p:spPr>
          <a:xfrm>
            <a:off x="504741" y="3336667"/>
            <a:ext cx="2549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Sveti Đorđe, Solun</a:t>
            </a:r>
            <a:endParaRPr lang="en-US" dirty="0"/>
          </a:p>
        </p:txBody>
      </p:sp>
      <p:pic>
        <p:nvPicPr>
          <p:cNvPr id="6" name="Picture 2" descr="Archbishop's chapel, Ravenna | John Donaghy | Flickr">
            <a:extLst>
              <a:ext uri="{FF2B5EF4-FFF2-40B4-BE49-F238E27FC236}">
                <a16:creationId xmlns:a16="http://schemas.microsoft.com/office/drawing/2014/main" id="{9833C46A-222F-4AF5-A8C1-6B6D92A32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681" y="1486665"/>
            <a:ext cx="4281868" cy="321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8E7231-1730-4000-A269-274A437697F0}"/>
              </a:ext>
            </a:extLst>
          </p:cNvPr>
          <p:cNvSpPr txBox="1"/>
          <p:nvPr/>
        </p:nvSpPr>
        <p:spPr>
          <a:xfrm>
            <a:off x="8586829" y="4880524"/>
            <a:ext cx="2927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Arhiepiskopska kapela, </a:t>
            </a:r>
            <a:r>
              <a:rPr lang="sr-Latn-RS" dirty="0" err="1"/>
              <a:t>Ravena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931FDA-800A-411D-A6E6-D049DF437B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19" y="556794"/>
            <a:ext cx="3605231" cy="50711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AF9CA4-0C80-44B7-A218-2DDD29105FD6}"/>
              </a:ext>
            </a:extLst>
          </p:cNvPr>
          <p:cNvSpPr txBox="1"/>
          <p:nvPr/>
        </p:nvSpPr>
        <p:spPr>
          <a:xfrm>
            <a:off x="4574463" y="5854203"/>
            <a:ext cx="1918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San </a:t>
            </a:r>
            <a:r>
              <a:rPr lang="sr-Latn-RS" dirty="0" err="1"/>
              <a:t>Vitale</a:t>
            </a:r>
            <a:r>
              <a:rPr lang="sr-Latn-RS" dirty="0"/>
              <a:t>, </a:t>
            </a:r>
            <a:r>
              <a:rPr lang="sr-Latn-RS" dirty="0" err="1"/>
              <a:t>Ravena</a:t>
            </a:r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3DD9F0C-A4E8-4C0C-867A-06B05DC2F230}"/>
              </a:ext>
            </a:extLst>
          </p:cNvPr>
          <p:cNvCxnSpPr/>
          <p:nvPr/>
        </p:nvCxnSpPr>
        <p:spPr>
          <a:xfrm>
            <a:off x="2550253" y="2105637"/>
            <a:ext cx="2902591" cy="113869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01D6A4B-93BB-433D-A959-15E20C2DFB0B}"/>
              </a:ext>
            </a:extLst>
          </p:cNvPr>
          <p:cNvCxnSpPr/>
          <p:nvPr/>
        </p:nvCxnSpPr>
        <p:spPr>
          <a:xfrm>
            <a:off x="2552840" y="2788118"/>
            <a:ext cx="2405054" cy="54854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2FAE943-7891-4FEA-8277-D0D88B6B45C1}"/>
              </a:ext>
            </a:extLst>
          </p:cNvPr>
          <p:cNvCxnSpPr/>
          <p:nvPr/>
        </p:nvCxnSpPr>
        <p:spPr>
          <a:xfrm flipH="1">
            <a:off x="5684075" y="3171039"/>
            <a:ext cx="4060540" cy="1656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EFAE964-F47C-4D1C-BB52-070318AF047A}"/>
              </a:ext>
            </a:extLst>
          </p:cNvPr>
          <p:cNvCxnSpPr/>
          <p:nvPr/>
        </p:nvCxnSpPr>
        <p:spPr>
          <a:xfrm flipH="1" flipV="1">
            <a:off x="5684075" y="3884103"/>
            <a:ext cx="3266978" cy="587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8413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rodna slika">
            <a:extLst>
              <a:ext uri="{FF2B5EF4-FFF2-40B4-BE49-F238E27FC236}">
                <a16:creationId xmlns:a16="http://schemas.microsoft.com/office/drawing/2014/main" id="{D4FBA305-0B55-4612-A36D-BD1189A13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919" y="511728"/>
            <a:ext cx="4555554" cy="607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EDC0F0D-7A2D-49DB-B380-52B6A4D7FC9D}"/>
              </a:ext>
            </a:extLst>
          </p:cNvPr>
          <p:cNvCxnSpPr/>
          <p:nvPr/>
        </p:nvCxnSpPr>
        <p:spPr>
          <a:xfrm>
            <a:off x="4496499" y="5041783"/>
            <a:ext cx="2751589" cy="9227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C225494-67FE-40EF-8818-CA567E37DCA7}"/>
              </a:ext>
            </a:extLst>
          </p:cNvPr>
          <p:cNvCxnSpPr/>
          <p:nvPr/>
        </p:nvCxnSpPr>
        <p:spPr>
          <a:xfrm>
            <a:off x="4555222" y="1954635"/>
            <a:ext cx="2692866" cy="78017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4A34C41-A5D2-4CFB-8DF7-1F938BD7D132}"/>
              </a:ext>
            </a:extLst>
          </p:cNvPr>
          <p:cNvCxnSpPr/>
          <p:nvPr/>
        </p:nvCxnSpPr>
        <p:spPr>
          <a:xfrm>
            <a:off x="4555222" y="897622"/>
            <a:ext cx="2785145" cy="28522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0DC23D6-4E95-4B8B-9B37-EA01440A7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814" y="4613944"/>
            <a:ext cx="1553463" cy="21329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79FE42-43F2-4F40-8D5C-8AA7E5C4AC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814" y="2155298"/>
            <a:ext cx="1771470" cy="2354457"/>
          </a:xfrm>
          <a:prstGeom prst="rect">
            <a:avLst/>
          </a:prstGeom>
        </p:spPr>
      </p:pic>
      <p:pic>
        <p:nvPicPr>
          <p:cNvPr id="5124" name="Picture 4" descr="Unknown Artist. Christ. Basilica di San Vitale. Ravenna ITALY. 6th ...">
            <a:extLst>
              <a:ext uri="{FF2B5EF4-FFF2-40B4-BE49-F238E27FC236}">
                <a16:creationId xmlns:a16="http://schemas.microsoft.com/office/drawing/2014/main" id="{8E5C8886-4959-4343-BF4F-5C8D6BC8A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814" y="251670"/>
            <a:ext cx="2270620" cy="170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9442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rodna slika">
            <a:extLst>
              <a:ext uri="{FF2B5EF4-FFF2-40B4-BE49-F238E27FC236}">
                <a16:creationId xmlns:a16="http://schemas.microsoft.com/office/drawing/2014/main" id="{45082E8B-9FEB-423E-A4FD-FDF62D470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873" y="222428"/>
            <a:ext cx="4806888" cy="641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2B53458-C675-44C5-82FD-1BE7D02975C8}"/>
              </a:ext>
            </a:extLst>
          </p:cNvPr>
          <p:cNvCxnSpPr/>
          <p:nvPr/>
        </p:nvCxnSpPr>
        <p:spPr>
          <a:xfrm>
            <a:off x="1971413" y="4572000"/>
            <a:ext cx="1619075" cy="1174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DCA9F6F-18BE-4FA6-B469-D1C1A8CCE4CA}"/>
              </a:ext>
            </a:extLst>
          </p:cNvPr>
          <p:cNvCxnSpPr/>
          <p:nvPr/>
        </p:nvCxnSpPr>
        <p:spPr>
          <a:xfrm flipV="1">
            <a:off x="7088697" y="4454554"/>
            <a:ext cx="1367406" cy="2097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7606289-5A9B-4D9F-B5AD-2C99A2AE5B58}"/>
              </a:ext>
            </a:extLst>
          </p:cNvPr>
          <p:cNvSpPr txBox="1"/>
          <p:nvPr/>
        </p:nvSpPr>
        <p:spPr>
          <a:xfrm>
            <a:off x="8732939" y="4308167"/>
            <a:ext cx="24831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Scene Starog zaveta u </a:t>
            </a:r>
            <a:r>
              <a:rPr lang="sr-Latn-RS" dirty="0" err="1"/>
              <a:t>lunetama</a:t>
            </a:r>
            <a:r>
              <a:rPr lang="sr-Latn-RS" dirty="0"/>
              <a:t> </a:t>
            </a:r>
            <a:r>
              <a:rPr lang="sr-Latn-RS" dirty="0" err="1"/>
              <a:t>prezviterijuma</a:t>
            </a:r>
            <a:r>
              <a:rPr lang="sr-Latn-RS" dirty="0"/>
              <a:t>, južna strana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0BD44F-220D-4257-9BFD-562E77DFA701}"/>
              </a:ext>
            </a:extLst>
          </p:cNvPr>
          <p:cNvSpPr txBox="1"/>
          <p:nvPr/>
        </p:nvSpPr>
        <p:spPr>
          <a:xfrm>
            <a:off x="184558" y="3976382"/>
            <a:ext cx="22398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Scene Starog zaveta u </a:t>
            </a:r>
            <a:r>
              <a:rPr lang="sr-Latn-RS" dirty="0" err="1"/>
              <a:t>lunetama</a:t>
            </a:r>
            <a:r>
              <a:rPr lang="sr-Latn-RS" dirty="0"/>
              <a:t> </a:t>
            </a:r>
            <a:r>
              <a:rPr lang="sr-Latn-RS" dirty="0" err="1"/>
              <a:t>prezviterijuma</a:t>
            </a:r>
            <a:r>
              <a:rPr lang="sr-Latn-RS" dirty="0"/>
              <a:t>, severna strana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164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rodna slika">
            <a:extLst>
              <a:ext uri="{FF2B5EF4-FFF2-40B4-BE49-F238E27FC236}">
                <a16:creationId xmlns:a16="http://schemas.microsoft.com/office/drawing/2014/main" id="{514399F2-C294-456F-95A0-6879596A0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314325"/>
            <a:ext cx="9334500" cy="622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6A9C2-E21F-4EBF-8913-C83CB879A6C5}"/>
              </a:ext>
            </a:extLst>
          </p:cNvPr>
          <p:cNvSpPr txBox="1"/>
          <p:nvPr/>
        </p:nvSpPr>
        <p:spPr>
          <a:xfrm>
            <a:off x="704588" y="1208015"/>
            <a:ext cx="9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1. 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373DAA-4430-4DB6-84D4-2A421E6232E0}"/>
              </a:ext>
            </a:extLst>
          </p:cNvPr>
          <p:cNvSpPr txBox="1"/>
          <p:nvPr/>
        </p:nvSpPr>
        <p:spPr>
          <a:xfrm>
            <a:off x="10922466" y="1208015"/>
            <a:ext cx="906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2.</a:t>
            </a:r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D92CE6A-E33F-46F2-9D6E-2AB536BA7F42}"/>
              </a:ext>
            </a:extLst>
          </p:cNvPr>
          <p:cNvCxnSpPr/>
          <p:nvPr/>
        </p:nvCxnSpPr>
        <p:spPr>
          <a:xfrm flipV="1">
            <a:off x="1283516" y="1208015"/>
            <a:ext cx="528506" cy="18466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E568438-FF0E-4033-9C26-73823D8D433E}"/>
              </a:ext>
            </a:extLst>
          </p:cNvPr>
          <p:cNvCxnSpPr>
            <a:cxnSpLocks/>
          </p:cNvCxnSpPr>
          <p:nvPr/>
        </p:nvCxnSpPr>
        <p:spPr>
          <a:xfrm flipH="1" flipV="1">
            <a:off x="9739618" y="1392682"/>
            <a:ext cx="1308683" cy="18466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77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an Vitale chancel, north wall ">
            <a:extLst>
              <a:ext uri="{FF2B5EF4-FFF2-40B4-BE49-F238E27FC236}">
                <a16:creationId xmlns:a16="http://schemas.microsoft.com/office/drawing/2014/main" id="{99337296-F70E-4A67-A9F5-44253819F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45" y="681604"/>
            <a:ext cx="5788055" cy="434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an Vitale Mosaics">
            <a:extLst>
              <a:ext uri="{FF2B5EF4-FFF2-40B4-BE49-F238E27FC236}">
                <a16:creationId xmlns:a16="http://schemas.microsoft.com/office/drawing/2014/main" id="{9E141B0A-4CA8-466C-A6D2-FE2F623EA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88243"/>
            <a:ext cx="6037015" cy="452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A79A75-BDD4-4B0A-96A4-EF64C6447D99}"/>
              </a:ext>
            </a:extLst>
          </p:cNvPr>
          <p:cNvSpPr txBox="1"/>
          <p:nvPr/>
        </p:nvSpPr>
        <p:spPr>
          <a:xfrm>
            <a:off x="1897484" y="5503178"/>
            <a:ext cx="2608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Severna strana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C86CD6-80A3-4DDE-8CF6-A3333EFD4CC5}"/>
              </a:ext>
            </a:extLst>
          </p:cNvPr>
          <p:cNvSpPr txBox="1"/>
          <p:nvPr/>
        </p:nvSpPr>
        <p:spPr>
          <a:xfrm>
            <a:off x="7524925" y="5503178"/>
            <a:ext cx="3112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Južna strana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422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E3C664-6B3F-4225-8FFC-E320579092AA}"/>
              </a:ext>
            </a:extLst>
          </p:cNvPr>
          <p:cNvSpPr txBox="1"/>
          <p:nvPr/>
        </p:nvSpPr>
        <p:spPr>
          <a:xfrm>
            <a:off x="2013358" y="6228753"/>
            <a:ext cx="8707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Gostoljublje Avramovo i Žrtva Avramova (hleb i vino, aluzija na </a:t>
            </a:r>
            <a:r>
              <a:rPr lang="sr-Latn-RS" dirty="0" err="1"/>
              <a:t>evharistiju</a:t>
            </a:r>
            <a:r>
              <a:rPr lang="sr-Latn-RS" dirty="0"/>
              <a:t> i Hristovu žrtvu)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9AC8BD-501C-4206-BD29-2A5B6E9D20EE}"/>
              </a:ext>
            </a:extLst>
          </p:cNvPr>
          <p:cNvSpPr txBox="1"/>
          <p:nvPr/>
        </p:nvSpPr>
        <p:spPr>
          <a:xfrm>
            <a:off x="343949" y="151002"/>
            <a:ext cx="2474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Sever</a:t>
            </a:r>
            <a:endParaRPr lang="en-US" dirty="0"/>
          </a:p>
        </p:txBody>
      </p:sp>
      <p:pic>
        <p:nvPicPr>
          <p:cNvPr id="8198" name="Picture 6" descr="The Hospitality of Abraham. Basilica of San Vitale | Byzantine art ...">
            <a:extLst>
              <a:ext uri="{FF2B5EF4-FFF2-40B4-BE49-F238E27FC236}">
                <a16:creationId xmlns:a16="http://schemas.microsoft.com/office/drawing/2014/main" id="{033C9348-2F8B-4D22-BDA8-5BD043B4B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49" y="513753"/>
            <a:ext cx="1143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681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63D9EE-0A5B-4593-9684-A3281E5F2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206" y="76449"/>
            <a:ext cx="7421622" cy="60068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AFB9ED-4D30-432A-B739-3B83895592A4}"/>
              </a:ext>
            </a:extLst>
          </p:cNvPr>
          <p:cNvSpPr txBox="1"/>
          <p:nvPr/>
        </p:nvSpPr>
        <p:spPr>
          <a:xfrm>
            <a:off x="385894" y="6083324"/>
            <a:ext cx="11618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Episkop </a:t>
            </a:r>
            <a:r>
              <a:rPr lang="sr-Latn-RS" dirty="0" err="1"/>
              <a:t>Eklezije</a:t>
            </a:r>
            <a:r>
              <a:rPr lang="sr-Latn-RS" dirty="0"/>
              <a:t> započeo gradnju 526., osvećena 547. episkop Maksimijan (setite se </a:t>
            </a:r>
            <a:r>
              <a:rPr lang="sr-Latn-RS" dirty="0" err="1"/>
              <a:t>Maksimijanove</a:t>
            </a:r>
            <a:r>
              <a:rPr lang="sr-Latn-RS" dirty="0"/>
              <a:t> katedre od slonovače). Gradnju finansirao Julije </a:t>
            </a:r>
            <a:r>
              <a:rPr lang="sr-Latn-RS" dirty="0" err="1"/>
              <a:t>Argentarije</a:t>
            </a:r>
            <a:r>
              <a:rPr lang="sr-Latn-RS" dirty="0"/>
              <a:t> (bankar) u vreme vladavine cara Justinijana.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024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The Hospitality of Abraham">
            <a:extLst>
              <a:ext uri="{FF2B5EF4-FFF2-40B4-BE49-F238E27FC236}">
                <a16:creationId xmlns:a16="http://schemas.microsoft.com/office/drawing/2014/main" id="{E615EDD9-2180-48EE-B0ED-EEB7CBA77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22" y="402672"/>
            <a:ext cx="7949443" cy="635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E28883-437E-4707-AEB4-1901180D0E56}"/>
              </a:ext>
            </a:extLst>
          </p:cNvPr>
          <p:cNvSpPr txBox="1"/>
          <p:nvPr/>
        </p:nvSpPr>
        <p:spPr>
          <a:xfrm>
            <a:off x="327171" y="1770077"/>
            <a:ext cx="1182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Jeremija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7EFD70-B043-46C5-A53C-8114EAE2D221}"/>
              </a:ext>
            </a:extLst>
          </p:cNvPr>
          <p:cNvSpPr txBox="1"/>
          <p:nvPr/>
        </p:nvSpPr>
        <p:spPr>
          <a:xfrm>
            <a:off x="9836965" y="1816243"/>
            <a:ext cx="1887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Mojsije prima tablice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11D495-6281-4D72-9C82-B159726DCA3B}"/>
              </a:ext>
            </a:extLst>
          </p:cNvPr>
          <p:cNvSpPr txBox="1"/>
          <p:nvPr/>
        </p:nvSpPr>
        <p:spPr>
          <a:xfrm>
            <a:off x="9963325" y="4164648"/>
            <a:ext cx="2262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Jevreji na podnožju Sinajske gore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101DC8-1031-4BF0-A0C7-B8DE3F6C106D}"/>
              </a:ext>
            </a:extLst>
          </p:cNvPr>
          <p:cNvSpPr txBox="1"/>
          <p:nvPr/>
        </p:nvSpPr>
        <p:spPr>
          <a:xfrm>
            <a:off x="9963325" y="402672"/>
            <a:ext cx="1479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Jevanđelisti</a:t>
            </a:r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C6B7A57-045F-49A6-8A50-30C1A419BFFB}"/>
              </a:ext>
            </a:extLst>
          </p:cNvPr>
          <p:cNvCxnSpPr>
            <a:endCxn id="8" idx="1"/>
          </p:cNvCxnSpPr>
          <p:nvPr/>
        </p:nvCxnSpPr>
        <p:spPr>
          <a:xfrm flipV="1">
            <a:off x="8070209" y="587338"/>
            <a:ext cx="1893116" cy="1846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C78A453-E018-46A4-834C-4052C416F994}"/>
              </a:ext>
            </a:extLst>
          </p:cNvPr>
          <p:cNvCxnSpPr/>
          <p:nvPr/>
        </p:nvCxnSpPr>
        <p:spPr>
          <a:xfrm>
            <a:off x="3078760" y="772004"/>
            <a:ext cx="737392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984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an Vitale Mosaics">
            <a:extLst>
              <a:ext uri="{FF2B5EF4-FFF2-40B4-BE49-F238E27FC236}">
                <a16:creationId xmlns:a16="http://schemas.microsoft.com/office/drawing/2014/main" id="{86851828-D85E-42FA-9B3F-98BF8F75C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333" y="459558"/>
            <a:ext cx="7991562" cy="599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5514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hancel South Wall, San Vitale, Ravenna | San Vitale is one … | Flickr">
            <a:extLst>
              <a:ext uri="{FF2B5EF4-FFF2-40B4-BE49-F238E27FC236}">
                <a16:creationId xmlns:a16="http://schemas.microsoft.com/office/drawing/2014/main" id="{3BEC73F0-AF96-4194-BE06-A63A95F22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86" y="457200"/>
            <a:ext cx="97536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A24F43-A26F-4213-8097-FD9E0D1D18FA}"/>
              </a:ext>
            </a:extLst>
          </p:cNvPr>
          <p:cNvSpPr txBox="1"/>
          <p:nvPr/>
        </p:nvSpPr>
        <p:spPr>
          <a:xfrm>
            <a:off x="369116" y="151002"/>
            <a:ext cx="2692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Južna strana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2347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07BA3B-60DD-4416-8E58-53B24CE82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795" y="320929"/>
            <a:ext cx="9127804" cy="57988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9515EA-4279-4BC5-A7A9-E46AA7B08E9A}"/>
              </a:ext>
            </a:extLst>
          </p:cNvPr>
          <p:cNvSpPr txBox="1"/>
          <p:nvPr/>
        </p:nvSpPr>
        <p:spPr>
          <a:xfrm>
            <a:off x="2449585" y="6274965"/>
            <a:ext cx="6904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Avelj prinosi jagnje a </a:t>
            </a:r>
            <a:r>
              <a:rPr lang="sr-Latn-RS" dirty="0" err="1"/>
              <a:t>Melhisedek</a:t>
            </a:r>
            <a:r>
              <a:rPr lang="sr-Latn-RS" dirty="0"/>
              <a:t> hleb (aluzija na </a:t>
            </a:r>
            <a:r>
              <a:rPr lang="sr-Latn-RS" dirty="0" err="1"/>
              <a:t>evharistiju</a:t>
            </a:r>
            <a:r>
              <a:rPr lang="sr-Latn-RS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381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6thC lunette mosaic: Abel &amp; Melchizedek sacrificing, Isaia… | Flickr">
            <a:extLst>
              <a:ext uri="{FF2B5EF4-FFF2-40B4-BE49-F238E27FC236}">
                <a16:creationId xmlns:a16="http://schemas.microsoft.com/office/drawing/2014/main" id="{FC441AAF-075F-432D-B6F7-00BCFD85D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52475"/>
            <a:ext cx="9753600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18996B-90CA-4620-9E29-4640FA0A81D1}"/>
              </a:ext>
            </a:extLst>
          </p:cNvPr>
          <p:cNvSpPr txBox="1"/>
          <p:nvPr/>
        </p:nvSpPr>
        <p:spPr>
          <a:xfrm>
            <a:off x="738230" y="293073"/>
            <a:ext cx="1375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Mojsije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BB7898-56CB-4015-AEA8-CAB43D572037}"/>
              </a:ext>
            </a:extLst>
          </p:cNvPr>
          <p:cNvSpPr txBox="1"/>
          <p:nvPr/>
        </p:nvSpPr>
        <p:spPr>
          <a:xfrm>
            <a:off x="9940954" y="343949"/>
            <a:ext cx="1308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Isaija</a:t>
            </a:r>
          </a:p>
        </p:txBody>
      </p:sp>
    </p:spTree>
    <p:extLst>
      <p:ext uri="{BB962C8B-B14F-4D97-AF65-F5344CB8AC3E}">
        <p14:creationId xmlns:p14="http://schemas.microsoft.com/office/powerpoint/2010/main" val="2222483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ncel South Wall, San Vitale, Ravenna | San Vitale is one … | Flickr">
            <a:extLst>
              <a:ext uri="{FF2B5EF4-FFF2-40B4-BE49-F238E27FC236}">
                <a16:creationId xmlns:a16="http://schemas.microsoft.com/office/drawing/2014/main" id="{043F31B4-9777-4FF9-A28B-C9EC23A9F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800" y="676362"/>
            <a:ext cx="8388991" cy="55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3517B9A-B555-4D18-B4C1-DDD3F0F06B62}"/>
              </a:ext>
            </a:extLst>
          </p:cNvPr>
          <p:cNvCxnSpPr/>
          <p:nvPr/>
        </p:nvCxnSpPr>
        <p:spPr>
          <a:xfrm>
            <a:off x="1409350" y="2340528"/>
            <a:ext cx="2348918" cy="1510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3C08ECB-1EC4-4CBD-8A34-A1391612A62A}"/>
              </a:ext>
            </a:extLst>
          </p:cNvPr>
          <p:cNvSpPr txBox="1"/>
          <p:nvPr/>
        </p:nvSpPr>
        <p:spPr>
          <a:xfrm>
            <a:off x="212523" y="2017362"/>
            <a:ext cx="161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Jevanđelisti</a:t>
            </a:r>
          </a:p>
          <a:p>
            <a:r>
              <a:rPr lang="sr-Latn-RS" dirty="0"/>
              <a:t>sa simbolima</a:t>
            </a: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9FFF166-C8A8-4BC1-8E2B-8D094AE22169}"/>
              </a:ext>
            </a:extLst>
          </p:cNvPr>
          <p:cNvCxnSpPr/>
          <p:nvPr/>
        </p:nvCxnSpPr>
        <p:spPr>
          <a:xfrm flipV="1">
            <a:off x="1526796" y="2214910"/>
            <a:ext cx="5931017" cy="125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53813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773271-048C-4648-83EE-51FC3447D1DE}"/>
              </a:ext>
            </a:extLst>
          </p:cNvPr>
          <p:cNvSpPr txBox="1"/>
          <p:nvPr/>
        </p:nvSpPr>
        <p:spPr>
          <a:xfrm>
            <a:off x="402672" y="243281"/>
            <a:ext cx="104359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Podsećanje na crkve koje blizu ili u oltarskom prostoru imaju scene Avrama, </a:t>
            </a:r>
            <a:r>
              <a:rPr lang="sr-Latn-RS" dirty="0" err="1"/>
              <a:t>Melhisedeka</a:t>
            </a:r>
            <a:r>
              <a:rPr lang="sr-Latn-RS" dirty="0"/>
              <a:t> i Avelja:</a:t>
            </a:r>
          </a:p>
          <a:p>
            <a:endParaRPr lang="sr-Latn-RS" dirty="0"/>
          </a:p>
          <a:p>
            <a:endParaRPr lang="sr-Latn-RS" dirty="0"/>
          </a:p>
          <a:p>
            <a:r>
              <a:rPr lang="sr-Latn-RS" dirty="0"/>
              <a:t>Santa </a:t>
            </a:r>
            <a:r>
              <a:rPr lang="sr-Latn-RS" dirty="0" err="1"/>
              <a:t>Maria</a:t>
            </a:r>
            <a:r>
              <a:rPr lang="sr-Latn-RS" dirty="0"/>
              <a:t> </a:t>
            </a:r>
            <a:r>
              <a:rPr lang="sr-Latn-RS" dirty="0" err="1"/>
              <a:t>Maggiore</a:t>
            </a:r>
            <a:r>
              <a:rPr lang="sr-Latn-RS" dirty="0"/>
              <a:t>, v. slajd </a:t>
            </a:r>
            <a:r>
              <a:rPr lang="en-US" dirty="0"/>
              <a:t>27</a:t>
            </a:r>
            <a:r>
              <a:rPr lang="sr-Latn-RS" dirty="0"/>
              <a:t>.</a:t>
            </a:r>
          </a:p>
          <a:p>
            <a:endParaRPr lang="sr-Latn-RS" dirty="0"/>
          </a:p>
          <a:p>
            <a:r>
              <a:rPr lang="sr-Latn-RS" dirty="0"/>
              <a:t>San </a:t>
            </a:r>
            <a:r>
              <a:rPr lang="sr-Latn-RS" dirty="0" err="1"/>
              <a:t>Apolinare</a:t>
            </a:r>
            <a:r>
              <a:rPr lang="sr-Latn-RS" dirty="0"/>
              <a:t> in Klase, v. slajd </a:t>
            </a:r>
            <a:r>
              <a:rPr lang="en-US" dirty="0"/>
              <a:t>28</a:t>
            </a:r>
            <a:r>
              <a:rPr lang="sr-Latn-RS" dirty="0"/>
              <a:t>.</a:t>
            </a:r>
          </a:p>
          <a:p>
            <a:endParaRPr lang="sr-Latn-RS" dirty="0"/>
          </a:p>
          <a:p>
            <a:r>
              <a:rPr lang="sr-Latn-RS" dirty="0"/>
              <a:t>San </a:t>
            </a:r>
            <a:r>
              <a:rPr lang="sr-Latn-RS" dirty="0" err="1"/>
              <a:t>Vitale</a:t>
            </a:r>
            <a:r>
              <a:rPr lang="sr-Latn-RS" dirty="0"/>
              <a:t> u </a:t>
            </a:r>
            <a:r>
              <a:rPr lang="sr-Latn-RS" dirty="0" err="1"/>
              <a:t>Raveni</a:t>
            </a:r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r>
              <a:rPr lang="sr-Latn-RS" dirty="0"/>
              <a:t>Obratite pažnju na razvoj kulta i značaj posredništva lokalnih svetitelja u 6. veku: San </a:t>
            </a:r>
            <a:r>
              <a:rPr lang="sr-Latn-RS" dirty="0" err="1"/>
              <a:t>Vitale</a:t>
            </a:r>
            <a:r>
              <a:rPr lang="sr-Latn-RS" dirty="0"/>
              <a:t>, San </a:t>
            </a:r>
            <a:r>
              <a:rPr lang="sr-Latn-RS" dirty="0" err="1"/>
              <a:t>Apolinare</a:t>
            </a:r>
            <a:r>
              <a:rPr lang="sr-Latn-RS" dirty="0"/>
              <a:t>, Sv. </a:t>
            </a:r>
            <a:r>
              <a:rPr lang="sr-Latn-RS" dirty="0" err="1"/>
              <a:t>Kozma</a:t>
            </a:r>
            <a:r>
              <a:rPr lang="sr-Latn-RS" dirty="0"/>
              <a:t> i Damjan u Rimu (vidi slajd </a:t>
            </a:r>
            <a:r>
              <a:rPr lang="en-US" dirty="0"/>
              <a:t>29</a:t>
            </a:r>
            <a:r>
              <a:rPr lang="sr-Latn-RS" dirty="0"/>
              <a:t>.), Sv. </a:t>
            </a:r>
            <a:r>
              <a:rPr lang="sr-Latn-RS" dirty="0" err="1"/>
              <a:t>Srđ</a:t>
            </a:r>
            <a:r>
              <a:rPr lang="sr-Latn-RS" dirty="0"/>
              <a:t> i </a:t>
            </a:r>
            <a:r>
              <a:rPr lang="sr-Latn-RS" dirty="0" err="1"/>
              <a:t>Vakh</a:t>
            </a:r>
            <a:r>
              <a:rPr lang="sr-Latn-RS" dirty="0"/>
              <a:t> u Carigradu, Sv. Katarina na Sinaju, itd.</a:t>
            </a:r>
          </a:p>
          <a:p>
            <a:endParaRPr lang="sr-Latn-RS" dirty="0"/>
          </a:p>
          <a:p>
            <a:r>
              <a:rPr lang="sr-Latn-RS" dirty="0"/>
              <a:t>Takođe, veliku ulogu dobijaju anđeli predstavljeni u </a:t>
            </a:r>
            <a:r>
              <a:rPr lang="sr-Latn-RS" dirty="0" err="1"/>
              <a:t>konhama</a:t>
            </a:r>
            <a:r>
              <a:rPr lang="sr-Latn-RS" dirty="0"/>
              <a:t> apsida, kao što je na primeru San </a:t>
            </a:r>
            <a:r>
              <a:rPr lang="sr-Latn-RS" dirty="0" err="1"/>
              <a:t>Vitale</a:t>
            </a:r>
            <a:r>
              <a:rPr lang="sr-Latn-RS" dirty="0"/>
              <a:t> u </a:t>
            </a:r>
            <a:r>
              <a:rPr lang="sr-Latn-RS" dirty="0" err="1"/>
              <a:t>Raveni</a:t>
            </a:r>
            <a:r>
              <a:rPr lang="sr-Latn-RS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1076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Резултат слика за santa maria maggiore enterior">
            <a:extLst>
              <a:ext uri="{FF2B5EF4-FFF2-40B4-BE49-F238E27FC236}">
                <a16:creationId xmlns:a16="http://schemas.microsoft.com/office/drawing/2014/main" id="{E6CD5955-6D8E-46C6-8900-281B7BA14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816" y="182154"/>
            <a:ext cx="8572500" cy="612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E841128-8DDA-444B-BDC1-9868352EE0ED}"/>
              </a:ext>
            </a:extLst>
          </p:cNvPr>
          <p:cNvCxnSpPr/>
          <p:nvPr/>
        </p:nvCxnSpPr>
        <p:spPr>
          <a:xfrm flipH="1">
            <a:off x="1954635" y="2617365"/>
            <a:ext cx="1661020" cy="377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B9A2A3C-476A-4E22-A78D-DF4B847DA0F8}"/>
              </a:ext>
            </a:extLst>
          </p:cNvPr>
          <p:cNvSpPr txBox="1"/>
          <p:nvPr/>
        </p:nvSpPr>
        <p:spPr>
          <a:xfrm>
            <a:off x="494951" y="2921277"/>
            <a:ext cx="1661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Avram i </a:t>
            </a:r>
            <a:r>
              <a:rPr lang="sr-Latn-RS" dirty="0" err="1"/>
              <a:t>Melhisedek</a:t>
            </a: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935715A-D053-4654-A36D-B20A213A9609}"/>
              </a:ext>
            </a:extLst>
          </p:cNvPr>
          <p:cNvCxnSpPr/>
          <p:nvPr/>
        </p:nvCxnSpPr>
        <p:spPr>
          <a:xfrm flipH="1" flipV="1">
            <a:off x="2155971" y="1124125"/>
            <a:ext cx="822121" cy="662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CD2C396-53C1-43D4-ABFB-CE9D49C0CCC8}"/>
              </a:ext>
            </a:extLst>
          </p:cNvPr>
          <p:cNvSpPr txBox="1"/>
          <p:nvPr/>
        </p:nvSpPr>
        <p:spPr>
          <a:xfrm>
            <a:off x="218114" y="755009"/>
            <a:ext cx="1803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Gostoljublje Avramovo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C620DB-20BF-4D45-9ED5-57D328FB4A34}"/>
              </a:ext>
            </a:extLst>
          </p:cNvPr>
          <p:cNvSpPr txBox="1"/>
          <p:nvPr/>
        </p:nvSpPr>
        <p:spPr>
          <a:xfrm>
            <a:off x="4605556" y="6346883"/>
            <a:ext cx="4504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Santa </a:t>
            </a:r>
            <a:r>
              <a:rPr lang="sr-Latn-RS" dirty="0" err="1"/>
              <a:t>Maria</a:t>
            </a:r>
            <a:r>
              <a:rPr lang="sr-Latn-RS" dirty="0"/>
              <a:t> </a:t>
            </a:r>
            <a:r>
              <a:rPr lang="sr-Latn-RS" dirty="0" err="1"/>
              <a:t>Maggiore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5739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618C6C-0CA5-458F-8131-A271EDAEF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216" y="578841"/>
            <a:ext cx="4028176" cy="4647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7874E7-27F2-495C-BBDC-007644CEE38C}"/>
              </a:ext>
            </a:extLst>
          </p:cNvPr>
          <p:cNvSpPr txBox="1"/>
          <p:nvPr/>
        </p:nvSpPr>
        <p:spPr>
          <a:xfrm>
            <a:off x="4318870" y="5226341"/>
            <a:ext cx="3432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San </a:t>
            </a:r>
            <a:r>
              <a:rPr lang="sr-Latn-RS" dirty="0" err="1"/>
              <a:t>Apolinare</a:t>
            </a:r>
            <a:r>
              <a:rPr lang="sr-Latn-RS" dirty="0"/>
              <a:t> in Klase, </a:t>
            </a:r>
            <a:r>
              <a:rPr lang="sr-Latn-RS" dirty="0" err="1"/>
              <a:t>Ravena</a:t>
            </a:r>
            <a:endParaRPr lang="en-US" dirty="0"/>
          </a:p>
        </p:txBody>
      </p:sp>
      <p:pic>
        <p:nvPicPr>
          <p:cNvPr id="17410" name="Picture 2" descr="Mosaic from the Santa Maria Maggiore Basilica in Rome.">
            <a:extLst>
              <a:ext uri="{FF2B5EF4-FFF2-40B4-BE49-F238E27FC236}">
                <a16:creationId xmlns:a16="http://schemas.microsoft.com/office/drawing/2014/main" id="{B156AB9B-AC2A-4B8B-9196-AA8BBA842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90" y="578841"/>
            <a:ext cx="3514633" cy="456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BB09B4-AE65-4591-A925-0830FB74CC99}"/>
              </a:ext>
            </a:extLst>
          </p:cNvPr>
          <p:cNvSpPr txBox="1"/>
          <p:nvPr/>
        </p:nvSpPr>
        <p:spPr>
          <a:xfrm>
            <a:off x="495593" y="5226341"/>
            <a:ext cx="3028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Santa </a:t>
            </a:r>
            <a:r>
              <a:rPr lang="sr-Latn-RS" dirty="0" err="1"/>
              <a:t>Maria</a:t>
            </a:r>
            <a:r>
              <a:rPr lang="sr-Latn-RS" dirty="0"/>
              <a:t> </a:t>
            </a:r>
            <a:r>
              <a:rPr lang="sr-Latn-RS" dirty="0" err="1"/>
              <a:t>Maggiore</a:t>
            </a:r>
            <a:r>
              <a:rPr lang="sr-Latn-RS" dirty="0"/>
              <a:t>, Rim</a:t>
            </a:r>
            <a:endParaRPr lang="en-US" dirty="0"/>
          </a:p>
        </p:txBody>
      </p:sp>
      <p:pic>
        <p:nvPicPr>
          <p:cNvPr id="6" name="Picture 2" descr="6thC lunette mosaic: Abel &amp; Melchizedek sacrificing, Isaia… | Flickr">
            <a:extLst>
              <a:ext uri="{FF2B5EF4-FFF2-40B4-BE49-F238E27FC236}">
                <a16:creationId xmlns:a16="http://schemas.microsoft.com/office/drawing/2014/main" id="{64B437E3-FCC3-41B5-B996-5068EBFA7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640" y="578841"/>
            <a:ext cx="3634870" cy="199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he Hospitality of Abraham. Basilica of San Vitale | Byzantine art ...">
            <a:extLst>
              <a:ext uri="{FF2B5EF4-FFF2-40B4-BE49-F238E27FC236}">
                <a16:creationId xmlns:a16="http://schemas.microsoft.com/office/drawing/2014/main" id="{4CC23194-8503-422E-83A1-C5C5F72A7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640" y="3036813"/>
            <a:ext cx="3791828" cy="189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2A58E1-D772-4B69-A062-BFB386F1499A}"/>
              </a:ext>
            </a:extLst>
          </p:cNvPr>
          <p:cNvSpPr txBox="1"/>
          <p:nvPr/>
        </p:nvSpPr>
        <p:spPr>
          <a:xfrm>
            <a:off x="8841996" y="5226341"/>
            <a:ext cx="2407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San </a:t>
            </a:r>
            <a:r>
              <a:rPr lang="sr-Latn-RS" dirty="0" err="1"/>
              <a:t>Vitale</a:t>
            </a:r>
            <a:r>
              <a:rPr lang="sr-Latn-RS" dirty="0"/>
              <a:t>, </a:t>
            </a:r>
            <a:r>
              <a:rPr lang="sr-Latn-RS" dirty="0" err="1"/>
              <a:t>Ravena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5551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E8FD31-AAC5-4850-8690-2C84CAA0F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013" y="322469"/>
            <a:ext cx="8651049" cy="56798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9E517C-D900-443F-BF1B-8AC2D3541597}"/>
              </a:ext>
            </a:extLst>
          </p:cNvPr>
          <p:cNvSpPr txBox="1"/>
          <p:nvPr/>
        </p:nvSpPr>
        <p:spPr>
          <a:xfrm>
            <a:off x="2583809" y="6258187"/>
            <a:ext cx="4697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Crkva Sv. </a:t>
            </a:r>
            <a:r>
              <a:rPr lang="sr-Latn-RS" dirty="0" err="1"/>
              <a:t>Kozma</a:t>
            </a:r>
            <a:r>
              <a:rPr lang="sr-Latn-RS" dirty="0"/>
              <a:t> i Damjana, Rim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225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E68159-611B-416F-A420-A7F818865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17" y="310393"/>
            <a:ext cx="3570510" cy="5742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2392D2-BFB9-4CA3-A286-F23CE2200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94" y="310393"/>
            <a:ext cx="6972300" cy="2933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BB8AB2-EB48-4C88-8D29-36E6BBA2A14E}"/>
              </a:ext>
            </a:extLst>
          </p:cNvPr>
          <p:cNvSpPr txBox="1"/>
          <p:nvPr/>
        </p:nvSpPr>
        <p:spPr>
          <a:xfrm>
            <a:off x="4613945" y="3429000"/>
            <a:ext cx="7281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Palatinska</a:t>
            </a:r>
            <a:r>
              <a:rPr lang="en-US" dirty="0"/>
              <a:t> </a:t>
            </a:r>
            <a:r>
              <a:rPr lang="en-US" dirty="0" err="1"/>
              <a:t>kapela</a:t>
            </a:r>
            <a:r>
              <a:rPr lang="en-US" dirty="0"/>
              <a:t>			San Vitale			</a:t>
            </a:r>
            <a:r>
              <a:rPr lang="en-US" dirty="0" err="1"/>
              <a:t>Sv</a:t>
            </a:r>
            <a:r>
              <a:rPr lang="en-US" dirty="0"/>
              <a:t>. Sr</a:t>
            </a:r>
            <a:r>
              <a:rPr lang="sr-Latn-RS" dirty="0"/>
              <a:t>đ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Vakh</a:t>
            </a:r>
            <a:endParaRPr lang="en-US" dirty="0"/>
          </a:p>
          <a:p>
            <a:r>
              <a:rPr lang="en-US" dirty="0" err="1"/>
              <a:t>Ahen</a:t>
            </a:r>
            <a:r>
              <a:rPr lang="en-US" dirty="0"/>
              <a:t>					</a:t>
            </a:r>
            <a:r>
              <a:rPr lang="en-US" dirty="0" err="1"/>
              <a:t>Ravena</a:t>
            </a:r>
            <a:r>
              <a:rPr lang="sr-Latn-RS" dirty="0"/>
              <a:t>				Carigrad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E583BB-C38D-4B0B-BD79-A7F33FCE66D5}"/>
              </a:ext>
            </a:extLst>
          </p:cNvPr>
          <p:cNvSpPr txBox="1"/>
          <p:nvPr/>
        </p:nvSpPr>
        <p:spPr>
          <a:xfrm>
            <a:off x="763398" y="6132352"/>
            <a:ext cx="3649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San </a:t>
            </a:r>
            <a:r>
              <a:rPr lang="sr-Latn-RS" dirty="0" err="1"/>
              <a:t>Vitale</a:t>
            </a:r>
            <a:r>
              <a:rPr lang="sr-Latn-RS" dirty="0"/>
              <a:t>, </a:t>
            </a:r>
            <a:r>
              <a:rPr lang="sr-Latn-RS" dirty="0" err="1"/>
              <a:t>Ravena</a:t>
            </a:r>
            <a:r>
              <a:rPr lang="sr-Latn-RS" dirty="0"/>
              <a:t>, osnova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4387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2F5927-85CF-44A4-ADB2-EEAAEEC85D47}"/>
              </a:ext>
            </a:extLst>
          </p:cNvPr>
          <p:cNvSpPr txBox="1"/>
          <p:nvPr/>
        </p:nvSpPr>
        <p:spPr>
          <a:xfrm>
            <a:off x="662730" y="243281"/>
            <a:ext cx="943761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Mozaička dekoracija crkve San </a:t>
            </a:r>
            <a:r>
              <a:rPr lang="sr-Latn-RS" dirty="0" err="1"/>
              <a:t>Vitale</a:t>
            </a:r>
            <a:r>
              <a:rPr lang="sr-Latn-RS" dirty="0"/>
              <a:t> u </a:t>
            </a:r>
            <a:r>
              <a:rPr lang="sr-Latn-RS" dirty="0" err="1"/>
              <a:t>Raveni</a:t>
            </a:r>
            <a:r>
              <a:rPr lang="sr-Latn-RS" dirty="0"/>
              <a:t> oslikava teološku (</a:t>
            </a:r>
            <a:r>
              <a:rPr lang="sr-Latn-RS" dirty="0" err="1"/>
              <a:t>evharistija</a:t>
            </a:r>
            <a:r>
              <a:rPr lang="sr-Latn-RS" dirty="0"/>
              <a:t>) i političku (car i carica, episkopi Maksimijan i </a:t>
            </a:r>
            <a:r>
              <a:rPr lang="sr-Latn-RS" dirty="0" err="1"/>
              <a:t>Eklezije</a:t>
            </a:r>
            <a:r>
              <a:rPr lang="sr-Latn-RS" dirty="0"/>
              <a:t>) misao sredine 6. veka. </a:t>
            </a:r>
          </a:p>
          <a:p>
            <a:r>
              <a:rPr lang="sr-Latn-RS" dirty="0"/>
              <a:t>Pojedini simboli ukazuju na </a:t>
            </a:r>
            <a:r>
              <a:rPr lang="sr-Latn-RS" dirty="0" err="1"/>
              <a:t>pravovernost</a:t>
            </a:r>
            <a:r>
              <a:rPr lang="sr-Latn-RS" dirty="0"/>
              <a:t> (suprotno od </a:t>
            </a:r>
            <a:r>
              <a:rPr lang="sr-Latn-RS" dirty="0" err="1"/>
              <a:t>arijanske</a:t>
            </a:r>
            <a:r>
              <a:rPr lang="sr-Latn-RS" dirty="0"/>
              <a:t> jeresi, obzirom da je </a:t>
            </a:r>
            <a:r>
              <a:rPr lang="sr-Latn-RS" dirty="0" err="1"/>
              <a:t>arijanska</a:t>
            </a:r>
            <a:r>
              <a:rPr lang="sr-Latn-RS" dirty="0"/>
              <a:t> doktrina i dalje bila zastupljena u </a:t>
            </a:r>
            <a:r>
              <a:rPr lang="sr-Latn-RS" dirty="0" err="1"/>
              <a:t>Raveni</a:t>
            </a:r>
            <a:r>
              <a:rPr lang="sr-Latn-RS" dirty="0"/>
              <a:t>, još iz vremena </a:t>
            </a:r>
            <a:r>
              <a:rPr lang="sr-Latn-RS" dirty="0" err="1"/>
              <a:t>Teodoriha</a:t>
            </a:r>
            <a:r>
              <a:rPr lang="sr-Latn-RS" dirty="0"/>
              <a:t>) što se vidi u simbolici broja 3 – tri Maga, tri anđela, tri vekne hleba, tri slike Hrista (</a:t>
            </a:r>
            <a:r>
              <a:rPr lang="sr-Latn-RS" dirty="0" err="1"/>
              <a:t>puer</a:t>
            </a:r>
            <a:r>
              <a:rPr lang="sr-Latn-RS" dirty="0"/>
              <a:t>, agnec, </a:t>
            </a:r>
            <a:r>
              <a:rPr lang="sr-Latn-RS" dirty="0" err="1"/>
              <a:t>barbatus</a:t>
            </a:r>
            <a:r>
              <a:rPr lang="sr-Latn-RS" dirty="0"/>
              <a:t>), itd.</a:t>
            </a:r>
          </a:p>
          <a:p>
            <a:endParaRPr lang="sr-Latn-RS" dirty="0"/>
          </a:p>
          <a:p>
            <a:endParaRPr lang="sr-Latn-RS" dirty="0"/>
          </a:p>
          <a:p>
            <a:r>
              <a:rPr lang="sr-Latn-RS" dirty="0"/>
              <a:t>Više o mozaičkoj dekoraciji možete, osim obavezne literature, pročitati u:</a:t>
            </a:r>
          </a:p>
          <a:p>
            <a:endParaRPr lang="sr-Latn-RS" dirty="0"/>
          </a:p>
          <a:p>
            <a:r>
              <a:rPr lang="sr-Latn-RS" dirty="0"/>
              <a:t> D. M. </a:t>
            </a:r>
            <a:r>
              <a:rPr lang="en-US" dirty="0" err="1"/>
              <a:t>Deliyannis</a:t>
            </a:r>
            <a:r>
              <a:rPr lang="sr-Latn-RS" dirty="0"/>
              <a:t>, </a:t>
            </a:r>
            <a:r>
              <a:rPr lang="en-US" dirty="0"/>
              <a:t>Ravenna in Late Antiquity</a:t>
            </a:r>
            <a:r>
              <a:rPr lang="sr-Latn-RS" dirty="0"/>
              <a:t>, 223-250.</a:t>
            </a:r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r>
              <a:rPr lang="sr-Latn-RS" dirty="0"/>
              <a:t>Vežbe:</a:t>
            </a:r>
          </a:p>
          <a:p>
            <a:r>
              <a:rPr lang="en-US" dirty="0">
                <a:hlinkClick r:id="rId2"/>
              </a:rPr>
              <a:t>https://www.khanacademy.org/humanities/medieval-world/byzantine1/venice-ravenna/e/san-vitale-quiz</a:t>
            </a:r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r>
              <a:rPr lang="sr-Latn-RS" dirty="0"/>
              <a:t>Možete pogledati i snimak o crkvi San </a:t>
            </a:r>
            <a:r>
              <a:rPr lang="sr-Latn-RS" dirty="0" err="1"/>
              <a:t>Apolinare</a:t>
            </a:r>
            <a:r>
              <a:rPr lang="sr-Latn-RS" dirty="0"/>
              <a:t> in Klase:</a:t>
            </a:r>
          </a:p>
          <a:p>
            <a:r>
              <a:rPr lang="en-US">
                <a:hlinkClick r:id="rId3"/>
              </a:rPr>
              <a:t>https://www.khanacademy.org/humanities/medieval-world/byzantine1/venice-ravenna/v/sant-apollinare-in-classe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356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B4D566-B840-424B-850B-DDCF0EFEA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69" y="240497"/>
            <a:ext cx="5075033" cy="637700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DE0F42B-2843-4282-8B74-FD04099269F6}"/>
              </a:ext>
            </a:extLst>
          </p:cNvPr>
          <p:cNvSpPr/>
          <p:nvPr/>
        </p:nvSpPr>
        <p:spPr>
          <a:xfrm>
            <a:off x="2751589" y="906011"/>
            <a:ext cx="1702965" cy="430355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4811A7-B1E2-4BB0-870A-8A25830CED36}"/>
              </a:ext>
            </a:extLst>
          </p:cNvPr>
          <p:cNvSpPr txBox="1"/>
          <p:nvPr/>
        </p:nvSpPr>
        <p:spPr>
          <a:xfrm>
            <a:off x="6367244" y="2751589"/>
            <a:ext cx="5268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Mozaička dekoracija iz 6. veka nalazi se u oltarskom prostoru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824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 ">
            <a:extLst>
              <a:ext uri="{FF2B5EF4-FFF2-40B4-BE49-F238E27FC236}">
                <a16:creationId xmlns:a16="http://schemas.microsoft.com/office/drawing/2014/main" id="{09F1B880-D55E-4888-804D-17DD63609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04" y="0"/>
            <a:ext cx="8984259" cy="673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A667D01-EAD1-45C4-AA8F-8E25E8D9972D}"/>
              </a:ext>
            </a:extLst>
          </p:cNvPr>
          <p:cNvCxnSpPr/>
          <p:nvPr/>
        </p:nvCxnSpPr>
        <p:spPr>
          <a:xfrm flipV="1">
            <a:off x="6753138" y="1753299"/>
            <a:ext cx="419449" cy="16757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93BA550-F869-4CB6-B1E9-60A3DEAA4A4F}"/>
              </a:ext>
            </a:extLst>
          </p:cNvPr>
          <p:cNvSpPr txBox="1"/>
          <p:nvPr/>
        </p:nvSpPr>
        <p:spPr>
          <a:xfrm>
            <a:off x="6920917" y="1434517"/>
            <a:ext cx="150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solidFill>
                  <a:schemeClr val="bg1"/>
                </a:solidFill>
              </a:rPr>
              <a:t>Trijumfalni luk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6D2503E-E269-44AD-B95D-FD7BD733D741}"/>
              </a:ext>
            </a:extLst>
          </p:cNvPr>
          <p:cNvCxnSpPr/>
          <p:nvPr/>
        </p:nvCxnSpPr>
        <p:spPr>
          <a:xfrm flipV="1">
            <a:off x="7348756" y="2357306"/>
            <a:ext cx="562062" cy="17029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DFF7132-2B8C-434E-B2DA-53B393FF1F83}"/>
              </a:ext>
            </a:extLst>
          </p:cNvPr>
          <p:cNvSpPr txBox="1"/>
          <p:nvPr/>
        </p:nvSpPr>
        <p:spPr>
          <a:xfrm>
            <a:off x="7826928" y="2080470"/>
            <a:ext cx="150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err="1">
                <a:solidFill>
                  <a:schemeClr val="bg1"/>
                </a:solidFill>
              </a:rPr>
              <a:t>Prezviterijum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B4CA54-7DB4-44D5-8723-87DFE9F507B6}"/>
              </a:ext>
            </a:extLst>
          </p:cNvPr>
          <p:cNvSpPr txBox="1"/>
          <p:nvPr/>
        </p:nvSpPr>
        <p:spPr>
          <a:xfrm>
            <a:off x="8376406" y="2782669"/>
            <a:ext cx="1157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err="1">
                <a:solidFill>
                  <a:schemeClr val="bg1"/>
                </a:solidFill>
              </a:rPr>
              <a:t>Konha</a:t>
            </a:r>
            <a:r>
              <a:rPr lang="sr-Latn-RS" dirty="0">
                <a:solidFill>
                  <a:schemeClr val="bg1"/>
                </a:solidFill>
              </a:rPr>
              <a:t> apside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30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F2B88D-DA7A-4D03-8A19-04B0B5B9F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836" y="570451"/>
            <a:ext cx="3861426" cy="559965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FF8A3EA-B5AB-4913-BCF8-B39C56CE9925}"/>
              </a:ext>
            </a:extLst>
          </p:cNvPr>
          <p:cNvSpPr/>
          <p:nvPr/>
        </p:nvSpPr>
        <p:spPr>
          <a:xfrm>
            <a:off x="1275127" y="1434517"/>
            <a:ext cx="1518407" cy="440422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5CFE5-AA60-4A65-899C-09EB5FBEC9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623" y="134223"/>
            <a:ext cx="4293472" cy="643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9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ultureTripper.com: posts from Lesley Petersons Blog - Travel, Art ...">
            <a:extLst>
              <a:ext uri="{FF2B5EF4-FFF2-40B4-BE49-F238E27FC236}">
                <a16:creationId xmlns:a16="http://schemas.microsoft.com/office/drawing/2014/main" id="{F2A1F5D0-D6F9-484F-8915-4283BE747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519" y="207628"/>
            <a:ext cx="8246378" cy="61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035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E16282-A9F9-4800-9B75-53C66C6E2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743" y="147478"/>
            <a:ext cx="4351006" cy="642099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544DB93-8C8F-4E8D-BF73-C3B1EC171B9A}"/>
              </a:ext>
            </a:extLst>
          </p:cNvPr>
          <p:cNvSpPr/>
          <p:nvPr/>
        </p:nvSpPr>
        <p:spPr>
          <a:xfrm>
            <a:off x="2474753" y="2432807"/>
            <a:ext cx="4278386" cy="413567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2CC765E-EB9E-4F2F-874D-F27232EDC01C}"/>
              </a:ext>
            </a:extLst>
          </p:cNvPr>
          <p:cNvCxnSpPr>
            <a:stCxn id="4" idx="6"/>
          </p:cNvCxnSpPr>
          <p:nvPr/>
        </p:nvCxnSpPr>
        <p:spPr>
          <a:xfrm>
            <a:off x="6753139" y="4500642"/>
            <a:ext cx="1853966" cy="1263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CD3B290-0D08-48E0-9CF1-F2AA80F83909}"/>
              </a:ext>
            </a:extLst>
          </p:cNvPr>
          <p:cNvSpPr txBox="1"/>
          <p:nvPr/>
        </p:nvSpPr>
        <p:spPr>
          <a:xfrm>
            <a:off x="7801761" y="3967993"/>
            <a:ext cx="2843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Dekoracija oltarskog prostora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747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C52D641-BB3E-496C-B9D4-811DDF8F9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351" y="121640"/>
            <a:ext cx="8512029" cy="6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BE7B6B-5DAE-461E-8FB2-5F6C6092FD71}"/>
              </a:ext>
            </a:extLst>
          </p:cNvPr>
          <p:cNvSpPr txBox="1"/>
          <p:nvPr/>
        </p:nvSpPr>
        <p:spPr>
          <a:xfrm>
            <a:off x="10242958" y="2567031"/>
            <a:ext cx="1585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err="1"/>
              <a:t>Konha</a:t>
            </a:r>
            <a:r>
              <a:rPr lang="sr-Latn-RS" dirty="0"/>
              <a:t> apside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9697C2-EB8F-4ACD-828C-A750E48629AB}"/>
              </a:ext>
            </a:extLst>
          </p:cNvPr>
          <p:cNvSpPr txBox="1"/>
          <p:nvPr/>
        </p:nvSpPr>
        <p:spPr>
          <a:xfrm>
            <a:off x="176169" y="5125673"/>
            <a:ext cx="1213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Justinijan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699C1F-8692-4C5C-B883-359F3A508968}"/>
              </a:ext>
            </a:extLst>
          </p:cNvPr>
          <p:cNvSpPr txBox="1"/>
          <p:nvPr/>
        </p:nvSpPr>
        <p:spPr>
          <a:xfrm>
            <a:off x="10656816" y="5226449"/>
            <a:ext cx="1057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Teodora </a:t>
            </a: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9B9DB17-9D90-411F-A08E-9933DB326F9E}"/>
              </a:ext>
            </a:extLst>
          </p:cNvPr>
          <p:cNvCxnSpPr/>
          <p:nvPr/>
        </p:nvCxnSpPr>
        <p:spPr>
          <a:xfrm flipV="1">
            <a:off x="9026554" y="5587068"/>
            <a:ext cx="1493240" cy="36911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47C6406-ACAD-4A85-8A73-984FF9E78695}"/>
              </a:ext>
            </a:extLst>
          </p:cNvPr>
          <p:cNvCxnSpPr/>
          <p:nvPr/>
        </p:nvCxnSpPr>
        <p:spPr>
          <a:xfrm flipH="1" flipV="1">
            <a:off x="1065402" y="5495005"/>
            <a:ext cx="1384183" cy="37728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692D67FA-EA7A-4F87-A835-FD558B874294}"/>
              </a:ext>
            </a:extLst>
          </p:cNvPr>
          <p:cNvSpPr/>
          <p:nvPr/>
        </p:nvSpPr>
        <p:spPr>
          <a:xfrm>
            <a:off x="3296873" y="2139193"/>
            <a:ext cx="4999839" cy="290259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3308958-67DB-4485-AD9E-455CF7F285F0}"/>
              </a:ext>
            </a:extLst>
          </p:cNvPr>
          <p:cNvCxnSpPr/>
          <p:nvPr/>
        </p:nvCxnSpPr>
        <p:spPr>
          <a:xfrm flipV="1">
            <a:off x="8296712" y="2936363"/>
            <a:ext cx="1946246" cy="36889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7448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406</TotalTime>
  <Words>670</Words>
  <Application>Microsoft Office PowerPoint</Application>
  <PresentationFormat>Widescreen</PresentationFormat>
  <Paragraphs>97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San Vitale u Raveni 6. vek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Ravena 6. vek</dc:title>
  <dc:creator>Branka</dc:creator>
  <cp:lastModifiedBy>Branka</cp:lastModifiedBy>
  <cp:revision>22</cp:revision>
  <dcterms:created xsi:type="dcterms:W3CDTF">2020-05-08T18:23:25Z</dcterms:created>
  <dcterms:modified xsi:type="dcterms:W3CDTF">2020-05-14T08:16:07Z</dcterms:modified>
</cp:coreProperties>
</file>