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  <a:endParaRPr lang="en-US" sz="8000" baseline="0" dirty="0">
              <a:ln w="3175" cmpd="sng"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panose="05040102010807070707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1472671"/>
            <a:ext cx="7766936" cy="1646302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800"/>
              </a:spcAft>
            </a:pPr>
            <a:br>
              <a:rPr lang="sr-Latn-R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2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r-Latn-RS" sz="4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4000" b="1" u="sng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Prijatelji i poznanici</a:t>
            </a:r>
            <a:r>
              <a:rPr lang="sr-Latn-RS" sz="4000" u="sng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br>
              <a:rPr lang="sr-Latn-RS" sz="3600" dirty="0" smtClean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r-Latn-RS" sz="3600" dirty="0" smtClean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3600" i="1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Elison Dzejms</a:t>
            </a:r>
            <a:endParaRPr lang="sr-Latn-R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Latn-RS" sz="28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Katarina Trmčić SO22/79</a:t>
            </a:r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1013" y="3536435"/>
            <a:ext cx="4402089" cy="254315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61364"/>
            <a:ext cx="8596668" cy="1320800"/>
          </a:xfrm>
        </p:spPr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Definisanje prijateljstva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339188" y="1154357"/>
            <a:ext cx="9272960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endParaRPr kumimoji="0" lang="sr-Latn-R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Dečiji odnosi su složeni i promenljivi,</a:t>
            </a:r>
            <a:r>
              <a:rPr kumimoji="0" 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kroz njih se razvija slika o sebi i drugima 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Prijateljstvo ima centralnu ulogu u razvoju identiteta 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„Imati prijatelja“ i „biti prijatelj“ osnova</a:t>
            </a:r>
            <a:r>
              <a:rPr kumimoji="0" 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je 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za osećaj pripadnosti 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kumimoji="0" 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Sa druge strane </a:t>
            </a: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edostatak prijateljstava</a:t>
            </a:r>
            <a:r>
              <a:rPr kumimoji="0" 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vodi sa sobom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rizik od socijalne izolacije</a:t>
            </a:r>
            <a:r>
              <a:rPr kumimoji="0" lang="sr-Latn-R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ili </a:t>
            </a: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kumimoji="0" lang="sr-Latn-R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dstupanje od normi koje vode ka mogućnosti isključivanja iz grupe 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Kod mlađe dece (4 god.) pojmovi „drug“, „najbolji drug“, „sviđa mi se“ </a:t>
            </a: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</a:t>
            </a: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tek razvijaju</a:t>
            </a:r>
            <a:endParaRPr lang="sr-Latn-R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Polaskom </a:t>
            </a: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školu dolazi do sve češće upotrebe ovih pojmova</a:t>
            </a:r>
            <a:endParaRPr lang="sr-Latn-RS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</a:pP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9–10 </a:t>
            </a:r>
            <a:r>
              <a:rPr lang="sr-Latn-RS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godine prijateljstvo </a:t>
            </a:r>
            <a:r>
              <a:rPr lang="sr-Latn-R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postaje centralno u društvenom životu</a:t>
            </a:r>
            <a:endParaRPr kumimoji="0" lang="sr-Latn-R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59224"/>
          </a:xfrm>
        </p:spPr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Odrasli i deca u prijateljstvu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68825"/>
            <a:ext cx="8596668" cy="4472538"/>
          </a:xfrm>
        </p:spPr>
        <p:txBody>
          <a:bodyPr/>
          <a:lstStyle/>
          <a:p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Odrasli dečije svađe i prekide često doživljavaju kao neozbiljne, jer prijateljstvo posmatraju kroz ideal stabilnosti i trajnosti. Zbog toga umanjuju značaj konflikata, očekujući da se odnosi brzo obnove.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Istovremeno, upravo ta nestalnost izaziva zabrinutost za socijalni razvoj dece, što je podstaklo istraživanja o popularnosti, marginalizaciji i vršnjačkom nasilju.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Ovakav ambivalentan stav proizlazi iz pretpostavke da dečija prijateljstva treba da funkcionišu kao odnosi odraslih – zasnovani na bliskosti, poverenju i uzajamnosti.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Međutim, postavlja se pitanje da li je takvo shvatanje univerzalno ili je prijateljstvo zapravo oblikovano kulturnim i društvenim kontekstom u kojem se razvija.</a:t>
            </a:r>
            <a:endParaRPr lang="sr-Latn-R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94760" y="103517"/>
            <a:ext cx="3376012" cy="1768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6200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sr-Latn-R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Dijapazon</a:t>
            </a:r>
            <a:r>
              <a:rPr lang="sr-Latn-RS" sz="4000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Latn-RS" sz="40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značenja prijateljstva kod dece</a:t>
            </a:r>
            <a:br>
              <a:rPr lang="sr-Latn-RS" sz="14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452283"/>
            <a:ext cx="8977654" cy="4589080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Prijateljstvo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nema jednoznačno značenje, već zavisi od uzrasta, konteksta i emocionalnog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razvoja. Isti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pojmovi mogu imati različita značenja u zavisnosti od situacije i odnosa među decom.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mlađe dece prijateljstvo je jednostavno, direktno i zasnovano na trenutnoj razmeni.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Ono je često uslovno i kratkotrajno, sa minimalnim emocionalnim ulaganjem.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RODŽER: Jel' si mi drug?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TONI: Jesam.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RODŽER: Možeš da dođeš na moju žurku. (pauza)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RODŽER: Jel' si mi ti drug?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SOL: Ne.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RODŽER: Udariću te posred lica.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starije dece prijateljstvo postaje složenije i emocionalno intenzivnije.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Uključuje nesigurnost, konflikte i očekivanja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lojalnosti, kao i dublja razumevanja bliskosti.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Latn-RS" dirty="0"/>
          </a:p>
          <a:p>
            <a:endParaRPr lang="sr-Latn-R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277906"/>
            <a:ext cx="8596668" cy="788894"/>
          </a:xfrm>
        </p:spPr>
        <p:txBody>
          <a:bodyPr/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Imati druga/drugaricu ili biti drug/drugarica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129553"/>
            <a:ext cx="9309348" cy="5334000"/>
          </a:xfrm>
        </p:spPr>
        <p:txBody>
          <a:bodyPr>
            <a:normAutofit/>
          </a:bodyPr>
          <a:lstStyle/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Prijateljstvo može biti i praktično udruživanje, ali i duboka emocionalna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povezanost. Na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odnose utiču roditelji, škola i svakodnevna blizina među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decom. Fizička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blizina i učestalost kontakta podstiču stvaranje prijateljstava.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Mlađa deca retko definišu prijateljstvo, već ga pokazuju kroz ponašanje.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Zajednička igra, deljenje i neverbalni signali otkrivaju njihove odnose.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često koriste pojam „drug“ u formi pitanja, čime zapravo traže potvrdu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odnosa. Drugarstvo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 tada promenljivo i vezano za trenutnu situaciju.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Tobi i Džoel sede jedan pored drugog i sastavljaju slagalicu.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DŽOEL: „Haj’mo dole.“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TOBI: „Aha… mi smo drugovi, zar ne?“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Prijateljstva su u ovom uzrastu nestabilna i brzo se menjaju.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Procena odnosa zavisi od konkretnih postupaka i ponašanja.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KONRAD: „Artur mi više nije drug. Ugrabio je trotinet.“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709733" y="3889267"/>
            <a:ext cx="2564269" cy="20556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574" y="370936"/>
            <a:ext cx="8825428" cy="56704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KONRAD: „Deni, tebi se sviđam, zar ne?“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NIL: „Jel’ ti se sviđa Adam?“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KONRAD: „Meni se sviđate Nil i ti.“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NIL: „Video sam te u mom autobusu.“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KONRAD: „Aha, video si me.“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Ovde možemo da vidimo važnost potvrde i prihvatanja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drugih, pre svega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za izgradnju identiteta deteta.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razvojem iskustva javlja se razumevanje trajnosti prijateljstva.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„Jel’ Džozef </a:t>
            </a:r>
            <a:r>
              <a:rPr lang="sr-Latn-R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još uvek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tvoj drug?“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Starija deca počinju da posmatraju prijateljstvo kroz vreme i kontinuitet.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ELISON: „Znači vas dvojica ste najbolji drugovi. Da li ste to oduvek bili?“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SEMJUEL: „Počeli smo da se družimo u drugom“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BOBI: „Ne, već u trećem razredu.“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ELISON: „Znači drugovi ste dve godine?“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SEMJUEL: „A on je imao jednog drugog druga ali se on odselio.“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Razvoj prijateljstva nije linearan i zavisi od konkretnih iskustava.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Društveni kontekst ima veći uticaj od samog uzrasta.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5585" y="3659869"/>
            <a:ext cx="2060342" cy="1565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847" y="307675"/>
            <a:ext cx="8596668" cy="1003540"/>
          </a:xfrm>
        </p:spPr>
        <p:txBody>
          <a:bodyPr>
            <a:normAutofit fontScale="90000"/>
          </a:bodyPr>
          <a:lstStyle/>
          <a:p>
            <a:pPr marL="342900" lvl="0" indent="-342900">
              <a:spcBef>
                <a:spcPts val="1000"/>
              </a:spcBef>
            </a:pPr>
            <a:r>
              <a:rPr lang="sr-Latn-RS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Drugarstva određena rodom: doživljaj drugarstva</a:t>
            </a:r>
            <a:br>
              <a:rPr lang="sr-Latn-RS" sz="1500" b="1" dirty="0">
                <a:solidFill>
                  <a:prstClr val="black">
                    <a:lumMod val="75000"/>
                    <a:lumOff val="25000"/>
                  </a:prstClr>
                </a:solidFill>
              </a:rPr>
            </a:br>
            <a:endParaRPr lang="sr-Latn-R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539" y="1103797"/>
            <a:ext cx="9191285" cy="4951563"/>
          </a:xfrm>
        </p:spPr>
        <p:txBody>
          <a:bodyPr>
            <a:normAutofit/>
          </a:bodyPr>
          <a:lstStyle/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dečijim odnosima važnu ulogu ima moć uključivanja i isključivanja iz drugarstva.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Kroz imenovanje ili odbacivanje „druga“, deca utiču jedni na druge i regulišu 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ponašanje. Drugarstvo </a:t>
            </a: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tako postaje i odnos bliskosti i sredstvo moći, zbog čega je često emocionalno intenzivno.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 odrastanjem raste svest o rodnim razlikama, što menja obrasce prijateljstva.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Oko šeste ili sedme godine dolazi do jasnijeg razdvajanja dečaka i devojčica.</a:t>
            </a:r>
            <a:endParaRPr lang="sr-Latn-R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Kod devojčica su prijateljstva bliska, zatvorenija i zasnovana na emocionalnoj povezanosti.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Često imaju oblik odnosa u paru, uz veliku posvećenost i međusobnu zavisnost.</a:t>
            </a:r>
            <a:b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Kroz takve odnose devojčice istovremeno razvijaju brigu i kontrolu nad drugom osobom</a:t>
            </a: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Kod dečaka su prijateljstva češće deo većih grupa i zasnovana na zajedničkim aktivnostima.</a:t>
            </a:r>
            <a:b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Bliskost se ređe javno pokazuje, jer može biti predmet zadirkivanja.</a:t>
            </a:r>
            <a:b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r-Latn-R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Iako postoje bliska drugarstva, ona se češće zadržavaju u privatnoj sferi.</a:t>
            </a:r>
            <a:endParaRPr lang="sr-Latn-R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r-Latn-R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3856" y="4910133"/>
            <a:ext cx="4656288" cy="1706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4761</Words>
  <Application>WPS Presentation</Application>
  <PresentationFormat>Widescreen</PresentationFormat>
  <Paragraphs>59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9" baseType="lpstr">
      <vt:lpstr>Arial</vt:lpstr>
      <vt:lpstr>SimSun</vt:lpstr>
      <vt:lpstr>Wingdings</vt:lpstr>
      <vt:lpstr>Wingdings 3</vt:lpstr>
      <vt:lpstr>Arial</vt:lpstr>
      <vt:lpstr>Times New Roman</vt:lpstr>
      <vt:lpstr>Calibri</vt:lpstr>
      <vt:lpstr>Courier New</vt:lpstr>
      <vt:lpstr>Trebuchet MS</vt:lpstr>
      <vt:lpstr>Microsoft YaHei</vt:lpstr>
      <vt:lpstr>Arial Unicode MS</vt:lpstr>
      <vt:lpstr>Facet</vt:lpstr>
      <vt:lpstr>        Prijatelji i poznanici    Elison Dzejms</vt:lpstr>
      <vt:lpstr>Definisanje prijateljstva</vt:lpstr>
      <vt:lpstr>Odrasli i deca u prijateljstvu</vt:lpstr>
      <vt:lpstr>Dijapazon značenja prijateljstva kod dece </vt:lpstr>
      <vt:lpstr>Imati druga/drugaricu ili biti drug/drugarica</vt:lpstr>
      <vt:lpstr>PowerPoint 演示文稿</vt:lpstr>
      <vt:lpstr>Drugarstva određena rodom: doživljaj drugarstva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Prijatelji i poznanici    Elison Dzejms</dc:title>
  <dc:creator>Katarina</dc:creator>
  <cp:lastModifiedBy>Dell</cp:lastModifiedBy>
  <cp:revision>6</cp:revision>
  <dcterms:created xsi:type="dcterms:W3CDTF">2026-03-30T10:28:00Z</dcterms:created>
  <dcterms:modified xsi:type="dcterms:W3CDTF">2026-03-30T18:02:32Z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EAF88018B322495B987EC4AB21F4F47B_13</vt:lpwstr>
  </property>
  <property fmtid="{D5CDD505-2E9C-101B-9397-08002B2CF9AE}" pid="3" name="KSOProductBuildVer">
    <vt:lpwstr>1033-12.2.0.23196</vt:lpwstr>
  </property>
</Properties>
</file>