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8" r:id="rId2"/>
    <p:sldId id="328" r:id="rId3"/>
    <p:sldId id="335" r:id="rId4"/>
    <p:sldId id="364" r:id="rId5"/>
    <p:sldId id="349" r:id="rId6"/>
    <p:sldId id="371" r:id="rId7"/>
    <p:sldId id="366" r:id="rId8"/>
    <p:sldId id="367" r:id="rId9"/>
    <p:sldId id="368" r:id="rId10"/>
    <p:sldId id="370" r:id="rId11"/>
    <p:sldId id="35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eljka Manic" initials="ZM" lastIdx="1" clrIdx="0">
    <p:extLst>
      <p:ext uri="{19B8F6BF-5375-455C-9EA6-DF929625EA0E}">
        <p15:presenceInfo xmlns:p15="http://schemas.microsoft.com/office/powerpoint/2012/main" userId="Zeljka Man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F687A2F-1EBB-4DCD-A820-A1A8A11911DC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R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r-Latn-R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DBA95F0-E020-4DD6-B5F4-38E3250618A7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627290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7" name="Freeform 6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1017588"/>
            <a:ext cx="7178675" cy="483076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90600" y="1009650"/>
            <a:ext cx="7180263" cy="4832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938" y="701675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4950" y="74930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88" y="5357813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E65B-F74C-48D6-A8CD-5CFAFABA7320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750" y="5357813"/>
            <a:ext cx="50339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475" y="5357813"/>
            <a:ext cx="554038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B39E0D73-CE09-4862-855C-8B53BD00AD0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33849-51A7-49A5-B860-3B16F1945F4E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B210F-AD10-4A9C-BA60-9EE6AC9F232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25EBD-9F69-493D-8468-26D0EA9A3C6A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8A31-7B54-45D0-A895-9C8D16ACCE29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3A1E-BB2F-4A1D-BC4D-0773572FD7DE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53798-807C-406A-B986-358FCDBD658C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BDD3F-55D9-40B3-8DFB-92263CBA86F4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ACD5F-C18A-4116-8423-EBE55D5860BE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DA2C-FAB1-437B-924A-6AB3CAC3A7A9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915B4-9B47-4497-B5A7-71238B94B2B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BB97-335B-4FA3-A061-B1668A6E0555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B84F-84B8-4B3A-80BE-D29FC29F2CA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D0BDB-D7CB-4CA0-A8BE-BEAAF948ABC2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84E9C-F3B3-4EFB-AE3E-396A6AAC7C1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4A61F-E30B-49EC-9EF8-698288AF1824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078B9-AFDD-4DBF-BCEF-309262F6959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51EAA-4DC4-41AC-A4BE-5989354B9655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35B2-A99C-4B89-BBD8-9925AA53B880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4B04F-5A8A-474B-9D13-0512A092CBB1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E3132-EC04-4C00-B0EE-684D5EBA9ED2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54980D25-C280-4012-BB05-465DAEE3FA19}" type="datetimeFigureOut">
              <a:rPr lang="sr-Latn-RS"/>
              <a:pPr>
                <a:defRPr/>
              </a:pPr>
              <a:t>24.4.2020.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2"/>
                </a:solidFill>
                <a:latin typeface="Rage Italic" pitchFamily="66" charset="0"/>
                <a:cs typeface="+mn-cs"/>
              </a:defRPr>
            </a:lvl1pPr>
          </a:lstStyle>
          <a:p>
            <a:pPr>
              <a:defRPr/>
            </a:pPr>
            <a:fld id="{6B0A2387-4834-4B37-A716-C29B2D112B5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6" r:id="rId8"/>
    <p:sldLayoutId id="2147483697" r:id="rId9"/>
    <p:sldLayoutId id="2147483693" r:id="rId10"/>
    <p:sldLayoutId id="21474836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0531" y="1772816"/>
            <a:ext cx="5722938" cy="216024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>
                <a:latin typeface="Times New Roman" pitchFamily="18" charset="0"/>
                <a:cs typeface="Times New Roman" pitchFamily="18" charset="0"/>
              </a:rPr>
              <a:t>Greške u iskustvenoj evidenciji</a:t>
            </a:r>
            <a:endParaRPr lang="sr-Latn-R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Postupci za otkrivanje grešaka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Za otkrivanje grešaka u iskustvenoj evidenciji koriste se različiti opšti metodološki postupci:</a:t>
            </a: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ocena potpunosti prikupljene izvorne građe,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imanentna kritička analiza svakog izvora,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poređenje iskustvene evidencije sa nezavisnim izvorima obaveštenja,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poređenje rezultata različitih prikupljača podataka,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ocena standardne greške. </a:t>
            </a: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004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Literatura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647949"/>
            <a:ext cx="7200800" cy="4392488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Fajgelj, Stanislav, 2010.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Metode istraživanja ponašanja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Beograd: Centar za primenjenu psihologiju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Milić, Vojin, 1996.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Sociološki metod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Beograd: ZUNS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Mozer, C. A. 1962. </a:t>
            </a:r>
            <a:r>
              <a:rPr lang="en-US" sz="2000" i="1">
                <a:latin typeface="Times New Roman" pitchFamily="18" charset="0"/>
                <a:cs typeface="Times New Roman" pitchFamily="18" charset="0"/>
              </a:rPr>
              <a:t>Metodi anketiranja u istraživanju društvenih pojava,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Beograd: Kultura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	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48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811237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Teorija naučnog obaveštenja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628800"/>
            <a:ext cx="7200800" cy="4255256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Teorija naučnog obaveštenja je deo epistemologije. Ispituje osobine izvornih empirijskih obaveštenja u nauci.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Postupci prikupljanja iskustvenih podataka se prema načinu dolaska do izvornih obaveštenja mogu podeliti na: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primarno iskustvo naučnika,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posmatranje, aktivan oblik prikupljanja podataka, izdvojen u zasebnu grupu zbog posebnog epistemološkog statusa,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ostali oblici aktivnog prikupljanja podataka (npr. anketna istraživanja, razgovor),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postupci u kojima se koriste podaci nastali nezavisno od potreba naučnog istraživanja (npr. analiza sadržaja) (Milić, 1996).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5490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739229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Teorija grešaka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556792"/>
            <a:ext cx="7200800" cy="4536504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Teorija grešaka je deo teorije naučnog obaveštenja. Ispituje uzroke i vrste grešaka koji se mogu javiti u iskustvenoj evidenciji. 	Poznavanje uzroka i vrsta grešaka u iskustvenim obaveštenjima omogućava ocenu njihove tačnosti i upotrebljivosti, odnosno predupređivanje javljanja grešaka, njihovo otkrivanje u iskustvenoj evidenciji i otklanjanje, ukoliko je moguće.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Ispitivanje naučne upotrebljivosti izvornih podataka mora se odnositi na sve faze njihovog stvaranja: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prikupljanje izvornih obaveštenja,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izdvajanje obaveštenja iz izvorne građe i pretvaranje u iskustvene podatke,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stvaranje sintetičkih oblika iskustvene evidencije. </a:t>
            </a:r>
          </a:p>
        </p:txBody>
      </p:sp>
    </p:spTree>
    <p:extLst>
      <p:ext uri="{BB962C8B-B14F-4D97-AF65-F5344CB8AC3E}">
        <p14:creationId xmlns:p14="http://schemas.microsoft.com/office/powerpoint/2010/main" val="76631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739229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Prikupljanje podataka kao društveni odnos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556792"/>
            <a:ext cx="7200800" cy="4536504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Društveni uslovi u kojima se prikupljaju podaci utiču na tačnost iskustvenih obaveštenja.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Aktivno prikupljanje podataka se uvek pretvara u društveni odnos, a priroda uspostavljenog društvenog odnosa utiče na tačnost prikupljenih podataka. “Razgovor je uzajamno delovanje između dvoje ljudi koji jedan na drugog mogu uticati na razne načine; ovo treba stalno imati na umu pri razmatranju grešaka” (Mozer, 1962: 323). </a:t>
            </a: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U oblicima prikupljanja podataka u kojima se upotrebljavaju izvori nastali nezavisno od naučnih potreba, društveni odnos se pojavljuje u još složenijem obliku, a teže je ustanoviti prirodu tog društvenog odnosa pa i oceniti kako je delovao na iskustvena obaveštenja. </a:t>
            </a:r>
            <a:endParaRPr lang="sr-Latn-R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7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Izvori grešaka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Izvori grešaka u sociološkim istraživanjima mogu biti svi akteri uključeni u istraživački postupak:</a:t>
            </a: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organizatori istraživanja,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osobe koje prikupljaju podatke (anketari, intervjueri, posmatrači),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lica od kojih potiču obaveštenja (ispitanici, posmatrani),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osobe koje sređuju i obrađuju podatke,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lica koja pišu izveštaj.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Tx/>
              <a:buChar char="-"/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99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Vrste grešaka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Greške se mogu javiti u svim fazama istraživanja:</a:t>
            </a: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formulacija predmeta i ciljeva istraživanja,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pojmovno- hipotetička razrada predmeta istraživanja,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izbor istraživačkog postupka i izrada instrumenta za prikupljanje podataka,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utvrđivanje populacije ili uzorka,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prikupljanje podataka,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obrada i analiza podataka,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izrada izveštaja.</a:t>
            </a: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Adekvatno izvođenje svake faze istraživanja je značajno za dobijanje tačnih rezultata.</a:t>
            </a:r>
          </a:p>
          <a:p>
            <a:pPr lvl="1" algn="just">
              <a:buFontTx/>
              <a:buChar char="-"/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992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Greške organizatora istraživanja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Prilikom razrade i sprovođenja plana istraživanja mogu se javiti različite greške:</a:t>
            </a: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neprecizno određenje predmeta istraživanja,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nedovoljno jasno teorijsko i operacionalno definisanje pojmova,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neadekvatan način stvaranja uzorka,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slabosti u razradi načina prikupljanja podataka,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propusti u izboru i obuci prikupljača podataka,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slabosti u izboru i obuci lica koja sređuju i obrađuju podatke.</a:t>
            </a: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75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Greške prikupljača podataka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Prikupljači podataka (anketari, intervjueri, posmatrači) mogu biti izvori grešaka u iskustvenoj evidenciji usled:</a:t>
            </a: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objektivnih osobina (pol, starost, obrazovanje),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subjektivnih shvatanja (stavovi- “Ljudi mogu iskazati svoj stav na različite načine, a da toga ne budu svesni” (Fajgelj, 2010: 469), očekivanja),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slabosti u radu (nestručnost za prikupljanje podataka, neobučenost za prikupljanje podataka, nepridržavanje pravila o načinu prikupljanja podataka, poput pristrasnog uzorkovanja, preskakanja pitanja, promene njihove formulacija, slučajne greške prilikom beleženje odgovora ispitanika ili opaženog ponašanja, namerna obmana).</a:t>
            </a: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929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817563"/>
            <a:ext cx="6964363" cy="667221"/>
          </a:xfrm>
        </p:spPr>
        <p:txBody>
          <a:bodyPr/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Greške izvora obaveštenja</a:t>
            </a:r>
            <a:endParaRPr 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200800" cy="4608512"/>
          </a:xfrm>
        </p:spPr>
        <p:txBody>
          <a:bodyPr/>
          <a:lstStyle/>
          <a:p>
            <a:pPr marL="0" indent="0" algn="just">
              <a:buNone/>
            </a:pPr>
            <a:r>
              <a:rPr lang="sr-Latn-R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Greške koje potiču iz izvora obaveštenja mogu se podeliti na: 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greške u dokumentima nastalim nezavisno od potreba istraživanja,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greške čiji su izvor lica koja pružaju obaveštenja u postupku stvaranja iskustvene evidencije.</a:t>
            </a:r>
          </a:p>
          <a:p>
            <a:pPr marL="0" indent="0" algn="just">
              <a:buNone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	Kada je o osobama koje pružaju podatke reč, nezadovoljavajuća iskustvena obaveštenja mogu dati iz dva razloga: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nekompetentnost: lica nisu sposobna da pruže podatke odgovarajućeg kvaliteta,</a:t>
            </a:r>
          </a:p>
          <a:p>
            <a:pPr algn="just"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neverodostojnost: lica ne žele da pruže potrebne podatke.</a:t>
            </a:r>
          </a:p>
          <a:p>
            <a:pPr algn="just">
              <a:buFontTx/>
              <a:buChar char="-"/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882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3887</TotalTime>
  <Words>769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Brush Script MT</vt:lpstr>
      <vt:lpstr>Calibri</vt:lpstr>
      <vt:lpstr>Constantia</vt:lpstr>
      <vt:lpstr>Franklin Gothic Book</vt:lpstr>
      <vt:lpstr>Rage Italic</vt:lpstr>
      <vt:lpstr>Times New Roman</vt:lpstr>
      <vt:lpstr>Pushpin</vt:lpstr>
      <vt:lpstr>Greške u iskustvenoj evidenciji</vt:lpstr>
      <vt:lpstr>Teorija naučnog obaveštenja</vt:lpstr>
      <vt:lpstr>Teorija grešaka</vt:lpstr>
      <vt:lpstr>Prikupljanje podataka kao društveni odnos</vt:lpstr>
      <vt:lpstr>Izvori grešaka</vt:lpstr>
      <vt:lpstr>Vrste grešaka</vt:lpstr>
      <vt:lpstr>Greške organizatora istraživanja</vt:lpstr>
      <vt:lpstr>Greške prikupljača podataka</vt:lpstr>
      <vt:lpstr>Greške izvora obaveštenja</vt:lpstr>
      <vt:lpstr>Postupci za otkrivanje grešaka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Društveni položaj poljoprivrednika u Srbiji</dc:title>
  <dc:creator>Irena</dc:creator>
  <cp:lastModifiedBy>Zeljka Manic</cp:lastModifiedBy>
  <cp:revision>565</cp:revision>
  <dcterms:created xsi:type="dcterms:W3CDTF">2015-09-17T19:38:07Z</dcterms:created>
  <dcterms:modified xsi:type="dcterms:W3CDTF">2020-04-24T19:32:17Z</dcterms:modified>
</cp:coreProperties>
</file>