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7C70D-66FF-4714-B8A9-DC8E6E77ED09}" type="datetimeFigureOut">
              <a:rPr lang="en-US" smtClean="0"/>
              <a:pPr/>
              <a:t>3/23/2020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E4BDA-5FE0-4ACB-85A3-543D378472C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7C70D-66FF-4714-B8A9-DC8E6E77ED09}" type="datetimeFigureOut">
              <a:rPr lang="en-US" smtClean="0"/>
              <a:pPr/>
              <a:t>3/23/2020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E4BDA-5FE0-4ACB-85A3-543D378472C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7C70D-66FF-4714-B8A9-DC8E6E77ED09}" type="datetimeFigureOut">
              <a:rPr lang="en-US" smtClean="0"/>
              <a:pPr/>
              <a:t>3/23/2020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E4BDA-5FE0-4ACB-85A3-543D378472C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7C70D-66FF-4714-B8A9-DC8E6E77ED09}" type="datetimeFigureOut">
              <a:rPr lang="en-US" smtClean="0"/>
              <a:pPr/>
              <a:t>3/23/2020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E4BDA-5FE0-4ACB-85A3-543D378472C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7C70D-66FF-4714-B8A9-DC8E6E77ED09}" type="datetimeFigureOut">
              <a:rPr lang="en-US" smtClean="0"/>
              <a:pPr/>
              <a:t>3/23/2020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E4BDA-5FE0-4ACB-85A3-543D378472C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7C70D-66FF-4714-B8A9-DC8E6E77ED09}" type="datetimeFigureOut">
              <a:rPr lang="en-US" smtClean="0"/>
              <a:pPr/>
              <a:t>3/23/2020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E4BDA-5FE0-4ACB-85A3-543D378472C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7C70D-66FF-4714-B8A9-DC8E6E77ED09}" type="datetimeFigureOut">
              <a:rPr lang="en-US" smtClean="0"/>
              <a:pPr/>
              <a:t>3/23/2020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E4BDA-5FE0-4ACB-85A3-543D378472C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7C70D-66FF-4714-B8A9-DC8E6E77ED09}" type="datetimeFigureOut">
              <a:rPr lang="en-US" smtClean="0"/>
              <a:pPr/>
              <a:t>3/23/2020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E4BDA-5FE0-4ACB-85A3-543D378472C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7C70D-66FF-4714-B8A9-DC8E6E77ED09}" type="datetimeFigureOut">
              <a:rPr lang="en-US" smtClean="0"/>
              <a:pPr/>
              <a:t>3/23/2020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E4BDA-5FE0-4ACB-85A3-543D378472C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7C70D-66FF-4714-B8A9-DC8E6E77ED09}" type="datetimeFigureOut">
              <a:rPr lang="en-US" smtClean="0"/>
              <a:pPr/>
              <a:t>3/23/2020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E4BDA-5FE0-4ACB-85A3-543D378472C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7C70D-66FF-4714-B8A9-DC8E6E77ED09}" type="datetimeFigureOut">
              <a:rPr lang="en-US" smtClean="0"/>
              <a:pPr/>
              <a:t>3/23/2020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E4BDA-5FE0-4ACB-85A3-543D378472C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87C70D-66FF-4714-B8A9-DC8E6E77ED09}" type="datetimeFigureOut">
              <a:rPr lang="en-US" smtClean="0"/>
              <a:pPr/>
              <a:t>3/23/2020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6E4BDA-5FE0-4ACB-85A3-543D378472C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s://www.guggenheim.org/artwork/3848" TargetMode="Externa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s://www.museothyssen.org/en/collection/artists/schwitters-kurt/merzbild-1a-psychiatrist" TargetMode="Externa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ate.org.uk/art/artworks/schwitters-picture-of-spatial-growths-picture-with-two-small-dogs-t03863" TargetMode="Externa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uggenheim.org/artwork/1129" TargetMode="Externa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moma.org/learn/moma_learning/max-ernst-the-hat-makes-the-man-1920/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rtic.edu/artworks/118684/the-massacre-of-the-innocents" TargetMode="External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oma.org/collection/works/33874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oma.org/learn/moma_learning/kurt-schwitters-merz-picture-32-a-the-cherry-picture-1921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s://collections.lacma.org/node/233525" TargetMode="Externa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s://www.guggenheim.org/artwork/3852" TargetMode="Externa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s://www.guggenheim.org/artwork/3853" TargetMode="Externa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RS" dirty="0" smtClean="0"/>
              <a:t>dada u nemačkoj/kurt šviters i maks ernst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r-Latn-RS" dirty="0" smtClean="0"/>
              <a:t>vežbe: utorak, 24. mart 2020.</a:t>
            </a:r>
            <a:endParaRPr lang="sr-Latn-RS" dirty="0"/>
          </a:p>
          <a:p>
            <a:r>
              <a:rPr lang="en-US" sz="3600" dirty="0" err="1" smtClean="0"/>
              <a:t>literatura</a:t>
            </a:r>
            <a:r>
              <a:rPr lang="sr-Latn-RS" sz="3600" dirty="0" smtClean="0"/>
              <a:t>: </a:t>
            </a:r>
            <a:r>
              <a:rPr lang="it-IT" dirty="0" smtClean="0"/>
              <a:t>M. Gale, </a:t>
            </a:r>
            <a:r>
              <a:rPr lang="it-IT" i="1" dirty="0" smtClean="0"/>
              <a:t>Dada &amp; Surrealism</a:t>
            </a:r>
            <a:r>
              <a:rPr lang="it-IT" dirty="0" smtClean="0"/>
              <a:t>, Phaidon, London, 1997</a:t>
            </a:r>
            <a:r>
              <a:rPr lang="sr-Latn-RS" dirty="0" smtClean="0"/>
              <a:t>, </a:t>
            </a:r>
            <a:r>
              <a:rPr lang="sr-Latn-RS" dirty="0" smtClean="0"/>
              <a:t>140-164;</a:t>
            </a:r>
          </a:p>
          <a:p>
            <a:r>
              <a:rPr lang="sr-Latn-RS" dirty="0" smtClean="0"/>
              <a:t>i studije u prilogu</a:t>
            </a:r>
            <a:endParaRPr lang="sr-Latn-RS" dirty="0" smtClean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3" name="Rectangle 2"/>
          <p:cNvSpPr>
            <a:spLocks noChangeArrowheads="1"/>
          </p:cNvSpPr>
          <p:nvPr/>
        </p:nvSpPr>
        <p:spPr bwMode="auto">
          <a:xfrm>
            <a:off x="533400" y="152400"/>
            <a:ext cx="3505200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sr-Latn-RS" dirty="0" smtClean="0">
                <a:latin typeface="Calibri" pitchFamily="34" charset="0"/>
              </a:rPr>
              <a:t>Kurt Šviters, </a:t>
            </a:r>
            <a:r>
              <a:rPr lang="sr-Latn-RS" i="1" dirty="0" smtClean="0">
                <a:latin typeface="Calibri" pitchFamily="34" charset="0"/>
              </a:rPr>
              <a:t>M</a:t>
            </a:r>
            <a:r>
              <a:rPr lang="en-US" i="1" dirty="0" err="1" smtClean="0">
                <a:latin typeface="Calibri" pitchFamily="34" charset="0"/>
              </a:rPr>
              <a:t>erzbild</a:t>
            </a:r>
            <a:r>
              <a:rPr lang="en-US" i="1" dirty="0" smtClean="0">
                <a:latin typeface="Calibri" pitchFamily="34" charset="0"/>
              </a:rPr>
              <a:t> </a:t>
            </a:r>
            <a:r>
              <a:rPr lang="sr-Latn-RS" i="1" dirty="0" smtClean="0">
                <a:latin typeface="Calibri" pitchFamily="34" charset="0"/>
              </a:rPr>
              <a:t>5 B</a:t>
            </a:r>
            <a:r>
              <a:rPr lang="en-US" i="1" dirty="0" smtClean="0">
                <a:latin typeface="Calibri" pitchFamily="34" charset="0"/>
              </a:rPr>
              <a:t> </a:t>
            </a:r>
            <a:r>
              <a:rPr lang="en-US" b="1" i="1" dirty="0" smtClean="0"/>
              <a:t> </a:t>
            </a:r>
            <a:r>
              <a:rPr lang="en-US" i="1" dirty="0" smtClean="0"/>
              <a:t>(</a:t>
            </a:r>
            <a:r>
              <a:rPr lang="sr-Latn-RS" i="1" dirty="0" smtClean="0"/>
              <a:t>Slika crkve sa crvenim srcem)</a:t>
            </a:r>
            <a:r>
              <a:rPr lang="en-US" i="1" dirty="0" smtClean="0"/>
              <a:t> (</a:t>
            </a:r>
            <a:r>
              <a:rPr lang="en-US" i="1" dirty="0" err="1" smtClean="0"/>
              <a:t>Merzbild</a:t>
            </a:r>
            <a:r>
              <a:rPr lang="en-US" i="1" dirty="0" smtClean="0"/>
              <a:t> </a:t>
            </a:r>
            <a:r>
              <a:rPr lang="en-US" i="1" dirty="0"/>
              <a:t>5 B (</a:t>
            </a:r>
            <a:r>
              <a:rPr lang="en-US" i="1" dirty="0" err="1"/>
              <a:t>Bild</a:t>
            </a:r>
            <a:r>
              <a:rPr lang="en-US" i="1" dirty="0"/>
              <a:t> rot </a:t>
            </a:r>
            <a:r>
              <a:rPr lang="en-US" i="1" dirty="0" err="1"/>
              <a:t>Herz-Kirche</a:t>
            </a:r>
            <a:r>
              <a:rPr lang="en-US" i="1" dirty="0"/>
              <a:t>) )</a:t>
            </a:r>
            <a:endParaRPr lang="en-US" b="1" dirty="0"/>
          </a:p>
          <a:p>
            <a:pPr algn="r"/>
            <a:r>
              <a:rPr lang="en-US" dirty="0" err="1" smtClean="0">
                <a:latin typeface="Calibri" pitchFamily="34" charset="0"/>
              </a:rPr>
              <a:t>april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>
                <a:latin typeface="Calibri" pitchFamily="34" charset="0"/>
              </a:rPr>
              <a:t>26, 1919, </a:t>
            </a:r>
            <a:r>
              <a:rPr lang="en-US" dirty="0" err="1">
                <a:latin typeface="Calibri" pitchFamily="34" charset="0"/>
              </a:rPr>
              <a:t>kolaz</a:t>
            </a:r>
            <a:r>
              <a:rPr lang="en-US" dirty="0">
                <a:latin typeface="Calibri" pitchFamily="34" charset="0"/>
              </a:rPr>
              <a:t>, tempera </a:t>
            </a:r>
            <a:r>
              <a:rPr lang="en-US" dirty="0" err="1">
                <a:latin typeface="Calibri" pitchFamily="34" charset="0"/>
              </a:rPr>
              <a:t>i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olovka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na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kartonu</a:t>
            </a:r>
            <a:r>
              <a:rPr lang="sr-Latn-RS" dirty="0" smtClean="0">
                <a:latin typeface="Calibri" pitchFamily="34" charset="0"/>
              </a:rPr>
              <a:t>, </a:t>
            </a:r>
            <a:r>
              <a:rPr lang="en-US" dirty="0"/>
              <a:t>(83.5 x 60.2 cm</a:t>
            </a:r>
            <a:r>
              <a:rPr lang="en-US" dirty="0" smtClean="0"/>
              <a:t>)</a:t>
            </a:r>
            <a:r>
              <a:rPr lang="sr-Latn-RS" dirty="0" smtClean="0"/>
              <a:t>, </a:t>
            </a:r>
            <a:r>
              <a:rPr lang="en-US" dirty="0"/>
              <a:t>Solomon R. Guggenheim </a:t>
            </a:r>
            <a:r>
              <a:rPr lang="en-US" dirty="0" smtClean="0"/>
              <a:t>Museum</a:t>
            </a:r>
            <a:endParaRPr lang="sr-Latn-RS" dirty="0" smtClean="0"/>
          </a:p>
          <a:p>
            <a:pPr algn="r"/>
            <a:endParaRPr lang="sr-Latn-RS" dirty="0">
              <a:latin typeface="Calibri" pitchFamily="34" charset="0"/>
            </a:endParaRPr>
          </a:p>
          <a:p>
            <a:pPr algn="r"/>
            <a:r>
              <a:rPr lang="en-US" dirty="0" smtClean="0">
                <a:latin typeface="Calibri" pitchFamily="34" charset="0"/>
              </a:rPr>
              <a:t>V</a:t>
            </a:r>
            <a:r>
              <a:rPr lang="sr-Latn-RS" dirty="0" smtClean="0">
                <a:latin typeface="Calibri" pitchFamily="34" charset="0"/>
              </a:rPr>
              <a:t>ideti na: </a:t>
            </a:r>
            <a:r>
              <a:rPr lang="en-US" dirty="0" smtClean="0">
                <a:hlinkClick r:id="rId2"/>
              </a:rPr>
              <a:t>https://www.guggenheim.org/artwork/3848</a:t>
            </a:r>
            <a:endParaRPr lang="en-US" dirty="0">
              <a:latin typeface="Calibri" pitchFamily="34" charset="0"/>
            </a:endParaRPr>
          </a:p>
        </p:txBody>
      </p:sp>
      <p:pic>
        <p:nvPicPr>
          <p:cNvPr id="14338" name="Picture 2" descr="Kurt Schwitters, Merzbild 5 B (Picture Red Heart-Church), April 26, 1919. Tempera, crayon, and paper on cardboard, 32 7/8 x 23 3/4 inches (83.5 x 60.2 cm)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67200" y="152400"/>
            <a:ext cx="4595574" cy="6400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7" name="Rectangle 2"/>
          <p:cNvSpPr>
            <a:spLocks noChangeArrowheads="1"/>
          </p:cNvSpPr>
          <p:nvPr/>
        </p:nvSpPr>
        <p:spPr bwMode="auto">
          <a:xfrm>
            <a:off x="457201" y="304800"/>
            <a:ext cx="2971800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sr-Latn-RS" dirty="0" smtClean="0"/>
              <a:t>Kurt Šviters, </a:t>
            </a:r>
            <a:r>
              <a:rPr lang="en-US" dirty="0" err="1" smtClean="0"/>
              <a:t>Merzbild</a:t>
            </a:r>
            <a:r>
              <a:rPr lang="en-US" dirty="0" smtClean="0"/>
              <a:t> </a:t>
            </a:r>
            <a:r>
              <a:rPr lang="en-US" dirty="0"/>
              <a:t>1A </a:t>
            </a:r>
            <a:r>
              <a:rPr lang="en-US" dirty="0" smtClean="0"/>
              <a:t>(</a:t>
            </a:r>
            <a:r>
              <a:rPr lang="sr-Latn-RS" dirty="0" smtClean="0"/>
              <a:t>Psihijatar), </a:t>
            </a:r>
            <a:r>
              <a:rPr lang="en-US" dirty="0" smtClean="0"/>
              <a:t>1919</a:t>
            </a:r>
            <a:r>
              <a:rPr lang="sr-Latn-RS" dirty="0" smtClean="0"/>
              <a:t>, ulje, asemblaž i kolaž na platnu, </a:t>
            </a:r>
            <a:r>
              <a:rPr lang="en-US" dirty="0" smtClean="0"/>
              <a:t>48.5 </a:t>
            </a:r>
            <a:r>
              <a:rPr lang="en-US" dirty="0"/>
              <a:t>x 38.5 </a:t>
            </a:r>
            <a:r>
              <a:rPr lang="en-US" dirty="0" smtClean="0"/>
              <a:t>cm</a:t>
            </a:r>
            <a:r>
              <a:rPr lang="sr-Latn-RS" dirty="0" smtClean="0"/>
              <a:t>, </a:t>
            </a:r>
            <a:r>
              <a:rPr lang="en-US" dirty="0" err="1" smtClean="0"/>
              <a:t>Museo</a:t>
            </a:r>
            <a:r>
              <a:rPr lang="en-US" dirty="0" smtClean="0"/>
              <a:t> </a:t>
            </a:r>
            <a:r>
              <a:rPr lang="en-US" dirty="0" err="1"/>
              <a:t>Nacional</a:t>
            </a:r>
            <a:r>
              <a:rPr lang="en-US" dirty="0"/>
              <a:t> </a:t>
            </a:r>
            <a:r>
              <a:rPr lang="en-US" dirty="0" err="1"/>
              <a:t>Thyssen-Bornemisza</a:t>
            </a:r>
            <a:r>
              <a:rPr lang="en-US" dirty="0"/>
              <a:t>, </a:t>
            </a:r>
            <a:r>
              <a:rPr lang="en-US" dirty="0" smtClean="0"/>
              <a:t>Madrid</a:t>
            </a:r>
            <a:endParaRPr lang="sr-Latn-RS" dirty="0" smtClean="0"/>
          </a:p>
          <a:p>
            <a:pPr algn="r"/>
            <a:endParaRPr lang="sr-Latn-RS" dirty="0"/>
          </a:p>
          <a:p>
            <a:pPr algn="r"/>
            <a:r>
              <a:rPr lang="en-US" dirty="0" smtClean="0"/>
              <a:t>V</a:t>
            </a:r>
            <a:r>
              <a:rPr lang="sr-Latn-RS" dirty="0" smtClean="0"/>
              <a:t>ideti na: </a:t>
            </a:r>
            <a:r>
              <a:rPr lang="en-US" dirty="0" smtClean="0">
                <a:hlinkClick r:id="rId2"/>
              </a:rPr>
              <a:t>https://www.museothyssen.org/en/collection/artists/schwitters-kurt/merzbild-1a-psychiatrist</a:t>
            </a:r>
            <a:endParaRPr lang="en-US" dirty="0"/>
          </a:p>
        </p:txBody>
      </p:sp>
      <p:sp>
        <p:nvSpPr>
          <p:cNvPr id="13314" name="AutoShape 2" descr="Image result for merzbild rosset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316" name="AutoShape 4" descr="Image result for merzbild rosset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3318" name="Picture 6" descr="Image result for merzbild rossett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0" y="152400"/>
            <a:ext cx="5181600" cy="649427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8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86200" y="228600"/>
            <a:ext cx="5022850" cy="640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9811" name="Rectangle 2"/>
          <p:cNvSpPr>
            <a:spLocks noChangeArrowheads="1"/>
          </p:cNvSpPr>
          <p:nvPr/>
        </p:nvSpPr>
        <p:spPr bwMode="auto">
          <a:xfrm>
            <a:off x="381000" y="381000"/>
            <a:ext cx="320040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fontAlgn="t"/>
            <a:r>
              <a:rPr lang="sr-Latn-RS" dirty="0" smtClean="0">
                <a:latin typeface="Calibri" pitchFamily="34" charset="0"/>
              </a:rPr>
              <a:t>Slika sa lakim centrom </a:t>
            </a:r>
            <a:r>
              <a:rPr lang="en-US" dirty="0" smtClean="0"/>
              <a:t>(</a:t>
            </a:r>
            <a:r>
              <a:rPr lang="en-US" i="1" dirty="0" err="1"/>
              <a:t>Bild</a:t>
            </a:r>
            <a:r>
              <a:rPr lang="en-US" i="1" dirty="0"/>
              <a:t> </a:t>
            </a:r>
            <a:r>
              <a:rPr lang="en-US" i="1" dirty="0" err="1"/>
              <a:t>mit</a:t>
            </a:r>
            <a:r>
              <a:rPr lang="en-US" i="1" dirty="0"/>
              <a:t> </a:t>
            </a:r>
            <a:r>
              <a:rPr lang="en-US" i="1" dirty="0" err="1"/>
              <a:t>heller</a:t>
            </a:r>
            <a:r>
              <a:rPr lang="en-US" i="1" dirty="0"/>
              <a:t> </a:t>
            </a:r>
            <a:r>
              <a:rPr lang="en-US" i="1" dirty="0" err="1" smtClean="0"/>
              <a:t>Mitte</a:t>
            </a:r>
            <a:r>
              <a:rPr lang="en-US" dirty="0" smtClean="0"/>
              <a:t>)</a:t>
            </a:r>
            <a:r>
              <a:rPr lang="sr-Latn-RS" dirty="0" smtClean="0"/>
              <a:t>, </a:t>
            </a:r>
            <a:r>
              <a:rPr lang="en-US" dirty="0" smtClean="0">
                <a:latin typeface="Calibri" pitchFamily="34" charset="0"/>
              </a:rPr>
              <a:t>1919</a:t>
            </a:r>
            <a:r>
              <a:rPr lang="sr-Latn-CS" dirty="0" smtClean="0">
                <a:latin typeface="Calibri" pitchFamily="34" charset="0"/>
              </a:rPr>
              <a:t>, sečeni i lepljeni bojeni papir, akvarel, ulje i olovka na dasci, </a:t>
            </a:r>
            <a:r>
              <a:rPr lang="en-US" dirty="0" smtClean="0">
                <a:latin typeface="Calibri" pitchFamily="34" charset="0"/>
              </a:rPr>
              <a:t>84.5 </a:t>
            </a:r>
            <a:r>
              <a:rPr lang="en-US" dirty="0">
                <a:latin typeface="Calibri" pitchFamily="34" charset="0"/>
              </a:rPr>
              <a:t>x 65.7 </a:t>
            </a:r>
            <a:r>
              <a:rPr lang="en-US" dirty="0" smtClean="0">
                <a:latin typeface="Calibri" pitchFamily="34" charset="0"/>
              </a:rPr>
              <a:t>cm</a:t>
            </a:r>
            <a:r>
              <a:rPr lang="sr-Latn-RS" dirty="0" smtClean="0">
                <a:latin typeface="Calibri" pitchFamily="34" charset="0"/>
              </a:rPr>
              <a:t>, MoMA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834" name="Picture 2" descr="http://www.tate.org.uk/art/images/work/T/T03/T03863_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22725" y="0"/>
            <a:ext cx="51212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0835" name="Rectangle 2"/>
          <p:cNvSpPr>
            <a:spLocks noChangeArrowheads="1"/>
          </p:cNvSpPr>
          <p:nvPr/>
        </p:nvSpPr>
        <p:spPr bwMode="auto">
          <a:xfrm>
            <a:off x="228600" y="228600"/>
            <a:ext cx="3657600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dirty="0">
                <a:latin typeface="Calibri" pitchFamily="34" charset="0"/>
              </a:rPr>
              <a:t>Kurt </a:t>
            </a:r>
            <a:r>
              <a:rPr lang="en-US" dirty="0" err="1">
                <a:latin typeface="Calibri" pitchFamily="34" charset="0"/>
              </a:rPr>
              <a:t>Schwitters</a:t>
            </a:r>
            <a:r>
              <a:rPr lang="en-US" dirty="0">
                <a:latin typeface="Calibri" pitchFamily="34" charset="0"/>
              </a:rPr>
              <a:t>, </a:t>
            </a:r>
            <a:r>
              <a:rPr lang="sr-Latn-RS" i="1" dirty="0" smtClean="0">
                <a:latin typeface="Calibri" pitchFamily="34" charset="0"/>
              </a:rPr>
              <a:t>Slika prostornog rasta – Slika sa dva mala psa</a:t>
            </a:r>
            <a:r>
              <a:rPr lang="sr-Latn-RS" dirty="0" smtClean="0">
                <a:latin typeface="Calibri" pitchFamily="34" charset="0"/>
              </a:rPr>
              <a:t>, </a:t>
            </a:r>
            <a:r>
              <a:rPr lang="en-US" dirty="0" smtClean="0">
                <a:latin typeface="Calibri" pitchFamily="34" charset="0"/>
              </a:rPr>
              <a:t>1920-39</a:t>
            </a:r>
            <a:r>
              <a:rPr lang="sr-Latn-CS" dirty="0">
                <a:latin typeface="Calibri" pitchFamily="34" charset="0"/>
              </a:rPr>
              <a:t>, </a:t>
            </a:r>
            <a:r>
              <a:rPr lang="sr-Latn-CS" dirty="0" smtClean="0">
                <a:latin typeface="Calibri" pitchFamily="34" charset="0"/>
              </a:rPr>
              <a:t> ulje, drvo, papir, karton porcelan na dasci, Tate</a:t>
            </a:r>
            <a:endParaRPr lang="sr-Latn-RS" dirty="0">
              <a:latin typeface="Calibri" pitchFamily="34" charset="0"/>
            </a:endParaRPr>
          </a:p>
          <a:p>
            <a:pPr algn="r"/>
            <a:endParaRPr lang="sr-Latn-RS" dirty="0" smtClean="0">
              <a:latin typeface="Calibri" pitchFamily="34" charset="0"/>
            </a:endParaRPr>
          </a:p>
          <a:p>
            <a:pPr algn="r"/>
            <a:r>
              <a:rPr lang="en-US" dirty="0" smtClean="0">
                <a:latin typeface="Calibri" pitchFamily="34" charset="0"/>
              </a:rPr>
              <a:t>V</a:t>
            </a:r>
            <a:r>
              <a:rPr lang="sr-Latn-RS" dirty="0" smtClean="0">
                <a:latin typeface="Calibri" pitchFamily="34" charset="0"/>
              </a:rPr>
              <a:t>ideti na: </a:t>
            </a:r>
            <a:r>
              <a:rPr lang="en-US" dirty="0" smtClean="0">
                <a:hlinkClick r:id="rId3"/>
              </a:rPr>
              <a:t>https://www.tate.org.uk/art/artworks/schwitters-picture-of-spatial-growths-picture-with-two-small-dogs-t03863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882" name="Picture 2" descr="http://classconnection.s3.amazonaws.com/840/flashcards/1548840/jpeg/_merzbau1350578862151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57600" y="0"/>
            <a:ext cx="5486400" cy="687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883" name="Picture 4" descr="http://www.o-plus-a.com/news/wp-content/uploads/merzbau1-330x20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685800"/>
            <a:ext cx="314325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762000" y="5943600"/>
            <a:ext cx="2667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dirty="0" smtClean="0">
                <a:latin typeface="Calibri" pitchFamily="34" charset="0"/>
              </a:rPr>
              <a:t>Kurt </a:t>
            </a:r>
            <a:r>
              <a:rPr lang="en-US" dirty="0" err="1" smtClean="0">
                <a:latin typeface="Calibri" pitchFamily="34" charset="0"/>
              </a:rPr>
              <a:t>Schwitters</a:t>
            </a:r>
            <a:r>
              <a:rPr lang="en-US" dirty="0" smtClean="0">
                <a:latin typeface="Calibri" pitchFamily="34" charset="0"/>
              </a:rPr>
              <a:t>, </a:t>
            </a:r>
            <a:r>
              <a:rPr lang="en-US" dirty="0" err="1" smtClean="0">
                <a:latin typeface="Calibri" pitchFamily="34" charset="0"/>
              </a:rPr>
              <a:t>Merzbau</a:t>
            </a:r>
            <a:r>
              <a:rPr lang="en-US" dirty="0" smtClean="0">
                <a:latin typeface="Calibri" pitchFamily="34" charset="0"/>
              </a:rPr>
              <a:t> - Hanover - 1924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ChangeArrowheads="1"/>
          </p:cNvSpPr>
          <p:nvPr/>
        </p:nvSpPr>
        <p:spPr bwMode="auto">
          <a:xfrm>
            <a:off x="1066800" y="152400"/>
            <a:ext cx="28956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sr-Latn-RS" dirty="0" smtClean="0">
                <a:latin typeface="Calibri" pitchFamily="34" charset="0"/>
              </a:rPr>
              <a:t>Kurt Šviters, </a:t>
            </a:r>
            <a:r>
              <a:rPr lang="en-US" dirty="0" err="1" smtClean="0">
                <a:latin typeface="Calibri" pitchFamily="34" charset="0"/>
              </a:rPr>
              <a:t>Merzbau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sr-Latn-RS" dirty="0" smtClean="0">
                <a:latin typeface="Calibri" pitchFamily="34" charset="0"/>
              </a:rPr>
              <a:t>u Hanoveru, fotografija: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>
                <a:latin typeface="Calibri" pitchFamily="34" charset="0"/>
              </a:rPr>
              <a:t>Wilhelm </a:t>
            </a:r>
            <a:r>
              <a:rPr lang="en-US" dirty="0" err="1">
                <a:latin typeface="Calibri" pitchFamily="34" charset="0"/>
              </a:rPr>
              <a:t>Redemann</a:t>
            </a:r>
            <a:r>
              <a:rPr lang="en-US" dirty="0">
                <a:latin typeface="Calibri" pitchFamily="34" charset="0"/>
              </a:rPr>
              <a:t>, 1933</a:t>
            </a:r>
          </a:p>
        </p:txBody>
      </p:sp>
      <p:pic>
        <p:nvPicPr>
          <p:cNvPr id="121859" name="Picture 4" descr="http://www.moma.org/explore/inside_out/inside_out/wp-content/uploads/2012/07/merzbau2-643x89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91000" y="0"/>
            <a:ext cx="4953000" cy="690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87900" y="0"/>
            <a:ext cx="43561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427" name="Rectangle 3"/>
          <p:cNvSpPr>
            <a:spLocks noChangeArrowheads="1"/>
          </p:cNvSpPr>
          <p:nvPr/>
        </p:nvSpPr>
        <p:spPr bwMode="auto">
          <a:xfrm>
            <a:off x="1295400" y="152400"/>
            <a:ext cx="3200400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sr-Latn-CS" dirty="0">
                <a:latin typeface="Calibri" pitchFamily="34" charset="0"/>
              </a:rPr>
              <a:t>Max Ernst</a:t>
            </a:r>
          </a:p>
          <a:p>
            <a:pPr algn="r"/>
            <a:r>
              <a:rPr lang="sr-Latn-RS" dirty="0" smtClean="0">
                <a:latin typeface="Calibri" pitchFamily="34" charset="0"/>
              </a:rPr>
              <a:t>Mala mašina koju je konstruisao Minimax Dadamax</a:t>
            </a:r>
            <a:r>
              <a:rPr lang="en-US" dirty="0" smtClean="0">
                <a:latin typeface="Calibri" pitchFamily="34" charset="0"/>
              </a:rPr>
              <a:t>, </a:t>
            </a:r>
            <a:r>
              <a:rPr lang="en-US" dirty="0">
                <a:latin typeface="Calibri" pitchFamily="34" charset="0"/>
              </a:rPr>
              <a:t>1919-20, </a:t>
            </a:r>
            <a:r>
              <a:rPr lang="en-US" dirty="0" err="1">
                <a:latin typeface="Calibri" pitchFamily="34" charset="0"/>
              </a:rPr>
              <a:t>olovka</a:t>
            </a:r>
            <a:r>
              <a:rPr lang="en-US" dirty="0">
                <a:latin typeface="Calibri" pitchFamily="34" charset="0"/>
              </a:rPr>
              <a:t>, ink </a:t>
            </a:r>
            <a:r>
              <a:rPr lang="en-US" dirty="0" err="1">
                <a:latin typeface="Calibri" pitchFamily="34" charset="0"/>
              </a:rPr>
              <a:t>frotaz</a:t>
            </a:r>
            <a:r>
              <a:rPr lang="en-US" dirty="0">
                <a:latin typeface="Calibri" pitchFamily="34" charset="0"/>
              </a:rPr>
              <a:t>, </a:t>
            </a:r>
            <a:r>
              <a:rPr lang="en-US" dirty="0" err="1">
                <a:latin typeface="Calibri" pitchFamily="34" charset="0"/>
              </a:rPr>
              <a:t>akvarel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i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gvas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na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papiru</a:t>
            </a:r>
            <a:r>
              <a:rPr lang="en-US" dirty="0">
                <a:latin typeface="Calibri" pitchFamily="34" charset="0"/>
              </a:rPr>
              <a:t>, 49,4x31,5 </a:t>
            </a:r>
            <a:r>
              <a:rPr lang="en-US" dirty="0" smtClean="0">
                <a:latin typeface="Calibri" pitchFamily="34" charset="0"/>
              </a:rPr>
              <a:t>cm</a:t>
            </a:r>
            <a:endParaRPr lang="sr-Latn-RS" dirty="0" smtClean="0">
              <a:latin typeface="Calibri" pitchFamily="34" charset="0"/>
            </a:endParaRPr>
          </a:p>
          <a:p>
            <a:pPr algn="r"/>
            <a:r>
              <a:rPr lang="en-US" dirty="0"/>
              <a:t>The Solomon R. Guggenheim Foundation Peggy Guggenheim Collection, </a:t>
            </a:r>
            <a:r>
              <a:rPr lang="en-US" dirty="0" smtClean="0"/>
              <a:t>Venice</a:t>
            </a:r>
            <a:endParaRPr lang="sr-Latn-RS" dirty="0" smtClean="0"/>
          </a:p>
          <a:p>
            <a:pPr algn="r"/>
            <a:endParaRPr lang="sr-Latn-RS" dirty="0">
              <a:latin typeface="Calibri" pitchFamily="34" charset="0"/>
            </a:endParaRPr>
          </a:p>
          <a:p>
            <a:pPr algn="r"/>
            <a:r>
              <a:rPr lang="en-US" dirty="0" smtClean="0">
                <a:latin typeface="Calibri" pitchFamily="34" charset="0"/>
              </a:rPr>
              <a:t>V</a:t>
            </a:r>
            <a:r>
              <a:rPr lang="sr-Latn-RS" dirty="0" smtClean="0">
                <a:latin typeface="Calibri" pitchFamily="34" charset="0"/>
              </a:rPr>
              <a:t>ideti na: </a:t>
            </a:r>
            <a:r>
              <a:rPr lang="en-US" dirty="0" smtClean="0">
                <a:hlinkClick r:id="rId3"/>
              </a:rPr>
              <a:t>https://www.guggenheim.org/artwork/1129</a:t>
            </a:r>
            <a:endParaRPr lang="en-US" dirty="0">
              <a:latin typeface="Calibri" pitchFamily="34" charset="0"/>
            </a:endParaRPr>
          </a:p>
        </p:txBody>
      </p:sp>
      <p:sp>
        <p:nvSpPr>
          <p:cNvPr id="103428" name="Rectangle 3"/>
          <p:cNvSpPr>
            <a:spLocks noChangeArrowheads="1"/>
          </p:cNvSpPr>
          <p:nvPr/>
        </p:nvSpPr>
        <p:spPr bwMode="auto">
          <a:xfrm>
            <a:off x="228600" y="5257800"/>
            <a:ext cx="4267200" cy="147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r-Latn-CS" b="1" dirty="0">
                <a:latin typeface="Calibri" pitchFamily="34" charset="0"/>
              </a:rPr>
              <a:t>Max Ernst </a:t>
            </a:r>
            <a:r>
              <a:rPr lang="sr-Latn-CS" dirty="0">
                <a:latin typeface="Calibri" pitchFamily="34" charset="0"/>
              </a:rPr>
              <a:t>– najvažnija figura dadaizma u </a:t>
            </a:r>
            <a:r>
              <a:rPr lang="sr-Latn-CS" b="1" dirty="0">
                <a:latin typeface="Calibri" pitchFamily="34" charset="0"/>
              </a:rPr>
              <a:t>Kelnu </a:t>
            </a:r>
            <a:r>
              <a:rPr lang="sr-Latn-CS" dirty="0">
                <a:latin typeface="Calibri" pitchFamily="34" charset="0"/>
              </a:rPr>
              <a:t>(Johanes Bargeld, Marta </a:t>
            </a:r>
            <a:r>
              <a:rPr lang="sr-Latn-CS" dirty="0" smtClean="0">
                <a:latin typeface="Calibri" pitchFamily="34" charset="0"/>
              </a:rPr>
              <a:t>Hegeman</a:t>
            </a:r>
            <a:r>
              <a:rPr lang="sr-Latn-CS" dirty="0">
                <a:latin typeface="Calibri" pitchFamily="34" charset="0"/>
              </a:rPr>
              <a:t>, Hajnrih i Anđelika Herle...)</a:t>
            </a:r>
          </a:p>
          <a:p>
            <a:endParaRPr lang="sr-Latn-CS" dirty="0">
              <a:latin typeface="Calibri" pitchFamily="34" charset="0"/>
            </a:endParaRPr>
          </a:p>
          <a:p>
            <a:r>
              <a:rPr lang="sr-Latn-CS" dirty="0">
                <a:latin typeface="Calibri" pitchFamily="34" charset="0"/>
              </a:rPr>
              <a:t>1922 dolazi u Francusku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450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228600"/>
            <a:ext cx="4953000" cy="391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451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67400" y="2362200"/>
            <a:ext cx="3136900" cy="428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4452" name="Rectangle 6"/>
          <p:cNvSpPr>
            <a:spLocks noChangeArrowheads="1"/>
          </p:cNvSpPr>
          <p:nvPr/>
        </p:nvSpPr>
        <p:spPr bwMode="auto">
          <a:xfrm>
            <a:off x="1219200" y="5257800"/>
            <a:ext cx="449580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sr-Latn-CS" dirty="0"/>
              <a:t>Maks Ernst, </a:t>
            </a:r>
            <a:r>
              <a:rPr lang="en-US" dirty="0"/>
              <a:t>1919-20, </a:t>
            </a:r>
            <a:r>
              <a:rPr lang="sr-Latn-RS" dirty="0" smtClean="0"/>
              <a:t>Dvosmisleni brojevi (1 bakarna ploča, 1 ploča od cinka, 1 gumena materijal...)</a:t>
            </a:r>
            <a:r>
              <a:rPr lang="en-US" dirty="0" smtClean="0"/>
              <a:t> 25,4x18,5cm</a:t>
            </a:r>
            <a:r>
              <a:rPr lang="en-US" dirty="0"/>
              <a:t>, </a:t>
            </a:r>
            <a:r>
              <a:rPr lang="en-US" dirty="0" err="1"/>
              <a:t>kolaz</a:t>
            </a:r>
            <a:r>
              <a:rPr lang="en-US" dirty="0"/>
              <a:t>, </a:t>
            </a:r>
            <a:r>
              <a:rPr lang="en-US" dirty="0" err="1" smtClean="0"/>
              <a:t>gvaz</a:t>
            </a:r>
            <a:r>
              <a:rPr lang="en-US" dirty="0" smtClean="0"/>
              <a:t>…</a:t>
            </a:r>
            <a:r>
              <a:rPr lang="sr-Latn-CS" dirty="0" smtClean="0"/>
              <a:t>, privatna kolekcija</a:t>
            </a:r>
          </a:p>
          <a:p>
            <a:pPr algn="r"/>
            <a:r>
              <a:rPr lang="sr-Latn-CS" dirty="0" smtClean="0"/>
              <a:t>(Mašine, hibridne figure)</a:t>
            </a:r>
            <a:endParaRPr lang="sr-Latn-CS" dirty="0"/>
          </a:p>
        </p:txBody>
      </p:sp>
      <p:sp>
        <p:nvSpPr>
          <p:cNvPr id="104453" name="Rectangle 7"/>
          <p:cNvSpPr>
            <a:spLocks noChangeArrowheads="1"/>
          </p:cNvSpPr>
          <p:nvPr/>
        </p:nvSpPr>
        <p:spPr bwMode="auto">
          <a:xfrm>
            <a:off x="5410200" y="228600"/>
            <a:ext cx="3581400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sr-Latn-RS" dirty="0" smtClean="0"/>
              <a:t>Maks Ernst</a:t>
            </a:r>
            <a:r>
              <a:rPr lang="en-US" dirty="0" smtClean="0"/>
              <a:t>, </a:t>
            </a:r>
            <a:r>
              <a:rPr lang="sr-Latn-RS" i="1" dirty="0" smtClean="0"/>
              <a:t>Šešir čini čoveka</a:t>
            </a:r>
            <a:r>
              <a:rPr lang="sr-Latn-RS" dirty="0" smtClean="0"/>
              <a:t>, 1920, </a:t>
            </a:r>
            <a:r>
              <a:rPr lang="en-US" dirty="0" smtClean="0"/>
              <a:t>35,6x45,7</a:t>
            </a:r>
            <a:r>
              <a:rPr lang="en-US" dirty="0"/>
              <a:t>, </a:t>
            </a:r>
            <a:r>
              <a:rPr lang="en-US" dirty="0" err="1" smtClean="0"/>
              <a:t>gva</a:t>
            </a:r>
            <a:r>
              <a:rPr lang="sr-Latn-RS" dirty="0" smtClean="0"/>
              <a:t>š, olovka, ulje i tuš na sečenom i lepljenom papiru na dasci, MoMA, videti na: </a:t>
            </a:r>
            <a:r>
              <a:rPr lang="en-US" dirty="0" smtClean="0">
                <a:hlinkClick r:id="rId4"/>
              </a:rPr>
              <a:t>https://www.moma.org/learn/moma_learning/max-ernst-the-hat-makes-the-man-1920/</a:t>
            </a:r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474" name="Picture 2" descr="http://www.artic.edu/aic/collections/citi/images/standard/WebLarge/WebImg_000274/17796_326639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63775" y="0"/>
            <a:ext cx="6880225" cy="501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5475" name="Rectangle 2"/>
          <p:cNvSpPr>
            <a:spLocks noChangeArrowheads="1"/>
          </p:cNvSpPr>
          <p:nvPr/>
        </p:nvSpPr>
        <p:spPr bwMode="auto">
          <a:xfrm>
            <a:off x="0" y="152400"/>
            <a:ext cx="2209800" cy="3139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sr-Latn-CS" dirty="0">
                <a:latin typeface="Calibri" pitchFamily="34" charset="0"/>
              </a:rPr>
              <a:t>Max Ernst, </a:t>
            </a:r>
            <a:r>
              <a:rPr lang="sr-Latn-RS" i="1" dirty="0" smtClean="0">
                <a:latin typeface="Calibri" pitchFamily="34" charset="0"/>
              </a:rPr>
              <a:t>Pokolj nevinih</a:t>
            </a:r>
            <a:r>
              <a:rPr lang="en-US" dirty="0" smtClean="0">
                <a:latin typeface="Calibri" pitchFamily="34" charset="0"/>
              </a:rPr>
              <a:t>,</a:t>
            </a:r>
            <a:r>
              <a:rPr lang="en-US" dirty="0">
                <a:latin typeface="Calibri" pitchFamily="34" charset="0"/>
              </a:rPr>
              <a:t> 1920</a:t>
            </a:r>
            <a:r>
              <a:rPr lang="sr-Latn-CS" dirty="0">
                <a:latin typeface="Calibri" pitchFamily="34" charset="0"/>
              </a:rPr>
              <a:t>, kolaž, fotomontaža, 21x29,5cm, Art Institute of </a:t>
            </a:r>
            <a:r>
              <a:rPr lang="sr-Latn-CS" dirty="0" smtClean="0">
                <a:latin typeface="Calibri" pitchFamily="34" charset="0"/>
              </a:rPr>
              <a:t>Chicago</a:t>
            </a:r>
          </a:p>
          <a:p>
            <a:pPr algn="r"/>
            <a:endParaRPr lang="sr-Latn-CS" dirty="0">
              <a:latin typeface="Calibri" pitchFamily="34" charset="0"/>
            </a:endParaRPr>
          </a:p>
          <a:p>
            <a:pPr algn="r"/>
            <a:r>
              <a:rPr lang="sr-Latn-CS" dirty="0" smtClean="0">
                <a:latin typeface="Calibri" pitchFamily="34" charset="0"/>
              </a:rPr>
              <a:t>Videti na: </a:t>
            </a:r>
            <a:r>
              <a:rPr lang="en-US" dirty="0" smtClean="0">
                <a:hlinkClick r:id="rId3"/>
              </a:rPr>
              <a:t>https://www.artic.edu/artworks/118684/the-massacre-of-the-innocents</a:t>
            </a:r>
            <a:endParaRPr lang="en-US" dirty="0">
              <a:latin typeface="Calibri" pitchFamily="34" charset="0"/>
            </a:endParaRPr>
          </a:p>
        </p:txBody>
      </p:sp>
      <p:sp>
        <p:nvSpPr>
          <p:cNvPr id="105476" name="Rectangle 3"/>
          <p:cNvSpPr>
            <a:spLocks noChangeArrowheads="1"/>
          </p:cNvSpPr>
          <p:nvPr/>
        </p:nvSpPr>
        <p:spPr bwMode="auto">
          <a:xfrm>
            <a:off x="1295400" y="5638800"/>
            <a:ext cx="73152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r-Latn-CS" dirty="0">
                <a:latin typeface="Calibri" pitchFamily="34" charset="0"/>
              </a:rPr>
              <a:t>Ernst je kolekcionirao gravire i fotografije iz devetnaestovekovnih  enciklopedija, romantičnih novela i pregleda istorije umetnosti koje je potom transformisao sečenjem, bojenjem, docrtavanjem...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1"/>
          <p:cNvSpPr>
            <a:spLocks noChangeArrowheads="1"/>
          </p:cNvSpPr>
          <p:nvPr/>
        </p:nvSpPr>
        <p:spPr bwMode="auto">
          <a:xfrm>
            <a:off x="152400" y="304800"/>
            <a:ext cx="3124200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 dirty="0">
                <a:latin typeface="Calibri" pitchFamily="34" charset="0"/>
              </a:rPr>
              <a:t>Kurt </a:t>
            </a:r>
            <a:r>
              <a:rPr lang="en-US" sz="2000" b="1" dirty="0" err="1">
                <a:latin typeface="Calibri" pitchFamily="34" charset="0"/>
              </a:rPr>
              <a:t>Schwitters</a:t>
            </a:r>
            <a:r>
              <a:rPr lang="sr-Latn-CS" sz="2000" b="1" dirty="0">
                <a:latin typeface="Calibri" pitchFamily="34" charset="0"/>
              </a:rPr>
              <a:t> (</a:t>
            </a:r>
            <a:r>
              <a:rPr lang="en-US" sz="2000" b="1" dirty="0">
                <a:latin typeface="Calibri" pitchFamily="34" charset="0"/>
              </a:rPr>
              <a:t>1887 –1948</a:t>
            </a:r>
            <a:r>
              <a:rPr lang="sr-Latn-CS" sz="2000" b="1" dirty="0">
                <a:latin typeface="Calibri" pitchFamily="34" charset="0"/>
              </a:rPr>
              <a:t>)</a:t>
            </a:r>
          </a:p>
          <a:p>
            <a:endParaRPr lang="sr-Latn-CS" sz="2000" b="1" dirty="0">
              <a:latin typeface="Calibri" pitchFamily="34" charset="0"/>
            </a:endParaRPr>
          </a:p>
          <a:p>
            <a:r>
              <a:rPr lang="sr-Latn-CS" sz="2000" dirty="0" smtClean="0">
                <a:latin typeface="Calibri" pitchFamily="34" charset="0"/>
              </a:rPr>
              <a:t>Dada u Hanoveru</a:t>
            </a:r>
            <a:endParaRPr lang="sr-Latn-CS" sz="2000" dirty="0">
              <a:latin typeface="Calibri" pitchFamily="34" charset="0"/>
            </a:endParaRPr>
          </a:p>
          <a:p>
            <a:endParaRPr lang="sr-Latn-CS" sz="2000" b="1" dirty="0">
              <a:latin typeface="Calibri" pitchFamily="34" charset="0"/>
            </a:endParaRPr>
          </a:p>
          <a:p>
            <a:r>
              <a:rPr lang="sr-Latn-CS" sz="2000" dirty="0">
                <a:latin typeface="Calibri" pitchFamily="34" charset="0"/>
              </a:rPr>
              <a:t>U januaru 1920. lansirao je sopstveni pokret Merz – ‘Commerzbank’ reč vidljiva na njegovom prvom </a:t>
            </a:r>
            <a:r>
              <a:rPr lang="sr-Latn-CS" sz="2000" dirty="0" smtClean="0">
                <a:latin typeface="Calibri" pitchFamily="34" charset="0"/>
              </a:rPr>
              <a:t>kolažu</a:t>
            </a:r>
          </a:p>
          <a:p>
            <a:endParaRPr lang="sr-Latn-CS" sz="2000" dirty="0">
              <a:latin typeface="Calibri" pitchFamily="34" charset="0"/>
            </a:endParaRPr>
          </a:p>
          <a:p>
            <a:r>
              <a:rPr lang="sr-Latn-CS" sz="2000" dirty="0" smtClean="0">
                <a:latin typeface="Calibri" pitchFamily="34" charset="0"/>
              </a:rPr>
              <a:t>Hausman i Heh su mu bili bliski i fascinirani činjenicom da Šviters nije hteo da slika slike već da ih šrafi</a:t>
            </a:r>
          </a:p>
        </p:txBody>
      </p:sp>
      <p:sp>
        <p:nvSpPr>
          <p:cNvPr id="109571" name="Rectangle 3"/>
          <p:cNvSpPr>
            <a:spLocks noChangeArrowheads="1"/>
          </p:cNvSpPr>
          <p:nvPr/>
        </p:nvSpPr>
        <p:spPr bwMode="auto">
          <a:xfrm>
            <a:off x="4800600" y="6248400"/>
            <a:ext cx="29432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Calibri" pitchFamily="34" charset="0"/>
              </a:rPr>
              <a:t>Kurt Schwitters, London 1944</a:t>
            </a:r>
          </a:p>
        </p:txBody>
      </p:sp>
      <p:pic>
        <p:nvPicPr>
          <p:cNvPr id="109572" name="Picture 4" descr="http://assets.atlasobscura.com/article_images/2195/imag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29000" y="228600"/>
            <a:ext cx="5715000" cy="581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594" name="Picture 2" descr="Kurt Schwitters. Drawing A2: Hansi. 191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53000" y="457200"/>
            <a:ext cx="3810000" cy="5129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0595" name="Rectangle 2"/>
          <p:cNvSpPr>
            <a:spLocks noChangeArrowheads="1"/>
          </p:cNvSpPr>
          <p:nvPr/>
        </p:nvSpPr>
        <p:spPr bwMode="auto">
          <a:xfrm>
            <a:off x="457200" y="381000"/>
            <a:ext cx="4114800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r-Latn-RS" dirty="0" smtClean="0">
                <a:latin typeface="Calibri" pitchFamily="34" charset="0"/>
              </a:rPr>
              <a:t>Kurt Šviters</a:t>
            </a:r>
            <a:r>
              <a:rPr lang="sr-Latn-RS" i="1" dirty="0" smtClean="0">
                <a:latin typeface="Calibri" pitchFamily="34" charset="0"/>
              </a:rPr>
              <a:t>, Crtež A2</a:t>
            </a:r>
            <a:r>
              <a:rPr lang="sr-Latn-CS" i="1" dirty="0" smtClean="0">
                <a:latin typeface="Calibri" pitchFamily="34" charset="0"/>
              </a:rPr>
              <a:t>, </a:t>
            </a:r>
            <a:r>
              <a:rPr lang="en-US" dirty="0">
                <a:latin typeface="Calibri" pitchFamily="34" charset="0"/>
              </a:rPr>
              <a:t>1918</a:t>
            </a:r>
            <a:r>
              <a:rPr lang="sr-Latn-CS" dirty="0">
                <a:latin typeface="Calibri" pitchFamily="34" charset="0"/>
              </a:rPr>
              <a:t>,</a:t>
            </a:r>
          </a:p>
          <a:p>
            <a:r>
              <a:rPr lang="en-US" dirty="0" smtClean="0">
                <a:latin typeface="Calibri" pitchFamily="34" charset="0"/>
              </a:rPr>
              <a:t>L</a:t>
            </a:r>
            <a:r>
              <a:rPr lang="sr-Latn-RS" dirty="0" smtClean="0">
                <a:latin typeface="Calibri" pitchFamily="34" charset="0"/>
              </a:rPr>
              <a:t>epljeni sečeni bojeni papir, štampani papir na štampanom papiru, sa kartonskim paspartuom</a:t>
            </a:r>
            <a:endParaRPr lang="sr-Latn-CS" dirty="0">
              <a:latin typeface="Calibri" pitchFamily="34" charset="0"/>
            </a:endParaRPr>
          </a:p>
          <a:p>
            <a:r>
              <a:rPr lang="en-US" dirty="0">
                <a:latin typeface="Calibri" pitchFamily="34" charset="0"/>
              </a:rPr>
              <a:t>36.8 x 29.5 cm</a:t>
            </a:r>
            <a:r>
              <a:rPr lang="sr-Latn-CS" dirty="0" smtClean="0">
                <a:latin typeface="Calibri" pitchFamily="34" charset="0"/>
              </a:rPr>
              <a:t>,MoMA</a:t>
            </a:r>
          </a:p>
          <a:p>
            <a:endParaRPr lang="sr-Latn-CS" dirty="0">
              <a:latin typeface="Calibri" pitchFamily="34" charset="0"/>
            </a:endParaRPr>
          </a:p>
          <a:p>
            <a:r>
              <a:rPr lang="sr-Latn-CS" dirty="0" smtClean="0">
                <a:latin typeface="Calibri" pitchFamily="34" charset="0"/>
              </a:rPr>
              <a:t>Videti na: </a:t>
            </a:r>
            <a:r>
              <a:rPr lang="en-US" dirty="0" smtClean="0">
                <a:hlinkClick r:id="rId3"/>
              </a:rPr>
              <a:t>https://www.moma.org/collection/works/33874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6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24288" y="0"/>
            <a:ext cx="531971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1619" name="Rectangle 2"/>
          <p:cNvSpPr>
            <a:spLocks noChangeArrowheads="1"/>
          </p:cNvSpPr>
          <p:nvPr/>
        </p:nvSpPr>
        <p:spPr bwMode="auto">
          <a:xfrm>
            <a:off x="152400" y="152400"/>
            <a:ext cx="3352800" cy="3693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sr-Latn-RS" dirty="0" smtClean="0"/>
              <a:t>Kurt Šviters,</a:t>
            </a:r>
            <a:r>
              <a:rPr lang="sr-Latn-RS" i="1" dirty="0" smtClean="0"/>
              <a:t> Merz slika 32 A. Slika trešnje (</a:t>
            </a:r>
            <a:r>
              <a:rPr lang="en-US" i="1" dirty="0" err="1" smtClean="0"/>
              <a:t>Merz</a:t>
            </a:r>
            <a:r>
              <a:rPr lang="en-US" i="1" dirty="0" smtClean="0"/>
              <a:t> </a:t>
            </a:r>
            <a:r>
              <a:rPr lang="en-US" i="1" dirty="0"/>
              <a:t>Picture 32 A. The Cherry </a:t>
            </a:r>
            <a:r>
              <a:rPr lang="en-US" i="1" dirty="0" smtClean="0"/>
              <a:t>Picture</a:t>
            </a:r>
            <a:r>
              <a:rPr lang="sr-Latn-RS" i="1" dirty="0" smtClean="0"/>
              <a:t>;</a:t>
            </a:r>
            <a:r>
              <a:rPr lang="en-US" i="1" dirty="0"/>
              <a:t> </a:t>
            </a:r>
            <a:r>
              <a:rPr lang="en-US" i="1" dirty="0" err="1" smtClean="0"/>
              <a:t>Merzbild</a:t>
            </a:r>
            <a:r>
              <a:rPr lang="en-US" i="1" dirty="0" smtClean="0"/>
              <a:t> </a:t>
            </a:r>
            <a:r>
              <a:rPr lang="en-US" i="1" dirty="0"/>
              <a:t>32 A. Das </a:t>
            </a:r>
            <a:r>
              <a:rPr lang="en-US" i="1" dirty="0" err="1"/>
              <a:t>Kirschbild</a:t>
            </a:r>
            <a:r>
              <a:rPr lang="en-US" i="1" dirty="0" smtClean="0"/>
              <a:t>)</a:t>
            </a:r>
            <a:r>
              <a:rPr lang="en-US" dirty="0" smtClean="0">
                <a:latin typeface="Calibri" pitchFamily="34" charset="0"/>
              </a:rPr>
              <a:t>, </a:t>
            </a:r>
            <a:r>
              <a:rPr lang="en-US" dirty="0">
                <a:latin typeface="Calibri" pitchFamily="34" charset="0"/>
              </a:rPr>
              <a:t>1921</a:t>
            </a:r>
            <a:r>
              <a:rPr lang="sr-Latn-CS" dirty="0" smtClean="0">
                <a:latin typeface="Calibri" pitchFamily="34" charset="0"/>
              </a:rPr>
              <a:t>, lepljeni sečeni bojeni i štampani papir, tkanina, drvo, metal, pluta, ulje, olovka i tuš na dasci</a:t>
            </a:r>
            <a:r>
              <a:rPr lang="en-US" dirty="0" smtClean="0"/>
              <a:t>,</a:t>
            </a:r>
            <a:r>
              <a:rPr lang="sr-Latn-CS" dirty="0" smtClean="0">
                <a:latin typeface="Calibri" pitchFamily="34" charset="0"/>
              </a:rPr>
              <a:t> MoMA</a:t>
            </a:r>
          </a:p>
          <a:p>
            <a:pPr algn="r"/>
            <a:endParaRPr lang="sr-Latn-CS" dirty="0">
              <a:latin typeface="Calibri" pitchFamily="34" charset="0"/>
            </a:endParaRPr>
          </a:p>
          <a:p>
            <a:pPr algn="r"/>
            <a:r>
              <a:rPr lang="sr-Latn-CS" dirty="0" smtClean="0">
                <a:latin typeface="Calibri" pitchFamily="34" charset="0"/>
              </a:rPr>
              <a:t>Videti na: </a:t>
            </a:r>
            <a:r>
              <a:rPr lang="en-US" dirty="0" smtClean="0">
                <a:hlinkClick r:id="rId3"/>
              </a:rPr>
              <a:t>https://www.moma.org/learn/moma_learning/kurt-schwitters-merz-picture-32-a-the-cherry-picture-1921/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42" name="Picture 2" descr="http://1.bp.blogspot.com/-syfMBxx8Clw/UisyxgaXPTI/AAAAAAAAVPo/KoGUu3AJ914/s1600/P104052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00500" y="0"/>
            <a:ext cx="51435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43" name="Rectangle 2"/>
          <p:cNvSpPr>
            <a:spLocks noChangeArrowheads="1"/>
          </p:cNvSpPr>
          <p:nvPr/>
        </p:nvSpPr>
        <p:spPr bwMode="auto">
          <a:xfrm>
            <a:off x="381000" y="228600"/>
            <a:ext cx="33528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sr-Latn-RS" dirty="0" smtClean="0"/>
              <a:t>Kurt Šviters,</a:t>
            </a:r>
            <a:r>
              <a:rPr lang="sr-Latn-RS" i="1" dirty="0" smtClean="0"/>
              <a:t> Merz slika 32 A. Slika trešnje</a:t>
            </a:r>
            <a:r>
              <a:rPr lang="sr-Latn-RS" dirty="0" smtClean="0"/>
              <a:t>,detalj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7" name="Rectangle 2"/>
          <p:cNvSpPr>
            <a:spLocks noChangeArrowheads="1"/>
          </p:cNvSpPr>
          <p:nvPr/>
        </p:nvSpPr>
        <p:spPr bwMode="auto">
          <a:xfrm>
            <a:off x="609600" y="152400"/>
            <a:ext cx="2590800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sr-Latn-RS" dirty="0" smtClean="0">
                <a:latin typeface="Calibri" pitchFamily="34" charset="0"/>
              </a:rPr>
              <a:t>Kurt Šviters, Merz slika: K</a:t>
            </a:r>
            <a:r>
              <a:rPr lang="en-US" dirty="0" smtClean="0">
                <a:latin typeface="Calibri" pitchFamily="34" charset="0"/>
              </a:rPr>
              <a:t>o</a:t>
            </a:r>
            <a:r>
              <a:rPr lang="sr-Latn-RS" dirty="0" smtClean="0">
                <a:latin typeface="Calibri" pitchFamily="34" charset="0"/>
              </a:rPr>
              <a:t>nstrukcija za plemenite dame </a:t>
            </a:r>
            <a:r>
              <a:rPr lang="sr-Latn-RS" dirty="0" smtClean="0"/>
              <a:t>(</a:t>
            </a:r>
            <a:r>
              <a:rPr lang="en-US" dirty="0" err="1" smtClean="0"/>
              <a:t>Konstrucktion</a:t>
            </a:r>
            <a:r>
              <a:rPr lang="en-US" dirty="0" smtClean="0"/>
              <a:t> </a:t>
            </a:r>
            <a:r>
              <a:rPr lang="en-US" dirty="0" err="1"/>
              <a:t>für</a:t>
            </a:r>
            <a:r>
              <a:rPr lang="en-US" dirty="0"/>
              <a:t> </a:t>
            </a:r>
            <a:r>
              <a:rPr lang="en-US" dirty="0" err="1"/>
              <a:t>edle</a:t>
            </a:r>
            <a:r>
              <a:rPr lang="en-US" dirty="0"/>
              <a:t> </a:t>
            </a:r>
            <a:r>
              <a:rPr lang="en-US" dirty="0" smtClean="0"/>
              <a:t>Frauen</a:t>
            </a:r>
            <a:r>
              <a:rPr lang="sr-Latn-RS" dirty="0" smtClean="0"/>
              <a:t>), </a:t>
            </a:r>
            <a:r>
              <a:rPr lang="sr-Latn-RS" dirty="0" smtClean="0">
                <a:latin typeface="Calibri" pitchFamily="34" charset="0"/>
              </a:rPr>
              <a:t>19</a:t>
            </a:r>
            <a:r>
              <a:rPr lang="en-US" dirty="0" smtClean="0">
                <a:latin typeface="Calibri" pitchFamily="34" charset="0"/>
              </a:rPr>
              <a:t>19</a:t>
            </a:r>
            <a:r>
              <a:rPr lang="sr-Latn-CS" dirty="0">
                <a:latin typeface="Calibri" pitchFamily="34" charset="0"/>
              </a:rPr>
              <a:t>,</a:t>
            </a:r>
          </a:p>
          <a:p>
            <a:pPr algn="r"/>
            <a:r>
              <a:rPr lang="sr-Latn-CS" dirty="0">
                <a:latin typeface="Calibri" pitchFamily="34" charset="0"/>
              </a:rPr>
              <a:t>Asemblaž,</a:t>
            </a:r>
          </a:p>
          <a:p>
            <a:pPr algn="r"/>
            <a:r>
              <a:rPr lang="sr-Latn-CS" dirty="0">
                <a:latin typeface="Calibri" pitchFamily="34" charset="0"/>
              </a:rPr>
              <a:t>103x83,3 cm</a:t>
            </a:r>
          </a:p>
          <a:p>
            <a:pPr algn="r"/>
            <a:r>
              <a:rPr lang="sr-Latn-CS" dirty="0">
                <a:latin typeface="Calibri" pitchFamily="34" charset="0"/>
              </a:rPr>
              <a:t>LA County Museum of Modern </a:t>
            </a:r>
            <a:r>
              <a:rPr lang="sr-Latn-CS" dirty="0" smtClean="0">
                <a:latin typeface="Calibri" pitchFamily="34" charset="0"/>
              </a:rPr>
              <a:t>Art</a:t>
            </a:r>
          </a:p>
          <a:p>
            <a:pPr algn="r"/>
            <a:endParaRPr lang="sr-Latn-CS" dirty="0">
              <a:latin typeface="Calibri" pitchFamily="34" charset="0"/>
            </a:endParaRPr>
          </a:p>
          <a:p>
            <a:pPr algn="r"/>
            <a:r>
              <a:rPr lang="sr-Latn-CS" dirty="0" smtClean="0">
                <a:latin typeface="Calibri" pitchFamily="34" charset="0"/>
              </a:rPr>
              <a:t>Videti na: </a:t>
            </a:r>
            <a:r>
              <a:rPr lang="en-US" dirty="0" smtClean="0">
                <a:hlinkClick r:id="rId2"/>
              </a:rPr>
              <a:t>https://collections.lacma.org/node/233525</a:t>
            </a:r>
            <a:endParaRPr lang="en-US" dirty="0">
              <a:latin typeface="Calibri" pitchFamily="34" charset="0"/>
            </a:endParaRPr>
          </a:p>
        </p:txBody>
      </p:sp>
      <p:pic>
        <p:nvPicPr>
          <p:cNvPr id="18434" name="Picture 2" descr="https://s3-us-west-2.amazonaws.com/collections.lacma.org-images/remote_images/ma-386768-WEB.jpg?34TuAarmR1VEUs2AvfL7pW11N1Tcq7r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05200" y="228600"/>
            <a:ext cx="5334000" cy="61150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1" name="Rectangle 2"/>
          <p:cNvSpPr>
            <a:spLocks noChangeArrowheads="1"/>
          </p:cNvSpPr>
          <p:nvPr/>
        </p:nvSpPr>
        <p:spPr bwMode="auto">
          <a:xfrm>
            <a:off x="381000" y="152400"/>
            <a:ext cx="3657600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sr-Latn-RS" dirty="0" smtClean="0">
                <a:latin typeface="Calibri" pitchFamily="34" charset="0"/>
              </a:rPr>
              <a:t>Kurt Šviters, M</a:t>
            </a:r>
            <a:r>
              <a:rPr lang="en-US" dirty="0" err="1" smtClean="0">
                <a:latin typeface="Calibri" pitchFamily="34" charset="0"/>
              </a:rPr>
              <a:t>erz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>
                <a:latin typeface="Calibri" pitchFamily="34" charset="0"/>
              </a:rPr>
              <a:t>163, </a:t>
            </a:r>
            <a:r>
              <a:rPr lang="sr-Latn-RS" dirty="0" smtClean="0">
                <a:latin typeface="Calibri" pitchFamily="34" charset="0"/>
              </a:rPr>
              <a:t>sa ženom, p</a:t>
            </a:r>
            <a:r>
              <a:rPr lang="sr-Latn-RS" dirty="0" smtClean="0"/>
              <a:t>rskanje</a:t>
            </a:r>
            <a:r>
              <a:rPr lang="sr-Latn-RS" b="1" dirty="0" smtClean="0"/>
              <a:t> </a:t>
            </a:r>
            <a:r>
              <a:rPr lang="de-DE" i="1" dirty="0"/>
              <a:t> </a:t>
            </a:r>
            <a:r>
              <a:rPr lang="sr-Latn-RS" i="1" dirty="0" smtClean="0"/>
              <a:t>(</a:t>
            </a:r>
            <a:r>
              <a:rPr lang="de-DE" i="1" dirty="0" smtClean="0"/>
              <a:t>Mz </a:t>
            </a:r>
            <a:r>
              <a:rPr lang="de-DE" i="1" dirty="0"/>
              <a:t>163 mit Frau, spritzend </a:t>
            </a:r>
            <a:r>
              <a:rPr lang="de-DE" i="1" dirty="0" smtClean="0"/>
              <a:t>)</a:t>
            </a:r>
            <a:r>
              <a:rPr lang="en-US" dirty="0" smtClean="0">
                <a:latin typeface="Calibri" pitchFamily="34" charset="0"/>
              </a:rPr>
              <a:t>, </a:t>
            </a:r>
            <a:r>
              <a:rPr lang="en-US" dirty="0">
                <a:latin typeface="Calibri" pitchFamily="34" charset="0"/>
              </a:rPr>
              <a:t>1920, tempera, </a:t>
            </a:r>
            <a:r>
              <a:rPr lang="en-US" dirty="0" err="1">
                <a:latin typeface="Calibri" pitchFamily="34" charset="0"/>
              </a:rPr>
              <a:t>olovka</a:t>
            </a:r>
            <a:r>
              <a:rPr lang="en-US" dirty="0">
                <a:latin typeface="Calibri" pitchFamily="34" charset="0"/>
              </a:rPr>
              <a:t>, </a:t>
            </a:r>
            <a:r>
              <a:rPr lang="en-US" dirty="0" err="1">
                <a:latin typeface="Calibri" pitchFamily="34" charset="0"/>
              </a:rPr>
              <a:t>papir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i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tkanina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na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papiru</a:t>
            </a:r>
            <a:r>
              <a:rPr lang="sr-Latn-RS" dirty="0" smtClean="0">
                <a:latin typeface="Calibri" pitchFamily="34" charset="0"/>
              </a:rPr>
              <a:t>, </a:t>
            </a:r>
            <a:r>
              <a:rPr lang="en-US" dirty="0"/>
              <a:t> (15.6 x 12.4 cm</a:t>
            </a:r>
            <a:r>
              <a:rPr lang="en-US" dirty="0" smtClean="0"/>
              <a:t>)</a:t>
            </a:r>
            <a:r>
              <a:rPr lang="sr-Latn-RS" dirty="0" smtClean="0"/>
              <a:t>,</a:t>
            </a:r>
          </a:p>
          <a:p>
            <a:pPr algn="r"/>
            <a:r>
              <a:rPr lang="en-US" dirty="0"/>
              <a:t>Solomon R. Guggenheim </a:t>
            </a:r>
            <a:r>
              <a:rPr lang="en-US" dirty="0" smtClean="0"/>
              <a:t>Museum</a:t>
            </a:r>
            <a:endParaRPr lang="sr-Latn-RS" dirty="0" smtClean="0"/>
          </a:p>
          <a:p>
            <a:pPr algn="r"/>
            <a:endParaRPr lang="sr-Latn-RS" dirty="0">
              <a:latin typeface="Calibri" pitchFamily="34" charset="0"/>
            </a:endParaRPr>
          </a:p>
          <a:p>
            <a:pPr algn="r"/>
            <a:r>
              <a:rPr lang="en-US" dirty="0" smtClean="0">
                <a:latin typeface="Calibri" pitchFamily="34" charset="0"/>
              </a:rPr>
              <a:t>V</a:t>
            </a:r>
            <a:r>
              <a:rPr lang="sr-Latn-RS" dirty="0" smtClean="0">
                <a:latin typeface="Calibri" pitchFamily="34" charset="0"/>
              </a:rPr>
              <a:t>ideti na: </a:t>
            </a:r>
            <a:r>
              <a:rPr lang="en-US" dirty="0" smtClean="0">
                <a:hlinkClick r:id="rId2"/>
              </a:rPr>
              <a:t>https://www.guggenheim.org/artwork/3852</a:t>
            </a:r>
            <a:endParaRPr lang="en-US" dirty="0">
              <a:latin typeface="Calibri" pitchFamily="34" charset="0"/>
            </a:endParaRPr>
          </a:p>
        </p:txBody>
      </p:sp>
      <p:pic>
        <p:nvPicPr>
          <p:cNvPr id="17410" name="Picture 2" descr="Kurt Schwitters, Mz 163 with Woman, Spraying, 1920. Paper and fabric collage with paperboard border, image: 6 1/8 x 4 7/8 inches (15.6 x 12.4 cm)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65455" y="0"/>
            <a:ext cx="4878545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5" name="Rectangle 2"/>
          <p:cNvSpPr>
            <a:spLocks noChangeArrowheads="1"/>
          </p:cNvSpPr>
          <p:nvPr/>
        </p:nvSpPr>
        <p:spPr bwMode="auto">
          <a:xfrm>
            <a:off x="381000" y="381000"/>
            <a:ext cx="320040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sr-Latn-RS" dirty="0" smtClean="0">
                <a:latin typeface="Calibri" pitchFamily="34" charset="0"/>
              </a:rPr>
              <a:t>Kurt Šviters, M</a:t>
            </a:r>
            <a:r>
              <a:rPr lang="en-US" dirty="0" err="1" smtClean="0">
                <a:latin typeface="Calibri" pitchFamily="34" charset="0"/>
              </a:rPr>
              <a:t>erz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>
                <a:latin typeface="Calibri" pitchFamily="34" charset="0"/>
              </a:rPr>
              <a:t>199, 1921, </a:t>
            </a:r>
            <a:r>
              <a:rPr lang="sr-Latn-RS" dirty="0" smtClean="0">
                <a:latin typeface="Calibri" pitchFamily="34" charset="0"/>
              </a:rPr>
              <a:t>gvaš, papir i tkanina (kolaž), </a:t>
            </a:r>
            <a:r>
              <a:rPr lang="en-US" dirty="0"/>
              <a:t>(17.9 x 14.4 cm)</a:t>
            </a:r>
            <a:r>
              <a:rPr lang="sr-Latn-RS" dirty="0" smtClean="0">
                <a:latin typeface="Calibri" pitchFamily="34" charset="0"/>
              </a:rPr>
              <a:t> </a:t>
            </a:r>
            <a:r>
              <a:rPr lang="en-US" dirty="0"/>
              <a:t>Solomon R. Guggenheim </a:t>
            </a:r>
            <a:r>
              <a:rPr lang="en-US" dirty="0" smtClean="0"/>
              <a:t>Museum</a:t>
            </a:r>
            <a:endParaRPr lang="sr-Latn-RS" dirty="0" smtClean="0"/>
          </a:p>
          <a:p>
            <a:pPr algn="r"/>
            <a:endParaRPr lang="sr-Latn-RS" dirty="0">
              <a:latin typeface="Calibri" pitchFamily="34" charset="0"/>
            </a:endParaRPr>
          </a:p>
          <a:p>
            <a:pPr algn="r"/>
            <a:r>
              <a:rPr lang="en-US" dirty="0" smtClean="0">
                <a:latin typeface="Calibri" pitchFamily="34" charset="0"/>
              </a:rPr>
              <a:t>V</a:t>
            </a:r>
            <a:r>
              <a:rPr lang="sr-Latn-RS" dirty="0" smtClean="0">
                <a:latin typeface="Calibri" pitchFamily="34" charset="0"/>
              </a:rPr>
              <a:t>ideti na: </a:t>
            </a:r>
            <a:r>
              <a:rPr lang="en-US" dirty="0" smtClean="0">
                <a:hlinkClick r:id="rId2"/>
              </a:rPr>
              <a:t>https://www.guggenheim.org/artwork/3853</a:t>
            </a:r>
            <a:endParaRPr lang="en-US" dirty="0">
              <a:latin typeface="Calibri" pitchFamily="34" charset="0"/>
            </a:endParaRPr>
          </a:p>
        </p:txBody>
      </p:sp>
      <p:pic>
        <p:nvPicPr>
          <p:cNvPr id="16386" name="Picture 2" descr="Kurt Schwitters, Mz 199, 1921. Gouache, paper, and fabric collage with paperboard border, image: 7 1/16 x 5 11/16 inches (17.9 x 14.4 cm)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38600" y="381000"/>
            <a:ext cx="4876800" cy="60203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7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22713" y="0"/>
            <a:ext cx="522128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6739" name="Rectangle 2"/>
          <p:cNvSpPr>
            <a:spLocks noChangeArrowheads="1"/>
          </p:cNvSpPr>
          <p:nvPr/>
        </p:nvSpPr>
        <p:spPr bwMode="auto">
          <a:xfrm>
            <a:off x="685800" y="152400"/>
            <a:ext cx="297180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sr-Latn-RS" dirty="0" smtClean="0">
                <a:latin typeface="Calibri" pitchFamily="34" charset="0"/>
              </a:rPr>
              <a:t>Kurt Šviters, </a:t>
            </a:r>
            <a:r>
              <a:rPr lang="sr-Latn-RS" i="1" dirty="0" smtClean="0">
                <a:latin typeface="Calibri" pitchFamily="34" charset="0"/>
              </a:rPr>
              <a:t>Merz 25A, Slika zvezde</a:t>
            </a:r>
            <a:r>
              <a:rPr lang="en-US" dirty="0" smtClean="0">
                <a:latin typeface="Calibri" pitchFamily="34" charset="0"/>
              </a:rPr>
              <a:t>, </a:t>
            </a:r>
            <a:r>
              <a:rPr lang="en-US" dirty="0">
                <a:latin typeface="Calibri" pitchFamily="34" charset="0"/>
              </a:rPr>
              <a:t>1920, </a:t>
            </a:r>
            <a:r>
              <a:rPr lang="en-US" dirty="0" smtClean="0">
                <a:latin typeface="Calibri" pitchFamily="34" charset="0"/>
              </a:rPr>
              <a:t>kola</a:t>
            </a:r>
            <a:r>
              <a:rPr lang="sr-Latn-RS" dirty="0" smtClean="0">
                <a:latin typeface="Calibri" pitchFamily="34" charset="0"/>
              </a:rPr>
              <a:t>ž, ulje na dasci, </a:t>
            </a:r>
            <a:r>
              <a:rPr lang="en-US" dirty="0"/>
              <a:t>104.5 x 79 </a:t>
            </a:r>
            <a:r>
              <a:rPr lang="en-US" dirty="0" smtClean="0"/>
              <a:t>cm</a:t>
            </a:r>
            <a:r>
              <a:rPr lang="sr-Latn-RS" dirty="0" smtClean="0"/>
              <a:t>,</a:t>
            </a:r>
            <a:r>
              <a:rPr lang="en-US" dirty="0" smtClean="0"/>
              <a:t> </a:t>
            </a:r>
            <a:r>
              <a:rPr lang="en-US" dirty="0" err="1" smtClean="0"/>
              <a:t>Kunstsammlung</a:t>
            </a:r>
            <a:r>
              <a:rPr lang="en-US" dirty="0" smtClean="0"/>
              <a:t> </a:t>
            </a:r>
            <a:r>
              <a:rPr lang="en-US" dirty="0"/>
              <a:t>Nordrhein-Westfalen, Düsseldorf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</TotalTime>
  <Words>553</Words>
  <Application>Microsoft Office PowerPoint</Application>
  <PresentationFormat>On-screen Show (4:3)</PresentationFormat>
  <Paragraphs>63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dada u nemačkoj/kurt šviters i maks ernst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User</cp:lastModifiedBy>
  <cp:revision>10</cp:revision>
  <dcterms:created xsi:type="dcterms:W3CDTF">2020-03-18T08:43:32Z</dcterms:created>
  <dcterms:modified xsi:type="dcterms:W3CDTF">2020-03-23T18:28:32Z</dcterms:modified>
</cp:coreProperties>
</file>