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C70D-66FF-4714-B8A9-DC8E6E77ED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4BDA-5FE0-4ACB-85A3-543D3784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uggenheim.org/artwork/384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useothyssen.org/en/collection/artists/schwitters-kurt/merzbild-1a-psychiatris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schwitters-picture-of-spatial-growths-picture-with-two-small-dogs-t0386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ggenheim.org/artwork/112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ma.org/learn/moma_learning/max-ernst-the-hat-makes-the-man-192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c.edu/artworks/118684/the-massacre-of-the-innocent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collection/works/3387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learn/moma_learning/kurt-schwitters-merz-picture-32-a-the-cherry-picture-192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llections.lacma.org/node/23352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uggenheim.org/artwork/385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uggenheim.org/artwork/385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dada u nemačkoj/kurt šviters i maks ernst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vežbe: utorak, 24. mart 2020.</a:t>
            </a:r>
            <a:endParaRPr lang="sr-Latn-RS" dirty="0"/>
          </a:p>
          <a:p>
            <a:r>
              <a:rPr lang="en-US" sz="3600" dirty="0" err="1" smtClean="0"/>
              <a:t>literatura</a:t>
            </a:r>
            <a:r>
              <a:rPr lang="sr-Latn-RS" sz="3600" dirty="0" smtClean="0"/>
              <a:t>: </a:t>
            </a:r>
            <a:r>
              <a:rPr lang="it-IT" dirty="0" smtClean="0"/>
              <a:t>M. Gale, </a:t>
            </a:r>
            <a:r>
              <a:rPr lang="it-IT" i="1" dirty="0" smtClean="0"/>
              <a:t>Dada &amp; Surrealism</a:t>
            </a:r>
            <a:r>
              <a:rPr lang="it-IT" dirty="0" smtClean="0"/>
              <a:t>, Phaidon, London, 1997</a:t>
            </a:r>
            <a:r>
              <a:rPr lang="sr-Latn-RS" dirty="0" smtClean="0"/>
              <a:t>, </a:t>
            </a:r>
            <a:r>
              <a:rPr lang="sr-Latn-RS" dirty="0" smtClean="0"/>
              <a:t>140-164;</a:t>
            </a:r>
          </a:p>
          <a:p>
            <a:r>
              <a:rPr lang="sr-Latn-RS" dirty="0" smtClean="0"/>
              <a:t>i studije u prilogu</a:t>
            </a:r>
            <a:endParaRPr lang="sr-Latn-R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533400" y="152400"/>
            <a:ext cx="350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Kurt Šviters, </a:t>
            </a:r>
            <a:r>
              <a:rPr lang="sr-Latn-RS" i="1" dirty="0" smtClean="0">
                <a:latin typeface="Calibri" pitchFamily="34" charset="0"/>
              </a:rPr>
              <a:t>M</a:t>
            </a:r>
            <a:r>
              <a:rPr lang="en-US" i="1" dirty="0" err="1" smtClean="0">
                <a:latin typeface="Calibri" pitchFamily="34" charset="0"/>
              </a:rPr>
              <a:t>erzbild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sr-Latn-RS" i="1" dirty="0" smtClean="0">
                <a:latin typeface="Calibri" pitchFamily="34" charset="0"/>
              </a:rPr>
              <a:t>5 B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b="1" i="1" dirty="0" smtClean="0"/>
              <a:t> </a:t>
            </a:r>
            <a:r>
              <a:rPr lang="en-US" i="1" dirty="0" smtClean="0"/>
              <a:t>(</a:t>
            </a:r>
            <a:r>
              <a:rPr lang="sr-Latn-RS" i="1" dirty="0" smtClean="0"/>
              <a:t>Slika crkve sa crvenim srcem)</a:t>
            </a:r>
            <a:r>
              <a:rPr lang="en-US" i="1" dirty="0" smtClean="0"/>
              <a:t> (</a:t>
            </a:r>
            <a:r>
              <a:rPr lang="en-US" i="1" dirty="0" err="1" smtClean="0"/>
              <a:t>Merzbild</a:t>
            </a:r>
            <a:r>
              <a:rPr lang="en-US" i="1" dirty="0" smtClean="0"/>
              <a:t> </a:t>
            </a:r>
            <a:r>
              <a:rPr lang="en-US" i="1" dirty="0"/>
              <a:t>5 B (</a:t>
            </a:r>
            <a:r>
              <a:rPr lang="en-US" i="1" dirty="0" err="1"/>
              <a:t>Bild</a:t>
            </a:r>
            <a:r>
              <a:rPr lang="en-US" i="1" dirty="0"/>
              <a:t> rot </a:t>
            </a:r>
            <a:r>
              <a:rPr lang="en-US" i="1" dirty="0" err="1"/>
              <a:t>Herz-Kirche</a:t>
            </a:r>
            <a:r>
              <a:rPr lang="en-US" i="1" dirty="0"/>
              <a:t>) )</a:t>
            </a:r>
            <a:endParaRPr lang="en-US" b="1" dirty="0"/>
          </a:p>
          <a:p>
            <a:pPr algn="r"/>
            <a:r>
              <a:rPr lang="en-US" dirty="0" err="1" smtClean="0">
                <a:latin typeface="Calibri" pitchFamily="34" charset="0"/>
              </a:rPr>
              <a:t>april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26, 1919, </a:t>
            </a:r>
            <a:r>
              <a:rPr lang="en-US" dirty="0" err="1">
                <a:latin typeface="Calibri" pitchFamily="34" charset="0"/>
              </a:rPr>
              <a:t>kolaz</a:t>
            </a:r>
            <a:r>
              <a:rPr lang="en-US" dirty="0">
                <a:latin typeface="Calibri" pitchFamily="34" charset="0"/>
              </a:rPr>
              <a:t>, tempera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olovka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kartonu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/>
              <a:t>(83.5 x 60.2 cm</a:t>
            </a:r>
            <a:r>
              <a:rPr lang="en-US" dirty="0" smtClean="0"/>
              <a:t>)</a:t>
            </a:r>
            <a:r>
              <a:rPr lang="sr-Latn-RS" dirty="0" smtClean="0"/>
              <a:t>, </a:t>
            </a:r>
            <a:r>
              <a:rPr lang="en-US" dirty="0"/>
              <a:t>Solomon R. Guggenheim </a:t>
            </a:r>
            <a:r>
              <a:rPr lang="en-US" dirty="0" smtClean="0"/>
              <a:t>Museum</a:t>
            </a:r>
            <a:endParaRPr lang="sr-Latn-RS" dirty="0" smtClean="0"/>
          </a:p>
          <a:p>
            <a:pPr algn="r"/>
            <a:endParaRPr lang="sr-Latn-RS" dirty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 </a:t>
            </a:r>
            <a:r>
              <a:rPr lang="en-US" dirty="0" smtClean="0">
                <a:hlinkClick r:id="rId2"/>
              </a:rPr>
              <a:t>https://www.guggenheim.org/artwork/3848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338" name="Picture 2" descr="Kurt Schwitters, Merzbild 5 B (Picture Red Heart-Church), April 26, 1919. Tempera, crayon, and paper on cardboard, 32 7/8 x 23 3/4 inches (83.5 x 60.2 c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459557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457201" y="304800"/>
            <a:ext cx="297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/>
              <a:t>Kurt Šviters, </a:t>
            </a:r>
            <a:r>
              <a:rPr lang="en-US" dirty="0" err="1" smtClean="0"/>
              <a:t>Merzbild</a:t>
            </a:r>
            <a:r>
              <a:rPr lang="en-US" dirty="0" smtClean="0"/>
              <a:t> </a:t>
            </a:r>
            <a:r>
              <a:rPr lang="en-US" dirty="0"/>
              <a:t>1A </a:t>
            </a:r>
            <a:r>
              <a:rPr lang="en-US" dirty="0" smtClean="0"/>
              <a:t>(</a:t>
            </a:r>
            <a:r>
              <a:rPr lang="sr-Latn-RS" dirty="0" smtClean="0"/>
              <a:t>Psihijatar), </a:t>
            </a:r>
            <a:r>
              <a:rPr lang="en-US" dirty="0" smtClean="0"/>
              <a:t>1919</a:t>
            </a:r>
            <a:r>
              <a:rPr lang="sr-Latn-RS" dirty="0" smtClean="0"/>
              <a:t>, ulje, asemblaž i kolaž na platnu, </a:t>
            </a:r>
            <a:r>
              <a:rPr lang="en-US" dirty="0" smtClean="0"/>
              <a:t>48.5 </a:t>
            </a:r>
            <a:r>
              <a:rPr lang="en-US" dirty="0"/>
              <a:t>x 38.5 </a:t>
            </a:r>
            <a:r>
              <a:rPr lang="en-US" dirty="0" smtClean="0"/>
              <a:t>cm</a:t>
            </a:r>
            <a:r>
              <a:rPr lang="sr-Latn-RS" dirty="0" smtClean="0"/>
              <a:t>, </a:t>
            </a:r>
            <a:r>
              <a:rPr lang="en-US" dirty="0" err="1" smtClean="0"/>
              <a:t>Museo</a:t>
            </a:r>
            <a:r>
              <a:rPr lang="en-US" dirty="0" smtClean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Thyssen-Bornemisza</a:t>
            </a:r>
            <a:r>
              <a:rPr lang="en-US" dirty="0"/>
              <a:t>, </a:t>
            </a:r>
            <a:r>
              <a:rPr lang="en-US" dirty="0" smtClean="0"/>
              <a:t>Madrid</a:t>
            </a:r>
            <a:endParaRPr lang="sr-Latn-RS" dirty="0" smtClean="0"/>
          </a:p>
          <a:p>
            <a:pPr algn="r"/>
            <a:endParaRPr lang="sr-Latn-RS" dirty="0"/>
          </a:p>
          <a:p>
            <a:pPr algn="r"/>
            <a:r>
              <a:rPr lang="en-US" dirty="0" smtClean="0"/>
              <a:t>V</a:t>
            </a:r>
            <a:r>
              <a:rPr lang="sr-Latn-RS" dirty="0" smtClean="0"/>
              <a:t>ideti na: </a:t>
            </a:r>
            <a:r>
              <a:rPr lang="en-US" dirty="0" smtClean="0">
                <a:hlinkClick r:id="rId2"/>
              </a:rPr>
              <a:t>https://www.museothyssen.org/en/collection/artists/schwitters-kurt/merzbild-1a-psychiatrist</a:t>
            </a:r>
            <a:endParaRPr lang="en-US" dirty="0"/>
          </a:p>
        </p:txBody>
      </p:sp>
      <p:sp>
        <p:nvSpPr>
          <p:cNvPr id="13314" name="AutoShape 2" descr="Image result for merzbild rosse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mage result for merzbild rosse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Image result for merzbild rosse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52400"/>
            <a:ext cx="5181600" cy="649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8600"/>
            <a:ext cx="5022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381000" y="381000"/>
            <a:ext cx="320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t"/>
            <a:r>
              <a:rPr lang="sr-Latn-RS" dirty="0" smtClean="0">
                <a:latin typeface="Calibri" pitchFamily="34" charset="0"/>
              </a:rPr>
              <a:t>Slika sa lakim centrom </a:t>
            </a:r>
            <a:r>
              <a:rPr lang="en-US" dirty="0" smtClean="0"/>
              <a:t>(</a:t>
            </a:r>
            <a:r>
              <a:rPr lang="en-US" i="1" dirty="0" err="1"/>
              <a:t>Bild</a:t>
            </a:r>
            <a:r>
              <a:rPr lang="en-US" i="1" dirty="0"/>
              <a:t> </a:t>
            </a:r>
            <a:r>
              <a:rPr lang="en-US" i="1" dirty="0" err="1"/>
              <a:t>mit</a:t>
            </a:r>
            <a:r>
              <a:rPr lang="en-US" i="1" dirty="0"/>
              <a:t> </a:t>
            </a:r>
            <a:r>
              <a:rPr lang="en-US" i="1" dirty="0" err="1"/>
              <a:t>heller</a:t>
            </a:r>
            <a:r>
              <a:rPr lang="en-US" i="1" dirty="0"/>
              <a:t> </a:t>
            </a:r>
            <a:r>
              <a:rPr lang="en-US" i="1" dirty="0" err="1" smtClean="0"/>
              <a:t>Mitte</a:t>
            </a:r>
            <a:r>
              <a:rPr lang="en-US" dirty="0" smtClean="0"/>
              <a:t>)</a:t>
            </a:r>
            <a:r>
              <a:rPr lang="sr-Latn-RS" dirty="0" smtClean="0"/>
              <a:t>, </a:t>
            </a:r>
            <a:r>
              <a:rPr lang="en-US" dirty="0" smtClean="0">
                <a:latin typeface="Calibri" pitchFamily="34" charset="0"/>
              </a:rPr>
              <a:t>1919</a:t>
            </a:r>
            <a:r>
              <a:rPr lang="sr-Latn-CS" dirty="0" smtClean="0">
                <a:latin typeface="Calibri" pitchFamily="34" charset="0"/>
              </a:rPr>
              <a:t>, sečeni i lepljeni bojeni papir, akvarel, ulje i olovka na dasci, </a:t>
            </a:r>
            <a:r>
              <a:rPr lang="en-US" dirty="0" smtClean="0">
                <a:latin typeface="Calibri" pitchFamily="34" charset="0"/>
              </a:rPr>
              <a:t>84.5 </a:t>
            </a:r>
            <a:r>
              <a:rPr lang="en-US" dirty="0">
                <a:latin typeface="Calibri" pitchFamily="34" charset="0"/>
              </a:rPr>
              <a:t>x 65.7 </a:t>
            </a:r>
            <a:r>
              <a:rPr lang="en-US" dirty="0" smtClean="0">
                <a:latin typeface="Calibri" pitchFamily="34" charset="0"/>
              </a:rPr>
              <a:t>cm</a:t>
            </a:r>
            <a:r>
              <a:rPr lang="sr-Latn-RS" dirty="0" smtClean="0">
                <a:latin typeface="Calibri" pitchFamily="34" charset="0"/>
              </a:rPr>
              <a:t>, MoMA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tate.org.uk/art/images/work/T/T03/T03863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25" y="0"/>
            <a:ext cx="512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228600" y="228600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Kurt </a:t>
            </a:r>
            <a:r>
              <a:rPr lang="en-US" dirty="0" err="1">
                <a:latin typeface="Calibri" pitchFamily="34" charset="0"/>
              </a:rPr>
              <a:t>Schwitters</a:t>
            </a:r>
            <a:r>
              <a:rPr lang="en-US" dirty="0">
                <a:latin typeface="Calibri" pitchFamily="34" charset="0"/>
              </a:rPr>
              <a:t>, </a:t>
            </a:r>
            <a:r>
              <a:rPr lang="sr-Latn-RS" i="1" dirty="0" smtClean="0">
                <a:latin typeface="Calibri" pitchFamily="34" charset="0"/>
              </a:rPr>
              <a:t>Slika prostornog rasta – Slika sa dva mala psa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1920-39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CS" dirty="0" smtClean="0">
                <a:latin typeface="Calibri" pitchFamily="34" charset="0"/>
              </a:rPr>
              <a:t> ulje, drvo, papir, karton porcelan na dasci, Tate</a:t>
            </a:r>
            <a:endParaRPr lang="sr-Latn-RS" dirty="0">
              <a:latin typeface="Calibri" pitchFamily="34" charset="0"/>
            </a:endParaRPr>
          </a:p>
          <a:p>
            <a:pPr algn="r"/>
            <a:endParaRPr lang="sr-Latn-RS" dirty="0" smtClean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 </a:t>
            </a:r>
            <a:r>
              <a:rPr lang="en-US" dirty="0" smtClean="0">
                <a:hlinkClick r:id="rId3"/>
              </a:rPr>
              <a:t>https://www.tate.org.uk/art/artworks/schwitters-picture-of-spatial-growths-picture-with-two-small-dogs-t03863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classconnection.s3.amazonaws.com/840/flashcards/1548840/jpeg/_merzbau13505788621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54864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4" descr="http://www.o-plus-a.com/news/wp-content/uploads/merzbau1-33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3143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5943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Kurt </a:t>
            </a:r>
            <a:r>
              <a:rPr lang="en-US" dirty="0" err="1" smtClean="0">
                <a:latin typeface="Calibri" pitchFamily="34" charset="0"/>
              </a:rPr>
              <a:t>Schwitters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Merzbau</a:t>
            </a:r>
            <a:r>
              <a:rPr lang="en-US" dirty="0" smtClean="0">
                <a:latin typeface="Calibri" pitchFamily="34" charset="0"/>
              </a:rPr>
              <a:t> - Hanover - 1924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066800" y="1524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Kurt Šviters, </a:t>
            </a:r>
            <a:r>
              <a:rPr lang="en-US" dirty="0" err="1" smtClean="0">
                <a:latin typeface="Calibri" pitchFamily="34" charset="0"/>
              </a:rPr>
              <a:t>Merzbau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u Hanoveru, fotografija: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Wilhelm </a:t>
            </a:r>
            <a:r>
              <a:rPr lang="en-US" dirty="0" err="1">
                <a:latin typeface="Calibri" pitchFamily="34" charset="0"/>
              </a:rPr>
              <a:t>Redemann</a:t>
            </a:r>
            <a:r>
              <a:rPr lang="en-US" dirty="0">
                <a:latin typeface="Calibri" pitchFamily="34" charset="0"/>
              </a:rPr>
              <a:t>, 1933</a:t>
            </a:r>
          </a:p>
        </p:txBody>
      </p:sp>
      <p:pic>
        <p:nvPicPr>
          <p:cNvPr id="121859" name="Picture 4" descr="http://www.moma.org/explore/inside_out/inside_out/wp-content/uploads/2012/07/merzbau2-643x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295400" y="152400"/>
            <a:ext cx="320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dirty="0">
                <a:latin typeface="Calibri" pitchFamily="34" charset="0"/>
              </a:rPr>
              <a:t>Max Ernst</a:t>
            </a:r>
          </a:p>
          <a:p>
            <a:pPr algn="r"/>
            <a:r>
              <a:rPr lang="sr-Latn-RS" dirty="0" smtClean="0">
                <a:latin typeface="Calibri" pitchFamily="34" charset="0"/>
              </a:rPr>
              <a:t>Mala mašina koju je konstruisao Minimax Dadamax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1919-20, </a:t>
            </a:r>
            <a:r>
              <a:rPr lang="en-US" dirty="0" err="1">
                <a:latin typeface="Calibri" pitchFamily="34" charset="0"/>
              </a:rPr>
              <a:t>olovka</a:t>
            </a:r>
            <a:r>
              <a:rPr lang="en-US" dirty="0">
                <a:latin typeface="Calibri" pitchFamily="34" charset="0"/>
              </a:rPr>
              <a:t>, ink </a:t>
            </a:r>
            <a:r>
              <a:rPr lang="en-US" dirty="0" err="1">
                <a:latin typeface="Calibri" pitchFamily="34" charset="0"/>
              </a:rPr>
              <a:t>frotaz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akvarel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gvas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papiru</a:t>
            </a:r>
            <a:r>
              <a:rPr lang="en-US" dirty="0">
                <a:latin typeface="Calibri" pitchFamily="34" charset="0"/>
              </a:rPr>
              <a:t>, 49,4x31,5 </a:t>
            </a:r>
            <a:r>
              <a:rPr lang="en-US" dirty="0" smtClean="0">
                <a:latin typeface="Calibri" pitchFamily="34" charset="0"/>
              </a:rPr>
              <a:t>cm</a:t>
            </a:r>
            <a:endParaRPr lang="sr-Latn-RS" dirty="0" smtClean="0">
              <a:latin typeface="Calibri" pitchFamily="34" charset="0"/>
            </a:endParaRPr>
          </a:p>
          <a:p>
            <a:pPr algn="r"/>
            <a:r>
              <a:rPr lang="en-US" dirty="0"/>
              <a:t>The Solomon R. Guggenheim Foundation Peggy Guggenheim Collection, </a:t>
            </a:r>
            <a:r>
              <a:rPr lang="en-US" dirty="0" smtClean="0"/>
              <a:t>Venice</a:t>
            </a:r>
            <a:endParaRPr lang="sr-Latn-RS" dirty="0" smtClean="0"/>
          </a:p>
          <a:p>
            <a:pPr algn="r"/>
            <a:endParaRPr lang="sr-Latn-RS" dirty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 </a:t>
            </a:r>
            <a:r>
              <a:rPr lang="en-US" dirty="0" smtClean="0">
                <a:hlinkClick r:id="rId3"/>
              </a:rPr>
              <a:t>https://www.guggenheim.org/artwork/1129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228600" y="5257800"/>
            <a:ext cx="426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 dirty="0">
                <a:latin typeface="Calibri" pitchFamily="34" charset="0"/>
              </a:rPr>
              <a:t>Max Ernst </a:t>
            </a:r>
            <a:r>
              <a:rPr lang="sr-Latn-CS" dirty="0">
                <a:latin typeface="Calibri" pitchFamily="34" charset="0"/>
              </a:rPr>
              <a:t>– najvažnija figura dadaizma u </a:t>
            </a:r>
            <a:r>
              <a:rPr lang="sr-Latn-CS" b="1" dirty="0">
                <a:latin typeface="Calibri" pitchFamily="34" charset="0"/>
              </a:rPr>
              <a:t>Kelnu </a:t>
            </a:r>
            <a:r>
              <a:rPr lang="sr-Latn-CS" dirty="0">
                <a:latin typeface="Calibri" pitchFamily="34" charset="0"/>
              </a:rPr>
              <a:t>(Johanes Bargeld, Marta </a:t>
            </a:r>
            <a:r>
              <a:rPr lang="sr-Latn-CS" dirty="0" smtClean="0">
                <a:latin typeface="Calibri" pitchFamily="34" charset="0"/>
              </a:rPr>
              <a:t>Hegeman</a:t>
            </a:r>
            <a:r>
              <a:rPr lang="sr-Latn-CS" dirty="0">
                <a:latin typeface="Calibri" pitchFamily="34" charset="0"/>
              </a:rPr>
              <a:t>, Hajnrih i Anđelika Herle...)</a:t>
            </a:r>
          </a:p>
          <a:p>
            <a:endParaRPr lang="sr-Latn-CS" dirty="0">
              <a:latin typeface="Calibri" pitchFamily="34" charset="0"/>
            </a:endParaRPr>
          </a:p>
          <a:p>
            <a:r>
              <a:rPr lang="sr-Latn-CS" dirty="0">
                <a:latin typeface="Calibri" pitchFamily="34" charset="0"/>
              </a:rPr>
              <a:t>1922 dolazi u Francusku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953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62200"/>
            <a:ext cx="3136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1219200" y="5257800"/>
            <a:ext cx="449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dirty="0"/>
              <a:t>Maks Ernst, </a:t>
            </a:r>
            <a:r>
              <a:rPr lang="en-US" dirty="0"/>
              <a:t>1919-20, </a:t>
            </a:r>
            <a:r>
              <a:rPr lang="sr-Latn-RS" dirty="0" smtClean="0"/>
              <a:t>Dvosmisleni brojevi (1 bakarna ploča, 1 ploča od cinka, 1 gumena materijal...)</a:t>
            </a:r>
            <a:r>
              <a:rPr lang="en-US" dirty="0" smtClean="0"/>
              <a:t> 25,4x18,5cm</a:t>
            </a:r>
            <a:r>
              <a:rPr lang="en-US" dirty="0"/>
              <a:t>, </a:t>
            </a:r>
            <a:r>
              <a:rPr lang="en-US" dirty="0" err="1"/>
              <a:t>kolaz</a:t>
            </a:r>
            <a:r>
              <a:rPr lang="en-US" dirty="0"/>
              <a:t>, </a:t>
            </a:r>
            <a:r>
              <a:rPr lang="en-US" dirty="0" err="1" smtClean="0"/>
              <a:t>gvaz</a:t>
            </a:r>
            <a:r>
              <a:rPr lang="en-US" dirty="0" smtClean="0"/>
              <a:t>…</a:t>
            </a:r>
            <a:r>
              <a:rPr lang="sr-Latn-CS" dirty="0" smtClean="0"/>
              <a:t>, privatna kolekcija</a:t>
            </a:r>
          </a:p>
          <a:p>
            <a:pPr algn="r"/>
            <a:r>
              <a:rPr lang="sr-Latn-CS" dirty="0" smtClean="0"/>
              <a:t>(Mašine, hibridne figure)</a:t>
            </a:r>
            <a:endParaRPr lang="sr-Latn-CS" dirty="0"/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5410200" y="228600"/>
            <a:ext cx="3581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/>
              <a:t>Maks Ernst</a:t>
            </a:r>
            <a:r>
              <a:rPr lang="en-US" dirty="0" smtClean="0"/>
              <a:t>, </a:t>
            </a:r>
            <a:r>
              <a:rPr lang="sr-Latn-RS" i="1" dirty="0" smtClean="0"/>
              <a:t>Šešir čini čoveka</a:t>
            </a:r>
            <a:r>
              <a:rPr lang="sr-Latn-RS" dirty="0" smtClean="0"/>
              <a:t>, 1920, </a:t>
            </a:r>
            <a:r>
              <a:rPr lang="en-US" dirty="0" smtClean="0"/>
              <a:t>35,6x45,7</a:t>
            </a:r>
            <a:r>
              <a:rPr lang="en-US" dirty="0"/>
              <a:t>, </a:t>
            </a:r>
            <a:r>
              <a:rPr lang="en-US" dirty="0" err="1" smtClean="0"/>
              <a:t>gva</a:t>
            </a:r>
            <a:r>
              <a:rPr lang="sr-Latn-RS" dirty="0" smtClean="0"/>
              <a:t>š, olovka, ulje i tuš na sečenom i lepljenom papiru na dasci, MoMA, videti na: </a:t>
            </a:r>
            <a:r>
              <a:rPr lang="en-US" dirty="0" smtClean="0">
                <a:hlinkClick r:id="rId4"/>
              </a:rPr>
              <a:t>https://www.moma.org/learn/moma_learning/max-ernst-the-hat-makes-the-man-1920/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artic.edu/aic/collections/citi/images/standard/WebLarge/WebImg_000274/17796_3266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0"/>
            <a:ext cx="68802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0" y="152400"/>
            <a:ext cx="2209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dirty="0">
                <a:latin typeface="Calibri" pitchFamily="34" charset="0"/>
              </a:rPr>
              <a:t>Max Ernst, </a:t>
            </a:r>
            <a:r>
              <a:rPr lang="sr-Latn-RS" i="1" dirty="0" smtClean="0">
                <a:latin typeface="Calibri" pitchFamily="34" charset="0"/>
              </a:rPr>
              <a:t>Pokolj nevinih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> 1920</a:t>
            </a:r>
            <a:r>
              <a:rPr lang="sr-Latn-CS" dirty="0">
                <a:latin typeface="Calibri" pitchFamily="34" charset="0"/>
              </a:rPr>
              <a:t>, kolaž, fotomontaža, 21x29,5cm, Art Institute of </a:t>
            </a:r>
            <a:r>
              <a:rPr lang="sr-Latn-CS" dirty="0" smtClean="0">
                <a:latin typeface="Calibri" pitchFamily="34" charset="0"/>
              </a:rPr>
              <a:t>Chicago</a:t>
            </a:r>
          </a:p>
          <a:p>
            <a:pPr algn="r"/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3"/>
              </a:rPr>
              <a:t>https://www.artic.edu/artworks/118684/the-massacre-of-the-innocents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1295400" y="56388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latin typeface="Calibri" pitchFamily="34" charset="0"/>
              </a:rPr>
              <a:t>Ernst je kolekcionirao gravire i fotografije iz devetnaestovekovnih  enciklopedija, romantičnih novela i pregleda istorije umetnosti koje je potom transformisao sečenjem, bojenjem, docrtavanjem...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152400" y="304800"/>
            <a:ext cx="3124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Kurt </a:t>
            </a:r>
            <a:r>
              <a:rPr lang="en-US" sz="2000" b="1" dirty="0" err="1">
                <a:latin typeface="Calibri" pitchFamily="34" charset="0"/>
              </a:rPr>
              <a:t>Schwitters</a:t>
            </a:r>
            <a:r>
              <a:rPr lang="sr-Latn-CS" sz="2000" b="1" dirty="0">
                <a:latin typeface="Calibri" pitchFamily="34" charset="0"/>
              </a:rPr>
              <a:t> (</a:t>
            </a:r>
            <a:r>
              <a:rPr lang="en-US" sz="2000" b="1" dirty="0">
                <a:latin typeface="Calibri" pitchFamily="34" charset="0"/>
              </a:rPr>
              <a:t>1887 –1948</a:t>
            </a:r>
            <a:r>
              <a:rPr lang="sr-Latn-CS" sz="2000" b="1" dirty="0">
                <a:latin typeface="Calibri" pitchFamily="34" charset="0"/>
              </a:rPr>
              <a:t>)</a:t>
            </a:r>
          </a:p>
          <a:p>
            <a:endParaRPr lang="sr-Latn-CS" sz="2000" b="1" dirty="0">
              <a:latin typeface="Calibri" pitchFamily="34" charset="0"/>
            </a:endParaRPr>
          </a:p>
          <a:p>
            <a:r>
              <a:rPr lang="sr-Latn-CS" sz="2000" dirty="0" smtClean="0">
                <a:latin typeface="Calibri" pitchFamily="34" charset="0"/>
              </a:rPr>
              <a:t>Dada u Hanoveru</a:t>
            </a:r>
            <a:endParaRPr lang="sr-Latn-CS" sz="2000" dirty="0">
              <a:latin typeface="Calibri" pitchFamily="34" charset="0"/>
            </a:endParaRPr>
          </a:p>
          <a:p>
            <a:endParaRPr lang="sr-Latn-CS" sz="2000" b="1" dirty="0">
              <a:latin typeface="Calibri" pitchFamily="34" charset="0"/>
            </a:endParaRPr>
          </a:p>
          <a:p>
            <a:r>
              <a:rPr lang="sr-Latn-CS" sz="2000" dirty="0">
                <a:latin typeface="Calibri" pitchFamily="34" charset="0"/>
              </a:rPr>
              <a:t>U januaru 1920. lansirao je sopstveni pokret Merz – ‘Commerzbank’ reč vidljiva na njegovom prvom </a:t>
            </a:r>
            <a:r>
              <a:rPr lang="sr-Latn-CS" sz="2000" dirty="0" smtClean="0">
                <a:latin typeface="Calibri" pitchFamily="34" charset="0"/>
              </a:rPr>
              <a:t>kolažu</a:t>
            </a:r>
          </a:p>
          <a:p>
            <a:endParaRPr lang="sr-Latn-CS" sz="2000" dirty="0">
              <a:latin typeface="Calibri" pitchFamily="34" charset="0"/>
            </a:endParaRPr>
          </a:p>
          <a:p>
            <a:r>
              <a:rPr lang="sr-Latn-CS" sz="2000" dirty="0" smtClean="0">
                <a:latin typeface="Calibri" pitchFamily="34" charset="0"/>
              </a:rPr>
              <a:t>Hausman i Heh su mu bili bliski i fascinirani činjenicom da Šviters nije hteo da slika slike već da ih šrafi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4800600" y="6248400"/>
            <a:ext cx="294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Kurt Schwitters, London 1944</a:t>
            </a:r>
          </a:p>
        </p:txBody>
      </p:sp>
      <p:pic>
        <p:nvPicPr>
          <p:cNvPr id="109572" name="Picture 4" descr="http://assets.atlasobscura.com/article_images/2195/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5715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Kurt Schwitters. Drawing A2: Hansi. 1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3810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457200" y="381000"/>
            <a:ext cx="4114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Kurt Šviters</a:t>
            </a:r>
            <a:r>
              <a:rPr lang="sr-Latn-RS" i="1" dirty="0" smtClean="0">
                <a:latin typeface="Calibri" pitchFamily="34" charset="0"/>
              </a:rPr>
              <a:t>, Crtež A2</a:t>
            </a:r>
            <a:r>
              <a:rPr lang="sr-Latn-CS" i="1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1918</a:t>
            </a:r>
            <a:r>
              <a:rPr lang="sr-Latn-CS" dirty="0">
                <a:latin typeface="Calibri" pitchFamily="34" charset="0"/>
              </a:rPr>
              <a:t>,</a:t>
            </a:r>
          </a:p>
          <a:p>
            <a:r>
              <a:rPr lang="en-US" dirty="0" smtClean="0">
                <a:latin typeface="Calibri" pitchFamily="34" charset="0"/>
              </a:rPr>
              <a:t>L</a:t>
            </a:r>
            <a:r>
              <a:rPr lang="sr-Latn-RS" dirty="0" smtClean="0">
                <a:latin typeface="Calibri" pitchFamily="34" charset="0"/>
              </a:rPr>
              <a:t>epljeni sečeni bojeni papir, štampani papir na štampanom papiru, sa kartonskim paspartuom</a:t>
            </a:r>
            <a:endParaRPr lang="sr-Latn-C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36.8 x 29.5 cm</a:t>
            </a:r>
            <a:r>
              <a:rPr lang="sr-Latn-CS" dirty="0" smtClean="0">
                <a:latin typeface="Calibri" pitchFamily="34" charset="0"/>
              </a:rPr>
              <a:t>,MoMA</a:t>
            </a:r>
          </a:p>
          <a:p>
            <a:endParaRPr lang="sr-Latn-CS" dirty="0">
              <a:latin typeface="Calibri" pitchFamily="34" charset="0"/>
            </a:endParaRPr>
          </a:p>
          <a:p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3"/>
              </a:rPr>
              <a:t>https://www.moma.org/collection/works/33874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4288" y="0"/>
            <a:ext cx="531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152400" y="152400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/>
              <a:t>Kurt Šviters,</a:t>
            </a:r>
            <a:r>
              <a:rPr lang="sr-Latn-RS" i="1" dirty="0" smtClean="0"/>
              <a:t> Merz slika 32 A. Slika trešnje (</a:t>
            </a:r>
            <a:r>
              <a:rPr lang="en-US" i="1" dirty="0" err="1" smtClean="0"/>
              <a:t>Merz</a:t>
            </a:r>
            <a:r>
              <a:rPr lang="en-US" i="1" dirty="0" smtClean="0"/>
              <a:t> </a:t>
            </a:r>
            <a:r>
              <a:rPr lang="en-US" i="1" dirty="0"/>
              <a:t>Picture 32 A. The Cherry </a:t>
            </a:r>
            <a:r>
              <a:rPr lang="en-US" i="1" dirty="0" smtClean="0"/>
              <a:t>Picture</a:t>
            </a:r>
            <a:r>
              <a:rPr lang="sr-Latn-RS" i="1" dirty="0" smtClean="0"/>
              <a:t>;</a:t>
            </a:r>
            <a:r>
              <a:rPr lang="en-US" i="1" dirty="0"/>
              <a:t> </a:t>
            </a:r>
            <a:r>
              <a:rPr lang="en-US" i="1" dirty="0" err="1" smtClean="0"/>
              <a:t>Merzbild</a:t>
            </a:r>
            <a:r>
              <a:rPr lang="en-US" i="1" dirty="0" smtClean="0"/>
              <a:t> </a:t>
            </a:r>
            <a:r>
              <a:rPr lang="en-US" i="1" dirty="0"/>
              <a:t>32 A. Das </a:t>
            </a:r>
            <a:r>
              <a:rPr lang="en-US" i="1" dirty="0" err="1"/>
              <a:t>Kirschbild</a:t>
            </a:r>
            <a:r>
              <a:rPr lang="en-US" i="1" dirty="0" smtClean="0"/>
              <a:t>)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1921</a:t>
            </a:r>
            <a:r>
              <a:rPr lang="sr-Latn-CS" dirty="0" smtClean="0">
                <a:latin typeface="Calibri" pitchFamily="34" charset="0"/>
              </a:rPr>
              <a:t>, lepljeni sečeni bojeni i štampani papir, tkanina, drvo, metal, pluta, ulje, olovka i tuš na dasci</a:t>
            </a:r>
            <a:r>
              <a:rPr lang="en-US" dirty="0" smtClean="0"/>
              <a:t>,</a:t>
            </a:r>
            <a:r>
              <a:rPr lang="sr-Latn-CS" dirty="0" smtClean="0">
                <a:latin typeface="Calibri" pitchFamily="34" charset="0"/>
              </a:rPr>
              <a:t> MoMA</a:t>
            </a:r>
          </a:p>
          <a:p>
            <a:pPr algn="r"/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3"/>
              </a:rPr>
              <a:t>https://www.moma.org/learn/moma_learning/kurt-schwitters-merz-picture-32-a-the-cherry-picture-1921/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1.bp.blogspot.com/-syfMBxx8Clw/UisyxgaXPTI/AAAAAAAAVPo/KoGUu3AJ914/s1600/P1040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381000" y="22860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/>
              <a:t>Kurt Šviters,</a:t>
            </a:r>
            <a:r>
              <a:rPr lang="sr-Latn-RS" i="1" dirty="0" smtClean="0"/>
              <a:t> Merz slika 32 A. Slika trešnje</a:t>
            </a:r>
            <a:r>
              <a:rPr lang="sr-Latn-RS" dirty="0" smtClean="0"/>
              <a:t>,detalj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609600" y="152400"/>
            <a:ext cx="259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Kurt Šviters, Merz slika: K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sr-Latn-RS" dirty="0" smtClean="0">
                <a:latin typeface="Calibri" pitchFamily="34" charset="0"/>
              </a:rPr>
              <a:t>nstrukcija za plemenite dame </a:t>
            </a:r>
            <a:r>
              <a:rPr lang="sr-Latn-RS" dirty="0" smtClean="0"/>
              <a:t>(</a:t>
            </a:r>
            <a:r>
              <a:rPr lang="en-US" dirty="0" err="1" smtClean="0"/>
              <a:t>Konstrucktion</a:t>
            </a:r>
            <a:r>
              <a:rPr lang="en-US" dirty="0" smtClean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edle</a:t>
            </a:r>
            <a:r>
              <a:rPr lang="en-US" dirty="0"/>
              <a:t> </a:t>
            </a:r>
            <a:r>
              <a:rPr lang="en-US" dirty="0" smtClean="0"/>
              <a:t>Frauen</a:t>
            </a:r>
            <a:r>
              <a:rPr lang="sr-Latn-RS" dirty="0" smtClean="0"/>
              <a:t>), </a:t>
            </a:r>
            <a:r>
              <a:rPr lang="sr-Latn-RS" dirty="0" smtClean="0">
                <a:latin typeface="Calibri" pitchFamily="34" charset="0"/>
              </a:rPr>
              <a:t>19</a:t>
            </a:r>
            <a:r>
              <a:rPr lang="en-US" dirty="0" smtClean="0">
                <a:latin typeface="Calibri" pitchFamily="34" charset="0"/>
              </a:rPr>
              <a:t>19</a:t>
            </a:r>
            <a:r>
              <a:rPr lang="sr-Latn-CS" dirty="0">
                <a:latin typeface="Calibri" pitchFamily="34" charset="0"/>
              </a:rPr>
              <a:t>,</a:t>
            </a:r>
          </a:p>
          <a:p>
            <a:pPr algn="r"/>
            <a:r>
              <a:rPr lang="sr-Latn-CS" dirty="0">
                <a:latin typeface="Calibri" pitchFamily="34" charset="0"/>
              </a:rPr>
              <a:t>Asemblaž,</a:t>
            </a:r>
          </a:p>
          <a:p>
            <a:pPr algn="r"/>
            <a:r>
              <a:rPr lang="sr-Latn-CS" dirty="0">
                <a:latin typeface="Calibri" pitchFamily="34" charset="0"/>
              </a:rPr>
              <a:t>103x83,3 cm</a:t>
            </a:r>
          </a:p>
          <a:p>
            <a:pPr algn="r"/>
            <a:r>
              <a:rPr lang="sr-Latn-CS" dirty="0">
                <a:latin typeface="Calibri" pitchFamily="34" charset="0"/>
              </a:rPr>
              <a:t>LA County Museum of Modern </a:t>
            </a:r>
            <a:r>
              <a:rPr lang="sr-Latn-CS" dirty="0" smtClean="0">
                <a:latin typeface="Calibri" pitchFamily="34" charset="0"/>
              </a:rPr>
              <a:t>Art</a:t>
            </a:r>
          </a:p>
          <a:p>
            <a:pPr algn="r"/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2"/>
              </a:rPr>
              <a:t>https://collections.lacma.org/node/233525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8434" name="Picture 2" descr="https://s3-us-west-2.amazonaws.com/collections.lacma.org-images/remote_images/ma-386768-WEB.jpg?34TuAarmR1VEUs2AvfL7pW11N1Tcq7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8600"/>
            <a:ext cx="5334000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381000" y="152400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Kurt Šviters, M</a:t>
            </a:r>
            <a:r>
              <a:rPr lang="en-US" dirty="0" err="1" smtClean="0">
                <a:latin typeface="Calibri" pitchFamily="34" charset="0"/>
              </a:rPr>
              <a:t>erz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163, </a:t>
            </a:r>
            <a:r>
              <a:rPr lang="sr-Latn-RS" dirty="0" smtClean="0">
                <a:latin typeface="Calibri" pitchFamily="34" charset="0"/>
              </a:rPr>
              <a:t>sa ženom, p</a:t>
            </a:r>
            <a:r>
              <a:rPr lang="sr-Latn-RS" dirty="0" smtClean="0"/>
              <a:t>rskanje</a:t>
            </a:r>
            <a:r>
              <a:rPr lang="sr-Latn-RS" b="1" dirty="0" smtClean="0"/>
              <a:t> </a:t>
            </a:r>
            <a:r>
              <a:rPr lang="de-DE" i="1" dirty="0"/>
              <a:t> </a:t>
            </a:r>
            <a:r>
              <a:rPr lang="sr-Latn-RS" i="1" dirty="0" smtClean="0"/>
              <a:t>(</a:t>
            </a:r>
            <a:r>
              <a:rPr lang="de-DE" i="1" dirty="0" smtClean="0"/>
              <a:t>Mz </a:t>
            </a:r>
            <a:r>
              <a:rPr lang="de-DE" i="1" dirty="0"/>
              <a:t>163 mit Frau, spritzend </a:t>
            </a:r>
            <a:r>
              <a:rPr lang="de-DE" i="1" dirty="0" smtClean="0"/>
              <a:t>)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1920, tempera, </a:t>
            </a:r>
            <a:r>
              <a:rPr lang="en-US" dirty="0" err="1">
                <a:latin typeface="Calibri" pitchFamily="34" charset="0"/>
              </a:rPr>
              <a:t>olovka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papir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tkanina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papiru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/>
              <a:t> (15.6 x 12.4 cm</a:t>
            </a:r>
            <a:r>
              <a:rPr lang="en-US" dirty="0" smtClean="0"/>
              <a:t>)</a:t>
            </a:r>
            <a:r>
              <a:rPr lang="sr-Latn-RS" dirty="0" smtClean="0"/>
              <a:t>,</a:t>
            </a:r>
          </a:p>
          <a:p>
            <a:pPr algn="r"/>
            <a:r>
              <a:rPr lang="en-US" dirty="0"/>
              <a:t>Solomon R. Guggenheim </a:t>
            </a:r>
            <a:r>
              <a:rPr lang="en-US" dirty="0" smtClean="0"/>
              <a:t>Museum</a:t>
            </a:r>
            <a:endParaRPr lang="sr-Latn-RS" dirty="0" smtClean="0"/>
          </a:p>
          <a:p>
            <a:pPr algn="r"/>
            <a:endParaRPr lang="sr-Latn-RS" dirty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 </a:t>
            </a:r>
            <a:r>
              <a:rPr lang="en-US" dirty="0" smtClean="0">
                <a:hlinkClick r:id="rId2"/>
              </a:rPr>
              <a:t>https://www.guggenheim.org/artwork/3852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7410" name="Picture 2" descr="Kurt Schwitters, Mz 163 with Woman, Spraying, 1920. Paper and fabric collage with paperboard border, image: 6 1/8 x 4 7/8 inches (15.6 x 12.4 c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455" y="0"/>
            <a:ext cx="48785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381000" y="381000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Kurt Šviters, M</a:t>
            </a:r>
            <a:r>
              <a:rPr lang="en-US" dirty="0" err="1" smtClean="0">
                <a:latin typeface="Calibri" pitchFamily="34" charset="0"/>
              </a:rPr>
              <a:t>erz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199, 1921, </a:t>
            </a:r>
            <a:r>
              <a:rPr lang="sr-Latn-RS" dirty="0" smtClean="0">
                <a:latin typeface="Calibri" pitchFamily="34" charset="0"/>
              </a:rPr>
              <a:t>gvaš, papir i tkanina (kolaž), </a:t>
            </a:r>
            <a:r>
              <a:rPr lang="en-US" dirty="0"/>
              <a:t>(17.9 x 14.4 cm)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en-US" dirty="0"/>
              <a:t>Solomon R. Guggenheim </a:t>
            </a:r>
            <a:r>
              <a:rPr lang="en-US" dirty="0" smtClean="0"/>
              <a:t>Museum</a:t>
            </a:r>
            <a:endParaRPr lang="sr-Latn-RS" dirty="0" smtClean="0"/>
          </a:p>
          <a:p>
            <a:pPr algn="r"/>
            <a:endParaRPr lang="sr-Latn-RS" dirty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 </a:t>
            </a:r>
            <a:r>
              <a:rPr lang="en-US" dirty="0" smtClean="0">
                <a:hlinkClick r:id="rId2"/>
              </a:rPr>
              <a:t>https://www.guggenheim.org/artwork/3853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6386" name="Picture 2" descr="Kurt Schwitters, Mz 199, 1921. Gouache, paper, and fabric collage with paperboard border, image: 7 1/16 x 5 11/16 inches (17.9 x 14.4 c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876800" cy="602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713" y="0"/>
            <a:ext cx="5221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685800" y="152400"/>
            <a:ext cx="297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Kurt Šviters, </a:t>
            </a:r>
            <a:r>
              <a:rPr lang="sr-Latn-RS" i="1" dirty="0" smtClean="0">
                <a:latin typeface="Calibri" pitchFamily="34" charset="0"/>
              </a:rPr>
              <a:t>Merz 25A, Slika zvezde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1920, </a:t>
            </a:r>
            <a:r>
              <a:rPr lang="en-US" dirty="0" smtClean="0">
                <a:latin typeface="Calibri" pitchFamily="34" charset="0"/>
              </a:rPr>
              <a:t>kola</a:t>
            </a:r>
            <a:r>
              <a:rPr lang="sr-Latn-RS" dirty="0" smtClean="0">
                <a:latin typeface="Calibri" pitchFamily="34" charset="0"/>
              </a:rPr>
              <a:t>ž, ulje na dasci, </a:t>
            </a:r>
            <a:r>
              <a:rPr lang="en-US" dirty="0"/>
              <a:t>104.5 x 79 </a:t>
            </a:r>
            <a:r>
              <a:rPr lang="en-US" dirty="0" smtClean="0"/>
              <a:t>cm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Kunstsammlung</a:t>
            </a:r>
            <a:r>
              <a:rPr lang="en-US" dirty="0" smtClean="0"/>
              <a:t> </a:t>
            </a:r>
            <a:r>
              <a:rPr lang="en-US" dirty="0"/>
              <a:t>Nordrhein-Westfalen, Düsseldorf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553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dada u nemačkoj/kurt šviters i maks ernst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2020-03-18T08:43:32Z</dcterms:created>
  <dcterms:modified xsi:type="dcterms:W3CDTF">2020-03-23T18:28:32Z</dcterms:modified>
</cp:coreProperties>
</file>