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41" r:id="rId17"/>
    <p:sldId id="272" r:id="rId18"/>
    <p:sldId id="274" r:id="rId19"/>
    <p:sldId id="275" r:id="rId20"/>
    <p:sldId id="276" r:id="rId21"/>
    <p:sldId id="342" r:id="rId22"/>
    <p:sldId id="278" r:id="rId23"/>
    <p:sldId id="279" r:id="rId24"/>
    <p:sldId id="280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24426-8EE7-4319-8645-FB8C26F9E715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F26F2-48B6-432C-8506-EA7571E96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2D446-8A94-4DDC-AB27-9ADBCDE3F96C}" type="slidenum">
              <a:rPr lang="en-US"/>
              <a:pPr/>
              <a:t>5</a:t>
            </a:fld>
            <a:endParaRPr lang="en-US"/>
          </a:p>
        </p:txBody>
      </p:sp>
      <p:sp>
        <p:nvSpPr>
          <p:cNvPr id="1095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pl-PL"/>
              <a:t> </a:t>
            </a:r>
          </a:p>
        </p:txBody>
      </p:sp>
      <p:sp>
        <p:nvSpPr>
          <p:cNvPr id="109572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A828C8-7D95-4DF9-9988-042D67F61BA2}" type="slidenum">
              <a:rPr lang="en-GB" sz="1200"/>
              <a:pPr algn="r"/>
              <a:t>5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98732-6A40-4A5C-A7E9-BAFDD350CA6C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5FB1-2CFF-455A-AC8E-9E39E3FEC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museothyssen.org/en/collection/artists/larionov-mikhail/street-lantern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ggenheim.org/artwork/150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konchalovsky.com/w1/index.php?option=com_content&amp;view=category&amp;layout=blog&amp;id=57&amp;Itemid=88&amp;lang=e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057400"/>
            <a:ext cx="7772400" cy="1470025"/>
          </a:xfrm>
        </p:spPr>
        <p:txBody>
          <a:bodyPr>
            <a:noAutofit/>
          </a:bodyPr>
          <a:lstStyle/>
          <a:p>
            <a:r>
              <a:rPr lang="sr-Latn-CS" sz="3600" dirty="0"/>
              <a:t>kubizam i futurizam : lučizam i </a:t>
            </a:r>
            <a:r>
              <a:rPr lang="sr-Latn-CS" sz="3600" dirty="0" smtClean="0"/>
              <a:t>kubofuturizam (1912-1915)</a:t>
            </a:r>
            <a:endParaRPr lang="en-US" sz="3600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5814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sr-Latn-RS" dirty="0" smtClean="0"/>
          </a:p>
          <a:p>
            <a:pPr marL="0" indent="0" algn="ctr">
              <a:buFontTx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7338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Literatura</a:t>
            </a:r>
            <a:r>
              <a:rPr lang="sr-Latn-RS" dirty="0" smtClean="0"/>
              <a:t>:</a:t>
            </a:r>
          </a:p>
          <a:p>
            <a:pPr algn="ctr"/>
            <a:r>
              <a:rPr lang="sr-Latn-RS" dirty="0" smtClean="0"/>
              <a:t>S. Mijušković, </a:t>
            </a:r>
            <a:r>
              <a:rPr lang="sr-Latn-RS" i="1" dirty="0" smtClean="0"/>
              <a:t>Od samodovoljnosti do smrti slikarstva</a:t>
            </a:r>
            <a:r>
              <a:rPr lang="sr-Latn-RS" dirty="0" smtClean="0"/>
              <a:t>, Beograd 1998, 73-111;</a:t>
            </a:r>
          </a:p>
          <a:p>
            <a:pPr algn="ctr"/>
            <a:r>
              <a:rPr lang="sr-Latn-RS" dirty="0" smtClean="0"/>
              <a:t>S. Mijušković (prir), </a:t>
            </a:r>
            <a:r>
              <a:rPr lang="sr-Latn-RS" i="1" dirty="0" smtClean="0"/>
              <a:t>Dokumenti za razumevanje ruske avangarde</a:t>
            </a:r>
            <a:r>
              <a:rPr lang="sr-Latn-RS" dirty="0" smtClean="0"/>
              <a:t>, Beograd 2003, 77-95;</a:t>
            </a:r>
          </a:p>
          <a:p>
            <a:pPr algn="ctr"/>
            <a:r>
              <a:rPr lang="sr-Latn-RS" dirty="0" smtClean="0"/>
              <a:t>K. Grej, </a:t>
            </a:r>
            <a:r>
              <a:rPr lang="sr-Latn-RS" i="1" dirty="0" smtClean="0"/>
              <a:t>Ruski umetnički eksperiment</a:t>
            </a:r>
            <a:r>
              <a:rPr lang="sr-Latn-RS" dirty="0" smtClean="0"/>
              <a:t>, Beograd 1978, 131-155 (uz oprez </a:t>
            </a:r>
            <a:r>
              <a:rPr lang="sr-Latn-RS" dirty="0" smtClean="0"/>
              <a:t>zbog datovanja pojedinih </a:t>
            </a:r>
            <a:r>
              <a:rPr lang="sr-Latn-RS" dirty="0" smtClean="0"/>
              <a:t>slika</a:t>
            </a:r>
            <a:r>
              <a:rPr lang="sr-Latn-RS" dirty="0" smtClean="0"/>
              <a:t>)</a:t>
            </a:r>
            <a:endParaRPr lang="en-US" dirty="0" smtClean="0"/>
          </a:p>
          <a:p>
            <a:pPr algn="ctr"/>
            <a:endParaRPr lang="sr-Latn-R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elf-portrait - Pyotr Konchalo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57200"/>
            <a:ext cx="4314825" cy="554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762000" y="53340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CS" dirty="0" smtClean="0"/>
              <a:t>Končalovski, 1912</a:t>
            </a:r>
            <a:r>
              <a:rPr lang="sr-Latn-CS" dirty="0"/>
              <a:t>, </a:t>
            </a:r>
            <a:r>
              <a:rPr lang="sr-Latn-RS" dirty="0" smtClean="0"/>
              <a:t>Autoportret</a:t>
            </a:r>
            <a:r>
              <a:rPr lang="sr-Latn-CS" dirty="0" smtClean="0"/>
              <a:t>, </a:t>
            </a:r>
            <a:r>
              <a:rPr lang="en-US" dirty="0"/>
              <a:t> 108 x 84 cm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At summer - Pyotr Konchalo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18835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2"/>
          <p:cNvSpPr>
            <a:spLocks noChangeArrowheads="1"/>
          </p:cNvSpPr>
          <p:nvPr/>
        </p:nvSpPr>
        <p:spPr bwMode="auto">
          <a:xfrm>
            <a:off x="2971800" y="533400"/>
            <a:ext cx="264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 smtClean="0"/>
              <a:t>Končalovski, 1939</a:t>
            </a:r>
            <a:r>
              <a:rPr lang="sr-Latn-CS" dirty="0"/>
              <a:t>, </a:t>
            </a:r>
            <a:r>
              <a:rPr lang="sr-Latn-RS" dirty="0" smtClean="0"/>
              <a:t>Na leto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sr-Latn-CS" sz="4000" b="1" dirty="0"/>
              <a:t>Lučizam </a:t>
            </a:r>
            <a:r>
              <a:rPr lang="sr-Latn-CS" sz="4000" b="1" dirty="0" smtClean="0"/>
              <a:t>– </a:t>
            </a:r>
            <a:r>
              <a:rPr lang="sr-Latn-CS" sz="4000" dirty="0" smtClean="0"/>
              <a:t>1913. </a:t>
            </a:r>
            <a:r>
              <a:rPr lang="sr-Latn-CS" sz="4000" dirty="0"/>
              <a:t>II izložba Magarećeg repa - Meta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sz="3000" dirty="0">
                <a:latin typeface="Calibri" pitchFamily="34" charset="0"/>
              </a:rPr>
              <a:t>1913. godine Larionov je organizovao drugu izložbu </a:t>
            </a:r>
            <a:r>
              <a:rPr lang="pl-PL" sz="3000" i="1" dirty="0">
                <a:latin typeface="Calibri" pitchFamily="34" charset="0"/>
              </a:rPr>
              <a:t>Magarećeg repa </a:t>
            </a:r>
            <a:r>
              <a:rPr lang="pl-PL" sz="3000" dirty="0">
                <a:latin typeface="Calibri" pitchFamily="34" charset="0"/>
              </a:rPr>
              <a:t>(1912</a:t>
            </a:r>
            <a:r>
              <a:rPr lang="pl-PL" sz="3000" dirty="0" smtClean="0">
                <a:latin typeface="Calibri" pitchFamily="34" charset="0"/>
              </a:rPr>
              <a:t>) i na toj izložbi:</a:t>
            </a:r>
            <a:endParaRPr lang="pl-PL" sz="3000" dirty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pl-PL" sz="3000" i="1" dirty="0">
                <a:latin typeface="Calibri" pitchFamily="34" charset="0"/>
              </a:rPr>
              <a:t>Magareći rep </a:t>
            </a:r>
            <a:r>
              <a:rPr lang="pl-PL" sz="3000" dirty="0" smtClean="0">
                <a:latin typeface="Calibri" pitchFamily="34" charset="0"/>
              </a:rPr>
              <a:t>postaje </a:t>
            </a:r>
            <a:r>
              <a:rPr lang="pl-PL" sz="3000" i="1" dirty="0">
                <a:latin typeface="Calibri" pitchFamily="34" charset="0"/>
              </a:rPr>
              <a:t>Meta</a:t>
            </a:r>
            <a:r>
              <a:rPr lang="pl-PL" sz="3000" dirty="0">
                <a:latin typeface="Calibri" pitchFamily="34" charset="0"/>
              </a:rPr>
              <a:t>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pl-PL" sz="3000" dirty="0">
                <a:latin typeface="Calibri" pitchFamily="34" charset="0"/>
              </a:rPr>
              <a:t>Larionov </a:t>
            </a:r>
            <a:r>
              <a:rPr lang="pl-PL" sz="3000" dirty="0" smtClean="0">
                <a:latin typeface="Calibri" pitchFamily="34" charset="0"/>
              </a:rPr>
              <a:t>predstavlja </a:t>
            </a:r>
            <a:r>
              <a:rPr lang="pl-PL" sz="3000" dirty="0">
                <a:latin typeface="Calibri" pitchFamily="34" charset="0"/>
              </a:rPr>
              <a:t>novi koncept Rajonizam/Lučizam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l-PL" sz="3000" dirty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l-PL" sz="3000" dirty="0">
                <a:latin typeface="Calibri" pitchFamily="34" charset="0"/>
              </a:rPr>
              <a:t>(Maljevi</a:t>
            </a:r>
            <a:r>
              <a:rPr lang="sr-Latn-CS" sz="3000" dirty="0">
                <a:latin typeface="Calibri" pitchFamily="34" charset="0"/>
              </a:rPr>
              <a:t>č</a:t>
            </a:r>
            <a:r>
              <a:rPr lang="pl-PL" sz="3000" dirty="0">
                <a:latin typeface="Calibri" pitchFamily="34" charset="0"/>
              </a:rPr>
              <a:t> se</a:t>
            </a:r>
            <a:r>
              <a:rPr lang="sr-Latn-CS" sz="3000" dirty="0">
                <a:latin typeface="Calibri" pitchFamily="34" charset="0"/>
              </a:rPr>
              <a:t> razišao sa </a:t>
            </a:r>
            <a:r>
              <a:rPr lang="en-GB" sz="3000" dirty="0" err="1">
                <a:latin typeface="Calibri" pitchFamily="34" charset="0"/>
              </a:rPr>
              <a:t>Larionov</a:t>
            </a:r>
            <a:r>
              <a:rPr lang="sr-Latn-CS" sz="3000" dirty="0">
                <a:latin typeface="Calibri" pitchFamily="34" charset="0"/>
              </a:rPr>
              <a:t>im</a:t>
            </a:r>
            <a:r>
              <a:rPr lang="en-GB" sz="3000" dirty="0">
                <a:latin typeface="Calibri" pitchFamily="34" charset="0"/>
              </a:rPr>
              <a:t> </a:t>
            </a:r>
            <a:r>
              <a:rPr lang="sr-Latn-CS" sz="3000" dirty="0" smtClean="0">
                <a:latin typeface="Calibri" pitchFamily="34" charset="0"/>
              </a:rPr>
              <a:t>da </a:t>
            </a:r>
            <a:r>
              <a:rPr lang="sr-Latn-CS" sz="3000" dirty="0">
                <a:latin typeface="Calibri" pitchFamily="34" charset="0"/>
              </a:rPr>
              <a:t>bi </a:t>
            </a:r>
            <a:r>
              <a:rPr lang="sr-Latn-CS" sz="3000" dirty="0" smtClean="0">
                <a:latin typeface="Calibri" pitchFamily="34" charset="0"/>
              </a:rPr>
              <a:t>prišao </a:t>
            </a:r>
            <a:r>
              <a:rPr lang="sr-Latn-CS" sz="3000" dirty="0">
                <a:latin typeface="Calibri" pitchFamily="34" charset="0"/>
              </a:rPr>
              <a:t>petrogradskoj avangardi okupljenoj oko grupe Savez mladih (</a:t>
            </a:r>
            <a:r>
              <a:rPr lang="en-GB" sz="3000" dirty="0">
                <a:latin typeface="Calibri" pitchFamily="34" charset="0"/>
              </a:rPr>
              <a:t>Soyuz </a:t>
            </a:r>
            <a:r>
              <a:rPr lang="en-GB" sz="3000" dirty="0" err="1">
                <a:latin typeface="Calibri" pitchFamily="34" charset="0"/>
              </a:rPr>
              <a:t>Molodyozhi</a:t>
            </a:r>
            <a:r>
              <a:rPr lang="en-GB" sz="3000" dirty="0" smtClean="0">
                <a:latin typeface="Calibri" pitchFamily="34" charset="0"/>
              </a:rPr>
              <a:t>)</a:t>
            </a:r>
            <a:r>
              <a:rPr lang="sr-Latn-RS" sz="3000" dirty="0" smtClean="0">
                <a:latin typeface="Calibri" pitchFamily="34" charset="0"/>
              </a:rPr>
              <a:t> -</a:t>
            </a:r>
            <a:r>
              <a:rPr lang="en-GB" sz="3000" dirty="0" smtClean="0">
                <a:latin typeface="Calibri" pitchFamily="34" charset="0"/>
              </a:rPr>
              <a:t> </a:t>
            </a:r>
            <a:r>
              <a:rPr lang="sr-Latn-RS" sz="3000" dirty="0" smtClean="0">
                <a:latin typeface="Calibri" pitchFamily="34" charset="0"/>
              </a:rPr>
              <a:t>p</a:t>
            </a:r>
            <a:r>
              <a:rPr lang="pl-PL" sz="3000" dirty="0" smtClean="0">
                <a:latin typeface="Calibri" pitchFamily="34" charset="0"/>
              </a:rPr>
              <a:t>ridružiće </a:t>
            </a:r>
            <a:r>
              <a:rPr lang="pl-PL" sz="3000" dirty="0">
                <a:latin typeface="Calibri" pitchFamily="34" charset="0"/>
              </a:rPr>
              <a:t>se ruskim futuristima: Majakovskom, Burljuku, itd)</a:t>
            </a:r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[4DPict13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98525"/>
            <a:ext cx="478472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52400" y="4800600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/>
              <a:t>Larionov</a:t>
            </a:r>
            <a:r>
              <a:rPr lang="sr-Latn-CS" i="1" dirty="0"/>
              <a:t>, </a:t>
            </a:r>
            <a:r>
              <a:rPr lang="sr-Latn-RS" i="1" dirty="0" smtClean="0"/>
              <a:t>Braon-žuti lučizam</a:t>
            </a:r>
            <a:r>
              <a:rPr lang="en-US" dirty="0" smtClean="0"/>
              <a:t>, </a:t>
            </a:r>
            <a:r>
              <a:rPr lang="en-US" dirty="0"/>
              <a:t>1912</a:t>
            </a:r>
            <a:r>
              <a:rPr lang="sr-Latn-CS" dirty="0"/>
              <a:t>,  </a:t>
            </a:r>
            <a:r>
              <a:rPr lang="sr-Latn-RS" dirty="0" smtClean="0"/>
              <a:t>ulje na platnu</a:t>
            </a:r>
            <a:r>
              <a:rPr lang="sr-Latn-CS" dirty="0" smtClean="0"/>
              <a:t>, </a:t>
            </a:r>
            <a:r>
              <a:rPr lang="en-US" dirty="0"/>
              <a:t>49 x 61 </a:t>
            </a:r>
            <a:r>
              <a:rPr lang="en-US" dirty="0" smtClean="0"/>
              <a:t>cm</a:t>
            </a:r>
            <a:r>
              <a:rPr lang="sr-Latn-RS" dirty="0" smtClean="0"/>
              <a:t>, privatna kolekcija</a:t>
            </a:r>
            <a:endParaRPr 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105400" y="41493"/>
            <a:ext cx="39624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Larionov</a:t>
            </a:r>
            <a:r>
              <a:rPr lang="en-US" dirty="0" smtClean="0"/>
              <a:t> </a:t>
            </a:r>
            <a:r>
              <a:rPr lang="sr-Latn-RS" dirty="0" smtClean="0"/>
              <a:t>je svoju slikarsku invenciju – lučizam – izveo iz kubizma i futurizma kao svojevrsnu njihovu sintezu i tako je izvesno</a:t>
            </a:r>
            <a:r>
              <a:rPr lang="en-US" dirty="0" smtClean="0"/>
              <a:t> </a:t>
            </a:r>
            <a:r>
              <a:rPr lang="en-US" dirty="0" err="1" smtClean="0"/>
              <a:t>sopstven</a:t>
            </a:r>
            <a:r>
              <a:rPr lang="sr-Latn-RS" dirty="0" smtClean="0"/>
              <a:t>u</a:t>
            </a:r>
            <a:r>
              <a:rPr lang="en-US" dirty="0" smtClean="0"/>
              <a:t> um</a:t>
            </a:r>
            <a:r>
              <a:rPr lang="sr-Latn-CS" dirty="0" smtClean="0"/>
              <a:t>e</a:t>
            </a:r>
            <a:r>
              <a:rPr lang="en-US" dirty="0" err="1" smtClean="0"/>
              <a:t>tničk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formul</a:t>
            </a:r>
            <a:r>
              <a:rPr lang="sr-Latn-RS" dirty="0" smtClean="0"/>
              <a:t>u</a:t>
            </a:r>
            <a:r>
              <a:rPr lang="en-US" b="1" dirty="0" smtClean="0"/>
              <a:t> </a:t>
            </a:r>
            <a:r>
              <a:rPr lang="en-US" dirty="0" err="1" smtClean="0"/>
              <a:t>uve</a:t>
            </a:r>
            <a:r>
              <a:rPr lang="sr-Latn-RS" dirty="0" smtClean="0"/>
              <a:t>o</a:t>
            </a:r>
            <a:r>
              <a:rPr lang="en-US" dirty="0" smtClean="0"/>
              <a:t> u </a:t>
            </a:r>
            <a:r>
              <a:rPr lang="sr-Latn-CS" dirty="0" smtClean="0"/>
              <a:t>nove internacionalne umetničke </a:t>
            </a:r>
            <a:r>
              <a:rPr lang="en-US" dirty="0" err="1" smtClean="0"/>
              <a:t>tokove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ugradi</a:t>
            </a:r>
            <a:r>
              <a:rPr lang="sr-Latn-RS" dirty="0" smtClean="0"/>
              <a:t>o je</a:t>
            </a:r>
            <a:r>
              <a:rPr lang="en-US" dirty="0" smtClean="0"/>
              <a:t> u </a:t>
            </a:r>
            <a:r>
              <a:rPr lang="en-US" dirty="0" err="1" smtClean="0"/>
              <a:t>mapu</a:t>
            </a:r>
            <a:r>
              <a:rPr lang="en-US" dirty="0" smtClean="0"/>
              <a:t> </a:t>
            </a:r>
            <a:r>
              <a:rPr lang="en-US" dirty="0" err="1" smtClean="0"/>
              <a:t>aktuelnih</a:t>
            </a:r>
            <a:r>
              <a:rPr lang="en-US" dirty="0" smtClean="0"/>
              <a:t> </a:t>
            </a:r>
            <a:r>
              <a:rPr lang="en-US" dirty="0" err="1" smtClean="0"/>
              <a:t>plastičkih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idejnih</a:t>
            </a:r>
            <a:r>
              <a:rPr lang="en-US" dirty="0" smtClean="0"/>
              <a:t> </a:t>
            </a:r>
            <a:r>
              <a:rPr lang="en-US" dirty="0" err="1" smtClean="0"/>
              <a:t>tendencija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50000"/>
              </a:lnSpc>
            </a:pPr>
            <a:endParaRPr lang="sr-Latn-RS" dirty="0"/>
          </a:p>
          <a:p>
            <a:pPr>
              <a:lnSpc>
                <a:spcPct val="150000"/>
              </a:lnSpc>
            </a:pPr>
            <a:r>
              <a:rPr lang="sr-Latn-RS" dirty="0" smtClean="0"/>
              <a:t>Larionov piše</a:t>
            </a:r>
            <a:r>
              <a:rPr lang="en-US" dirty="0" smtClean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sr-Latn-RS" dirty="0" smtClean="0"/>
              <a:t>pod nazivom </a:t>
            </a:r>
            <a:r>
              <a:rPr lang="en-US" dirty="0" smtClean="0"/>
              <a:t>“</a:t>
            </a:r>
            <a:r>
              <a:rPr lang="en-US" dirty="0" err="1" smtClean="0"/>
              <a:t>Lučističko</a:t>
            </a:r>
            <a:r>
              <a:rPr lang="en-US" dirty="0" smtClean="0"/>
              <a:t> </a:t>
            </a:r>
            <a:r>
              <a:rPr lang="en-US" dirty="0" err="1"/>
              <a:t>slikarstvo</a:t>
            </a:r>
            <a:r>
              <a:rPr lang="en-US" dirty="0"/>
              <a:t>”</a:t>
            </a:r>
            <a:r>
              <a:rPr lang="sr-Latn-CS" dirty="0"/>
              <a:t> </a:t>
            </a:r>
            <a:r>
              <a:rPr lang="sr-Latn-CS" dirty="0" smtClean="0"/>
              <a:t>u kojem iznosi</a:t>
            </a:r>
            <a:r>
              <a:rPr lang="sr-Latn-CS" b="1" dirty="0" smtClean="0"/>
              <a:t> </a:t>
            </a:r>
            <a:r>
              <a:rPr lang="en-US" dirty="0" err="1"/>
              <a:t>teorij</a:t>
            </a:r>
            <a:r>
              <a:rPr lang="sr-Latn-CS" dirty="0"/>
              <a:t>s</a:t>
            </a:r>
            <a:r>
              <a:rPr lang="en-US" dirty="0"/>
              <a:t>k</a:t>
            </a:r>
            <a:r>
              <a:rPr lang="sr-Latn-CS" dirty="0"/>
              <a:t>e</a:t>
            </a:r>
            <a:r>
              <a:rPr lang="en-US" dirty="0"/>
              <a:t> </a:t>
            </a:r>
            <a:r>
              <a:rPr lang="en-US" dirty="0" err="1"/>
              <a:t>formulacij</a:t>
            </a:r>
            <a:r>
              <a:rPr lang="sr-Latn-CS" dirty="0"/>
              <a:t>e</a:t>
            </a:r>
            <a:r>
              <a:rPr lang="en-US" dirty="0"/>
              <a:t> </a:t>
            </a:r>
            <a:r>
              <a:rPr lang="en-US" dirty="0" err="1"/>
              <a:t>čiji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termini:</a:t>
            </a:r>
          </a:p>
          <a:p>
            <a:pPr>
              <a:lnSpc>
                <a:spcPct val="150000"/>
              </a:lnSpc>
            </a:pPr>
            <a:r>
              <a:rPr lang="en-US" dirty="0"/>
              <a:t>1. </a:t>
            </a:r>
            <a:r>
              <a:rPr lang="en-US" dirty="0" err="1"/>
              <a:t>Svetlost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2. </a:t>
            </a:r>
            <a:r>
              <a:rPr lang="en-US" dirty="0" err="1"/>
              <a:t>Zračenje</a:t>
            </a:r>
            <a:endParaRPr lang="sr-Latn-CS" dirty="0"/>
          </a:p>
          <a:p>
            <a:pPr>
              <a:lnSpc>
                <a:spcPct val="150000"/>
              </a:lnSpc>
            </a:pPr>
            <a:r>
              <a:rPr lang="en-US" dirty="0"/>
              <a:t>3. </a:t>
            </a:r>
            <a:r>
              <a:rPr lang="en-US" dirty="0" err="1" smtClean="0"/>
              <a:t>Boja</a:t>
            </a:r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Mikhaïl Feodorovitch Larionov, Le boeuf rayonnisme, 19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1475" y="0"/>
            <a:ext cx="6232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152400" y="1371600"/>
            <a:ext cx="2667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err="1" smtClean="0">
                <a:latin typeface="Calibri" pitchFamily="34" charset="0"/>
              </a:rPr>
              <a:t>Larionovljeva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</a:t>
            </a:r>
            <a:r>
              <a:rPr lang="sr-Latn-CS" dirty="0">
                <a:latin typeface="Calibri" pitchFamily="34" charset="0"/>
              </a:rPr>
              <a:t>u</a:t>
            </a:r>
            <a:r>
              <a:rPr lang="en-US" dirty="0" err="1">
                <a:latin typeface="Calibri" pitchFamily="34" charset="0"/>
              </a:rPr>
              <a:t>mačenja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lučizma </a:t>
            </a:r>
            <a:r>
              <a:rPr lang="sr-Latn-CS" dirty="0" smtClean="0">
                <a:latin typeface="Calibri" pitchFamily="34" charset="0"/>
              </a:rPr>
              <a:t>su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neki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način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vrlo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jed</a:t>
            </a:r>
            <a:r>
              <a:rPr lang="sr-Latn-CS" dirty="0">
                <a:latin typeface="Calibri" pitchFamily="34" charset="0"/>
              </a:rPr>
              <a:t>n</a:t>
            </a:r>
            <a:r>
              <a:rPr lang="en-US" dirty="0" err="1">
                <a:latin typeface="Calibri" pitchFamily="34" charset="0"/>
              </a:rPr>
              <a:t>ostavna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zasnivaju</a:t>
            </a:r>
            <a:r>
              <a:rPr lang="en-US" dirty="0">
                <a:latin typeface="Calibri" pitchFamily="34" charset="0"/>
              </a:rPr>
              <a:t> se</a:t>
            </a:r>
            <a:r>
              <a:rPr lang="sr-Latn-C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pretpostav</a:t>
            </a:r>
            <a:r>
              <a:rPr lang="sr-Latn-CS" dirty="0">
                <a:latin typeface="Calibri" pitchFamily="34" charset="0"/>
              </a:rPr>
              <a:t>ci da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ono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što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naše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oko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vidi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zapravo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nisu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sami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predmeti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takvi</a:t>
            </a:r>
            <a:r>
              <a:rPr lang="sr-Latn-CS" dirty="0">
                <a:latin typeface="Calibri" pitchFamily="34" charset="0"/>
              </a:rPr>
              <a:t>,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materijalna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tela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jas</a:t>
            </a:r>
            <a:r>
              <a:rPr lang="sr-Latn-CS" dirty="0">
                <a:latin typeface="Calibri" pitchFamily="34" charset="0"/>
              </a:rPr>
              <a:t>n</a:t>
            </a:r>
            <a:r>
              <a:rPr lang="en-US" dirty="0" err="1">
                <a:latin typeface="Calibri" pitchFamily="34" charset="0"/>
              </a:rPr>
              <a:t>ih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kontura</a:t>
            </a:r>
            <a:r>
              <a:rPr lang="sr-Latn-C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čvrsto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strukturiranih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oblika</a:t>
            </a:r>
            <a:r>
              <a:rPr lang="sr-Latn-CS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kao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što</a:t>
            </a:r>
            <a:r>
              <a:rPr lang="en-US" dirty="0">
                <a:latin typeface="Calibri" pitchFamily="34" charset="0"/>
              </a:rPr>
              <a:t> se </a:t>
            </a:r>
            <a:r>
              <a:rPr lang="en-US" dirty="0" err="1">
                <a:latin typeface="Calibri" pitchFamily="34" charset="0"/>
              </a:rPr>
              <a:t>obično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CS" dirty="0">
                <a:latin typeface="Calibri" pitchFamily="34" charset="0"/>
              </a:rPr>
              <a:t>p</a:t>
            </a:r>
            <a:r>
              <a:rPr lang="en-US" dirty="0" err="1">
                <a:latin typeface="Calibri" pitchFamily="34" charset="0"/>
              </a:rPr>
              <a:t>rikazuju</a:t>
            </a:r>
            <a:r>
              <a:rPr lang="en-US" dirty="0">
                <a:latin typeface="Calibri" pitchFamily="34" charset="0"/>
              </a:rPr>
              <a:t> u </a:t>
            </a:r>
            <a:r>
              <a:rPr lang="en-US" dirty="0" err="1">
                <a:latin typeface="Calibri" pitchFamily="34" charset="0"/>
              </a:rPr>
              <a:t>slikarstvu</a:t>
            </a:r>
            <a:r>
              <a:rPr lang="en-US" dirty="0">
                <a:latin typeface="Calibri" pitchFamily="34" charset="0"/>
              </a:rPr>
              <a:t>), </a:t>
            </a:r>
            <a:r>
              <a:rPr lang="en-US" dirty="0" err="1">
                <a:latin typeface="Calibri" pitchFamily="34" charset="0"/>
              </a:rPr>
              <a:t>već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</a:t>
            </a:r>
            <a:r>
              <a:rPr lang="sr-Latn-RS" dirty="0" smtClean="0">
                <a:latin typeface="Calibri" pitchFamily="34" charset="0"/>
              </a:rPr>
              <a:t> to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novi, nematerijalni ‘predmeti’ nastali u </a:t>
            </a:r>
            <a:r>
              <a:rPr lang="en-US" dirty="0" err="1" smtClean="0">
                <a:latin typeface="Calibri" pitchFamily="34" charset="0"/>
              </a:rPr>
              <a:t>međusobnim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sudarima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ukr</a:t>
            </a:r>
            <a:r>
              <a:rPr lang="sr-Latn-CS" dirty="0" smtClean="0">
                <a:latin typeface="Calibri" pitchFamily="34" charset="0"/>
              </a:rPr>
              <a:t>š</a:t>
            </a:r>
            <a:r>
              <a:rPr lang="en-US" dirty="0" err="1" smtClean="0">
                <a:latin typeface="Calibri" pitchFamily="34" charset="0"/>
              </a:rPr>
              <a:t>tanjima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presecanjima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zraka </a:t>
            </a:r>
            <a:r>
              <a:rPr lang="en-US" dirty="0" err="1" smtClean="0">
                <a:latin typeface="Calibri" pitchFamily="34" charset="0"/>
              </a:rPr>
              <a:t>koji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se, </a:t>
            </a:r>
            <a:r>
              <a:rPr lang="en-US" dirty="0" err="1">
                <a:latin typeface="Calibri" pitchFamily="34" charset="0"/>
              </a:rPr>
              <a:t>dolazeći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izvora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svetlosti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odbijaju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od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predmeta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/>
              <a:t>Larionov, </a:t>
            </a:r>
            <a:r>
              <a:rPr lang="sr-Latn-RS" b="1" dirty="0" smtClean="0"/>
              <a:t>Lučistički bik</a:t>
            </a:r>
            <a:r>
              <a:rPr lang="fr-FR" b="1" dirty="0" smtClean="0"/>
              <a:t>, 1910</a:t>
            </a:r>
            <a:r>
              <a:rPr lang="sr-Latn-CS" b="1" dirty="0" smtClean="0"/>
              <a:t>, </a:t>
            </a:r>
            <a:r>
              <a:rPr lang="sr-Latn-RS" dirty="0" smtClean="0"/>
              <a:t>ulje na platnu,</a:t>
            </a:r>
            <a:r>
              <a:rPr lang="fr-FR" dirty="0" smtClean="0"/>
              <a:t> 85 x 67 cm. </a:t>
            </a:r>
            <a:r>
              <a:rPr lang="en-US" dirty="0" err="1" smtClean="0"/>
              <a:t>Tretjakovska</a:t>
            </a:r>
            <a:r>
              <a:rPr lang="en-US" dirty="0" smtClean="0"/>
              <a:t> </a:t>
            </a:r>
            <a:r>
              <a:rPr lang="en-US" dirty="0" err="1" smtClean="0"/>
              <a:t>galerija</a:t>
            </a:r>
            <a:r>
              <a:rPr lang="sr-Latn-RS" dirty="0" smtClean="0"/>
              <a:t>, Moskva;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myweb.rollins.edu/aboguslawski/Ruspaint/lari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76200"/>
            <a:ext cx="51054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2"/>
          <p:cNvSpPr>
            <a:spLocks noChangeArrowheads="1"/>
          </p:cNvSpPr>
          <p:nvPr/>
        </p:nvSpPr>
        <p:spPr bwMode="auto">
          <a:xfrm>
            <a:off x="685800" y="1524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600" dirty="0" smtClean="0"/>
              <a:t>Mihail </a:t>
            </a:r>
            <a:r>
              <a:rPr lang="pl-PL" sz="1600" dirty="0"/>
              <a:t>Larionov</a:t>
            </a:r>
          </a:p>
          <a:p>
            <a:pPr algn="r"/>
            <a:r>
              <a:rPr lang="pl-PL" sz="1600" dirty="0" smtClean="0"/>
              <a:t>Plavi rajonizam, </a:t>
            </a:r>
            <a:r>
              <a:rPr lang="sr-Latn-RS" sz="1600" dirty="0" smtClean="0"/>
              <a:t>ulje na platnu,</a:t>
            </a:r>
            <a:endParaRPr lang="pl-PL" sz="1600" dirty="0"/>
          </a:p>
          <a:p>
            <a:pPr algn="r"/>
            <a:r>
              <a:rPr lang="pl-PL" sz="1600" dirty="0" smtClean="0"/>
              <a:t>1912</a:t>
            </a:r>
            <a:r>
              <a:rPr lang="pl-PL" sz="1600" dirty="0"/>
              <a:t>, priv.kolek. Pariz</a:t>
            </a:r>
            <a:endParaRPr lang="en-GB" sz="1600" dirty="0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52400" y="1143000"/>
            <a:ext cx="3733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umet</a:t>
            </a:r>
            <a:r>
              <a:rPr lang="sr-Latn-CS" dirty="0"/>
              <a:t>n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sr-Latn-CS" dirty="0"/>
              <a:t>l</a:t>
            </a:r>
            <a:r>
              <a:rPr lang="en-US" dirty="0" err="1"/>
              <a:t>ika</a:t>
            </a:r>
            <a:r>
              <a:rPr lang="en-US" dirty="0"/>
              <a:t> </a:t>
            </a:r>
            <a:r>
              <a:rPr lang="en-US" dirty="0" err="1"/>
              <a:t>tač</a:t>
            </a:r>
            <a:r>
              <a:rPr lang="sr-Latn-CS" dirty="0"/>
              <a:t>n</a:t>
            </a:r>
            <a:r>
              <a:rPr lang="en-US" dirty="0"/>
              <a:t>o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a ne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onda</a:t>
            </a:r>
            <a:r>
              <a:rPr lang="en-US" dirty="0"/>
              <a:t>, </a:t>
            </a:r>
            <a:r>
              <a:rPr lang="en-US" dirty="0" err="1"/>
              <a:t>zaključuje</a:t>
            </a:r>
            <a:r>
              <a:rPr lang="en-US" dirty="0"/>
              <a:t> </a:t>
            </a:r>
            <a:r>
              <a:rPr lang="en-US" dirty="0" err="1"/>
              <a:t>Larionov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‘</a:t>
            </a:r>
            <a:r>
              <a:rPr lang="en-US" dirty="0" err="1"/>
              <a:t>sumu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</a:t>
            </a:r>
            <a:r>
              <a:rPr lang="en-US" dirty="0" err="1"/>
              <a:t>odbijenih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predmeta</a:t>
            </a:r>
            <a:r>
              <a:rPr lang="en-US" dirty="0" smtClean="0"/>
              <a:t>’.</a:t>
            </a:r>
            <a:r>
              <a:rPr lang="sr-Latn-RS" dirty="0" smtClean="0"/>
              <a:t> U tom smislu,</a:t>
            </a:r>
            <a:endParaRPr lang="sr-Latn-CS" dirty="0"/>
          </a:p>
          <a:p>
            <a:pPr algn="r"/>
            <a:r>
              <a:rPr lang="sr-Latn-RS" dirty="0" smtClean="0"/>
              <a:t>namera l</a:t>
            </a:r>
            <a:r>
              <a:rPr lang="en-US" dirty="0" err="1" smtClean="0"/>
              <a:t>učističk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slik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sr-Latn-RS" dirty="0" smtClean="0"/>
              <a:t>je</a:t>
            </a:r>
            <a:r>
              <a:rPr lang="en-US" dirty="0" smtClean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prenese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sume</a:t>
            </a:r>
            <a:r>
              <a:rPr lang="en-US" dirty="0"/>
              <a:t> </a:t>
            </a:r>
            <a:r>
              <a:rPr lang="en-US" dirty="0" err="1"/>
              <a:t>reflektovanih</a:t>
            </a:r>
            <a:r>
              <a:rPr lang="en-US" dirty="0"/>
              <a:t> </a:t>
            </a:r>
            <a:r>
              <a:rPr lang="en-US" dirty="0" err="1"/>
              <a:t>svetlosnih</a:t>
            </a:r>
            <a:r>
              <a:rPr lang="en-US" dirty="0"/>
              <a:t> </a:t>
            </a:r>
            <a:r>
              <a:rPr lang="en-US" dirty="0" err="1"/>
              <a:t>zraka</a:t>
            </a:r>
            <a:r>
              <a:rPr lang="en-US" dirty="0"/>
              <a:t> u </a:t>
            </a:r>
            <a:r>
              <a:rPr lang="en-US" dirty="0" err="1"/>
              <a:t>stanjima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spajanja</a:t>
            </a:r>
            <a:r>
              <a:rPr lang="en-US" dirty="0"/>
              <a:t> u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neopipljive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 smtClean="0"/>
              <a:t>.</a:t>
            </a:r>
            <a:endParaRPr lang="sr-Latn-RS" dirty="0" smtClean="0"/>
          </a:p>
          <a:p>
            <a:pPr algn="r"/>
            <a:endParaRPr lang="sr-Latn-RS" dirty="0" smtClean="0"/>
          </a:p>
          <a:p>
            <a:pPr algn="r"/>
            <a:r>
              <a:rPr lang="sr-Latn-CS" dirty="0" smtClean="0"/>
              <a:t>U i</a:t>
            </a:r>
            <a:r>
              <a:rPr lang="en-US" dirty="0" err="1" smtClean="0"/>
              <a:t>mpresioni</a:t>
            </a:r>
            <a:r>
              <a:rPr lang="sr-Latn-RS" dirty="0" smtClean="0"/>
              <a:t>zmu</a:t>
            </a:r>
            <a:r>
              <a:rPr lang="sr-Latn-CS" dirty="0" smtClean="0"/>
              <a:t> </a:t>
            </a:r>
            <a:r>
              <a:rPr lang="en-US" dirty="0" err="1" smtClean="0"/>
              <a:t>predmet</a:t>
            </a:r>
            <a:r>
              <a:rPr lang="sr-Latn-CS" dirty="0" smtClean="0"/>
              <a:t> gubi svoju materijalnu konzistentnost; on je</a:t>
            </a:r>
            <a:r>
              <a:rPr lang="en-US" dirty="0" smtClean="0"/>
              <a:t> </a:t>
            </a:r>
            <a:r>
              <a:rPr lang="en-US" dirty="0" err="1" smtClean="0"/>
              <a:t>raspršen</a:t>
            </a:r>
            <a:r>
              <a:rPr lang="en-US" dirty="0" smtClean="0"/>
              <a:t> </a:t>
            </a:r>
            <a:r>
              <a:rPr lang="en-US" dirty="0" err="1" smtClean="0"/>
              <a:t>svetlosnim</a:t>
            </a:r>
            <a:r>
              <a:rPr lang="en-US" dirty="0" smtClean="0"/>
              <a:t>/</a:t>
            </a:r>
            <a:r>
              <a:rPr lang="en-US" dirty="0" err="1" smtClean="0"/>
              <a:t>kolorističkim</a:t>
            </a:r>
            <a:r>
              <a:rPr lang="en-US" dirty="0" smtClean="0"/>
              <a:t> </a:t>
            </a:r>
            <a:r>
              <a:rPr lang="en-US" dirty="0" err="1" smtClean="0"/>
              <a:t>vibracijama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dinamizmom</a:t>
            </a:r>
            <a:r>
              <a:rPr lang="en-US" dirty="0" smtClean="0"/>
              <a:t> </a:t>
            </a:r>
            <a:r>
              <a:rPr lang="en-US" dirty="0" err="1" smtClean="0"/>
              <a:t>nedeskriptivnih</a:t>
            </a:r>
            <a:r>
              <a:rPr lang="en-US" dirty="0" smtClean="0"/>
              <a:t> </a:t>
            </a:r>
            <a:r>
              <a:rPr lang="en-US" dirty="0" err="1" smtClean="0"/>
              <a:t>fakturnih</a:t>
            </a:r>
            <a:r>
              <a:rPr lang="en-US" dirty="0" smtClean="0"/>
              <a:t> </a:t>
            </a:r>
            <a:r>
              <a:rPr lang="en-US" dirty="0" err="1" smtClean="0"/>
              <a:t>poteza</a:t>
            </a:r>
            <a:r>
              <a:rPr lang="sr-Latn-RS" dirty="0" smtClean="0"/>
              <a:t> tj.</a:t>
            </a:r>
            <a:r>
              <a:rPr lang="sr-Latn-CS" dirty="0" smtClean="0"/>
              <a:t> </a:t>
            </a:r>
            <a:r>
              <a:rPr lang="sr-Latn-RS" dirty="0"/>
              <a:t>p</a:t>
            </a:r>
            <a:r>
              <a:rPr lang="sr-Latn-RS" dirty="0" smtClean="0"/>
              <a:t>ostaje </a:t>
            </a:r>
            <a:r>
              <a:rPr lang="en-US" dirty="0" err="1" smtClean="0"/>
              <a:t>rasplinut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boje</a:t>
            </a:r>
            <a:r>
              <a:rPr lang="sr-Latn-RS" dirty="0" smtClean="0"/>
              <a:t> dok se u lučizmu ‘opredmećuje’ ono što umetnik vidi a to je realizam zraka, novonastalih nematerijalnih formi u prostoru.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03varvara.files.wordpress.com/2011/11/00-mikhail-larionov-the-cockerel-a-rayonist-study-1914.jpg?w=1000&amp;h=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44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4800600" y="76200"/>
            <a:ext cx="41910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</a:t>
            </a:r>
            <a:r>
              <a:rPr lang="sr-Latn-RS" dirty="0" smtClean="0">
                <a:latin typeface="Calibri" pitchFamily="34" charset="0"/>
              </a:rPr>
              <a:t>pak, sačuvana je posredna veza sa predmetnom realnošću odnosno sam predmet (koju/koji sugerišu nazivi slika): ta veza se ne otkriva u prikazivanju samog predmeta već u prikazivanju određenih konsekvenci njegovog postojanja tj zračenja/zraka</a:t>
            </a:r>
          </a:p>
          <a:p>
            <a:pPr>
              <a:lnSpc>
                <a:spcPct val="150000"/>
              </a:lnSpc>
            </a:pPr>
            <a:endParaRPr lang="sr-Latn-CS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sr-Latn-CS" b="1" dirty="0" smtClean="0">
                <a:latin typeface="Calibri" pitchFamily="34" charset="0"/>
              </a:rPr>
              <a:t>L</a:t>
            </a:r>
            <a:r>
              <a:rPr lang="en-US" b="1" dirty="0" err="1">
                <a:latin typeface="Calibri" pitchFamily="34" charset="0"/>
              </a:rPr>
              <a:t>uči</a:t>
            </a:r>
            <a:r>
              <a:rPr lang="sr-Latn-CS" b="1" dirty="0">
                <a:latin typeface="Calibri" pitchFamily="34" charset="0"/>
              </a:rPr>
              <a:t>zam</a:t>
            </a:r>
            <a:r>
              <a:rPr lang="sr-Latn-CS" dirty="0">
                <a:latin typeface="Calibri" pitchFamily="34" charset="0"/>
              </a:rPr>
              <a:t>: predmet je </a:t>
            </a:r>
            <a:r>
              <a:rPr lang="en-US" dirty="0" err="1">
                <a:latin typeface="Calibri" pitchFamily="34" charset="0"/>
              </a:rPr>
              <a:t>sveden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refleksiju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svetlosnih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zraka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na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nematerijalnu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neopipljivu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“</a:t>
            </a:r>
            <a:r>
              <a:rPr lang="en-US" dirty="0" err="1" smtClean="0">
                <a:latin typeface="Calibri" pitchFamily="34" charset="0"/>
              </a:rPr>
              <a:t>obojenu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prašinu</a:t>
            </a:r>
            <a:r>
              <a:rPr lang="sr-Latn-RS" dirty="0" smtClean="0">
                <a:latin typeface="Calibri" pitchFamily="34" charset="0"/>
              </a:rPr>
              <a:t>”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Larionov</a:t>
            </a:r>
            <a:r>
              <a:rPr lang="en-US" dirty="0">
                <a:latin typeface="Calibri" pitchFamily="34" charset="0"/>
              </a:rPr>
              <a:t>)</a:t>
            </a:r>
            <a:r>
              <a:rPr lang="sr-Latn-CS" dirty="0">
                <a:latin typeface="Calibri" pitchFamily="34" charset="0"/>
              </a:rPr>
              <a:t>; p</a:t>
            </a:r>
            <a:r>
              <a:rPr lang="en-US" dirty="0" err="1">
                <a:latin typeface="Calibri" pitchFamily="34" charset="0"/>
              </a:rPr>
              <a:t>ercepcija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svetlosnog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zračenja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odbijanja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međusobnog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presecanja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zraka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objektivizuje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predmete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čini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ih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realnim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stvarnim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postojećim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7244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Larionov </a:t>
            </a:r>
            <a:r>
              <a:rPr lang="sr-Latn-RS" i="1" dirty="0" smtClean="0"/>
              <a:t>Petao i kokoška</a:t>
            </a:r>
            <a:r>
              <a:rPr lang="sr-Latn-CS" dirty="0" smtClean="0"/>
              <a:t>:</a:t>
            </a:r>
            <a:r>
              <a:rPr lang="en-US" dirty="0" smtClean="0"/>
              <a:t> </a:t>
            </a:r>
            <a:r>
              <a:rPr lang="sr-Latn-RS" dirty="0" smtClean="0"/>
              <a:t>lučistička studija,</a:t>
            </a:r>
            <a:r>
              <a:rPr lang="en-US" dirty="0" smtClean="0"/>
              <a:t> 1912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sr-Latn-RS" dirty="0" smtClean="0"/>
              <a:t>ulje na platnu,</a:t>
            </a:r>
            <a:r>
              <a:rPr lang="en-US" dirty="0" smtClean="0"/>
              <a:t> (69x65 cm)</a:t>
            </a:r>
            <a:r>
              <a:rPr lang="sr-Latn-CS" dirty="0" smtClean="0"/>
              <a:t> </a:t>
            </a:r>
            <a:r>
              <a:rPr lang="en-US" dirty="0" err="1" smtClean="0"/>
              <a:t>Tretjakovska</a:t>
            </a:r>
            <a:r>
              <a:rPr lang="en-US" dirty="0" smtClean="0"/>
              <a:t> </a:t>
            </a:r>
            <a:r>
              <a:rPr lang="en-US" dirty="0" err="1" smtClean="0"/>
              <a:t>galerija</a:t>
            </a:r>
            <a:r>
              <a:rPr lang="sr-Latn-RS" dirty="0" smtClean="0"/>
              <a:t>, Moskva</a:t>
            </a:r>
            <a:endParaRPr lang="sr-Latn-C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3.bp.blogspot.com/_y9JCP1wazVo/RwPiVYk8lEI/AAAAAAAAIhg/Rz1bVQ56uGw/s640/4DPict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825" y="0"/>
            <a:ext cx="546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62000" y="152400"/>
            <a:ext cx="259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dirty="0" err="1" smtClean="0"/>
              <a:t>Portr</a:t>
            </a:r>
            <a:r>
              <a:rPr lang="sr-Latn-RS" dirty="0" smtClean="0"/>
              <a:t>et</a:t>
            </a:r>
            <a:r>
              <a:rPr lang="fr-FR" dirty="0" smtClean="0"/>
              <a:t> Vladimir</a:t>
            </a:r>
            <a:r>
              <a:rPr lang="sr-Latn-RS" dirty="0" smtClean="0"/>
              <a:t>a</a:t>
            </a:r>
            <a:r>
              <a:rPr lang="fr-FR" dirty="0" smtClean="0"/>
              <a:t> </a:t>
            </a:r>
            <a:r>
              <a:rPr lang="fr-FR" dirty="0" err="1" smtClean="0"/>
              <a:t>Tatlin</a:t>
            </a:r>
            <a:r>
              <a:rPr lang="sr-Latn-RS" dirty="0" smtClean="0"/>
              <a:t>a</a:t>
            </a:r>
            <a:r>
              <a:rPr lang="fr-FR" dirty="0" smtClean="0"/>
              <a:t>, 1911</a:t>
            </a:r>
            <a:r>
              <a:rPr lang="sr-Latn-RS" dirty="0" smtClean="0"/>
              <a:t>, ulje na platnu, </a:t>
            </a:r>
            <a:r>
              <a:rPr lang="fr-FR" dirty="0" smtClean="0"/>
              <a:t>90 </a:t>
            </a:r>
            <a:r>
              <a:rPr lang="fr-FR" dirty="0"/>
              <a:t>x 72 </a:t>
            </a:r>
            <a:r>
              <a:rPr lang="fr-FR" dirty="0" smtClean="0"/>
              <a:t>cm</a:t>
            </a:r>
            <a:r>
              <a:rPr lang="sr-Latn-RS" dirty="0" smtClean="0"/>
              <a:t>, privatna kolekcija</a:t>
            </a:r>
            <a:endParaRPr lang="fr-FR" dirty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2400" y="3733800"/>
            <a:ext cx="3429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000" dirty="0" err="1"/>
              <a:t>Majakovski</a:t>
            </a:r>
            <a:r>
              <a:rPr lang="en-US" sz="2000" dirty="0"/>
              <a:t> </a:t>
            </a:r>
            <a:r>
              <a:rPr lang="sr-Latn-RS" sz="2000" dirty="0" smtClean="0"/>
              <a:t>je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lučizam</a:t>
            </a:r>
            <a:r>
              <a:rPr lang="en-US" sz="2000" dirty="0" smtClean="0"/>
              <a:t> </a:t>
            </a:r>
            <a:r>
              <a:rPr lang="sr-Latn-RS" sz="2000" dirty="0" smtClean="0"/>
              <a:t>shvatao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/>
              <a:t>‘</a:t>
            </a:r>
            <a:r>
              <a:rPr lang="en-US" sz="2000" b="1" dirty="0" err="1"/>
              <a:t>kubističko</a:t>
            </a:r>
            <a:r>
              <a:rPr lang="en-US" sz="2000" b="1" dirty="0"/>
              <a:t> </a:t>
            </a:r>
            <a:r>
              <a:rPr lang="en-US" sz="2000" b="1" dirty="0" err="1"/>
              <a:t>tumačenje</a:t>
            </a:r>
            <a:r>
              <a:rPr lang="en-US" sz="2000" b="1" dirty="0"/>
              <a:t> </a:t>
            </a:r>
            <a:r>
              <a:rPr lang="en-US" sz="2000" b="1" dirty="0" err="1"/>
              <a:t>impresionizma</a:t>
            </a:r>
            <a:r>
              <a:rPr lang="en-US" sz="2000" dirty="0"/>
              <a:t>’.</a:t>
            </a:r>
            <a:endParaRPr lang="sr-Latn-CS" sz="2000" dirty="0"/>
          </a:p>
          <a:p>
            <a:pPr algn="r">
              <a:lnSpc>
                <a:spcPct val="120000"/>
              </a:lnSpc>
            </a:pPr>
            <a:r>
              <a:rPr lang="sr-Latn-CS" sz="2000" dirty="0"/>
              <a:t>Evgenij </a:t>
            </a:r>
            <a:r>
              <a:rPr lang="sr-Latn-CS" sz="2000" dirty="0" smtClean="0"/>
              <a:t>Kovtun lučizam vidi kao: </a:t>
            </a:r>
            <a:r>
              <a:rPr lang="sr-Latn-CS" sz="2000" dirty="0"/>
              <a:t>‘pokušaj kombinovanja impresionističke vibracije boja, kubističke strogosti i konstruktivnosti’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5715000" y="76200"/>
            <a:ext cx="3276600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Latn-CS" sz="1900" dirty="0" smtClean="0"/>
              <a:t>Takođe, može da se uoči (izvesna</a:t>
            </a:r>
            <a:r>
              <a:rPr lang="sr-Latn-CS" sz="1900" dirty="0"/>
              <a:t>) </a:t>
            </a:r>
            <a:r>
              <a:rPr lang="en-US" sz="1900" dirty="0" err="1"/>
              <a:t>relacij</a:t>
            </a:r>
            <a:r>
              <a:rPr lang="sr-Latn-CS" sz="1900" dirty="0"/>
              <a:t>a/analogija</a:t>
            </a:r>
            <a:r>
              <a:rPr lang="en-US" sz="1900" dirty="0"/>
              <a:t> </a:t>
            </a:r>
            <a:r>
              <a:rPr lang="en-US" sz="1900" dirty="0" err="1"/>
              <a:t>prema</a:t>
            </a:r>
            <a:r>
              <a:rPr lang="en-US" sz="1900" dirty="0"/>
              <a:t> </a:t>
            </a:r>
            <a:r>
              <a:rPr lang="en-US" sz="1900" dirty="0" err="1"/>
              <a:t>pojedinim</a:t>
            </a:r>
            <a:r>
              <a:rPr lang="en-US" sz="1900" dirty="0"/>
              <a:t> </a:t>
            </a:r>
            <a:r>
              <a:rPr lang="en-US" sz="1900" dirty="0" err="1"/>
              <a:t>idejama</a:t>
            </a:r>
            <a:r>
              <a:rPr lang="en-US" sz="1900" dirty="0"/>
              <a:t> </a:t>
            </a:r>
            <a:r>
              <a:rPr lang="en-US" sz="1900" dirty="0" err="1"/>
              <a:t>iz</a:t>
            </a:r>
            <a:r>
              <a:rPr lang="en-US" sz="1900" dirty="0"/>
              <a:t> </a:t>
            </a:r>
            <a:r>
              <a:rPr lang="en-US" sz="1900" dirty="0" err="1"/>
              <a:t>ranih</a:t>
            </a:r>
            <a:r>
              <a:rPr lang="en-US" sz="1900" dirty="0"/>
              <a:t> </a:t>
            </a:r>
            <a:r>
              <a:rPr lang="en-US" sz="1900" dirty="0" err="1"/>
              <a:t>futuristi</a:t>
            </a:r>
            <a:r>
              <a:rPr lang="sr-Latn-CS" sz="1900" dirty="0"/>
              <a:t>č</a:t>
            </a:r>
            <a:r>
              <a:rPr lang="en-US" sz="1900" dirty="0" err="1"/>
              <a:t>kih</a:t>
            </a:r>
            <a:r>
              <a:rPr lang="en-US" sz="1900" dirty="0"/>
              <a:t> </a:t>
            </a:r>
            <a:r>
              <a:rPr lang="en-US" sz="1900" dirty="0" err="1"/>
              <a:t>manifesta</a:t>
            </a:r>
            <a:r>
              <a:rPr lang="sr-Latn-CS" sz="1900" dirty="0"/>
              <a:t>:</a:t>
            </a:r>
            <a:r>
              <a:rPr lang="en-US" sz="1900" dirty="0"/>
              <a:t> </a:t>
            </a:r>
            <a:r>
              <a:rPr lang="en-US" sz="1900" dirty="0" err="1"/>
              <a:t>Futuristička</a:t>
            </a:r>
            <a:r>
              <a:rPr lang="en-US" sz="1900" dirty="0"/>
              <a:t> </a:t>
            </a:r>
            <a:r>
              <a:rPr lang="en-US" sz="1900" dirty="0" err="1"/>
              <a:t>sila</a:t>
            </a:r>
            <a:r>
              <a:rPr lang="en-US" sz="1900" dirty="0"/>
              <a:t>=</a:t>
            </a:r>
            <a:r>
              <a:rPr lang="en-US" sz="1900" dirty="0" err="1"/>
              <a:t>lučistički</a:t>
            </a:r>
            <a:r>
              <a:rPr lang="en-US" sz="1900" dirty="0"/>
              <a:t> </a:t>
            </a:r>
            <a:r>
              <a:rPr lang="en-US" sz="1900" dirty="0" err="1"/>
              <a:t>zrak</a:t>
            </a:r>
            <a:r>
              <a:rPr lang="sr-Latn-CS" sz="1900" dirty="0"/>
              <a:t>:</a:t>
            </a:r>
            <a:r>
              <a:rPr lang="en-US" sz="1900" dirty="0"/>
              <a:t> </a:t>
            </a:r>
            <a:endParaRPr lang="sr-Latn-CS" sz="1900" b="1" dirty="0"/>
          </a:p>
          <a:p>
            <a:pPr>
              <a:lnSpc>
                <a:spcPct val="150000"/>
              </a:lnSpc>
            </a:pPr>
            <a:endParaRPr lang="sr-Latn-CS" sz="1900" dirty="0"/>
          </a:p>
          <a:p>
            <a:pPr>
              <a:lnSpc>
                <a:spcPct val="150000"/>
              </a:lnSpc>
            </a:pPr>
            <a:r>
              <a:rPr lang="sr-Latn-RS" sz="1900" dirty="0" err="1" smtClean="0"/>
              <a:t>k</a:t>
            </a:r>
            <a:r>
              <a:rPr lang="en-US" sz="1900" dirty="0" err="1" smtClean="0"/>
              <a:t>od</a:t>
            </a:r>
            <a:r>
              <a:rPr lang="en-US" sz="1900" dirty="0" smtClean="0"/>
              <a:t> </a:t>
            </a:r>
            <a:r>
              <a:rPr lang="en-US" sz="1900" dirty="0" err="1"/>
              <a:t>futurista</a:t>
            </a:r>
            <a:r>
              <a:rPr lang="en-US" sz="1900" dirty="0"/>
              <a:t> </a:t>
            </a:r>
            <a:r>
              <a:rPr lang="en-US" sz="1900" dirty="0" err="1"/>
              <a:t>predmeti</a:t>
            </a:r>
            <a:r>
              <a:rPr lang="en-US" sz="1900" dirty="0"/>
              <a:t> se </a:t>
            </a:r>
            <a:r>
              <a:rPr lang="en-US" sz="1900" dirty="0" err="1"/>
              <a:t>međusobno</a:t>
            </a:r>
            <a:r>
              <a:rPr lang="en-US" sz="1900" dirty="0"/>
              <a:t> </a:t>
            </a:r>
            <a:r>
              <a:rPr lang="en-US" sz="1900" dirty="0" err="1"/>
              <a:t>presecaju</a:t>
            </a:r>
            <a:r>
              <a:rPr lang="en-US" sz="1900" dirty="0"/>
              <a:t> </a:t>
            </a:r>
            <a:r>
              <a:rPr lang="en-US" sz="1900" dirty="0" err="1"/>
              <a:t>kroz</a:t>
            </a:r>
            <a:r>
              <a:rPr lang="en-US" sz="1900" dirty="0"/>
              <a:t> </a:t>
            </a:r>
            <a:r>
              <a:rPr lang="en-US" sz="1900" dirty="0" err="1"/>
              <a:t>beskonačne</a:t>
            </a:r>
            <a:r>
              <a:rPr lang="en-US" sz="1900" dirty="0"/>
              <a:t> </a:t>
            </a:r>
            <a:r>
              <a:rPr lang="en-US" sz="1900" dirty="0" err="1"/>
              <a:t>kombinacije</a:t>
            </a:r>
            <a:r>
              <a:rPr lang="en-US" sz="1900" dirty="0"/>
              <a:t> </a:t>
            </a:r>
            <a:r>
              <a:rPr lang="en-US" sz="1900" dirty="0" err="1"/>
              <a:t>sila</a:t>
            </a:r>
            <a:r>
              <a:rPr lang="en-US" sz="1900" dirty="0"/>
              <a:t> </a:t>
            </a:r>
            <a:r>
              <a:rPr lang="en-US" sz="1900" dirty="0" err="1"/>
              <a:t>koje</a:t>
            </a:r>
            <a:r>
              <a:rPr lang="en-US" sz="1900" dirty="0"/>
              <a:t> se </a:t>
            </a:r>
            <a:r>
              <a:rPr lang="en-US" sz="1900" dirty="0" err="1"/>
              <a:t>privlače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 smtClean="0"/>
              <a:t>odbijaju</a:t>
            </a:r>
            <a:r>
              <a:rPr lang="sr-Latn-RS" sz="1900" dirty="0" smtClean="0"/>
              <a:t> (linije sila)</a:t>
            </a:r>
            <a:r>
              <a:rPr lang="en-US" sz="1900" dirty="0" smtClean="0"/>
              <a:t>, </a:t>
            </a:r>
            <a:r>
              <a:rPr lang="en-US" sz="1900" dirty="0" err="1"/>
              <a:t>kod</a:t>
            </a:r>
            <a:r>
              <a:rPr lang="en-US" sz="1900" dirty="0"/>
              <a:t> </a:t>
            </a:r>
            <a:r>
              <a:rPr lang="en-US" sz="1900" dirty="0" err="1"/>
              <a:t>lučista</a:t>
            </a:r>
            <a:r>
              <a:rPr lang="en-US" sz="1900" dirty="0"/>
              <a:t> </a:t>
            </a:r>
            <a:r>
              <a:rPr lang="en-US" sz="1900" dirty="0" err="1"/>
              <a:t>taj</a:t>
            </a:r>
            <a:r>
              <a:rPr lang="en-US" sz="1900" dirty="0"/>
              <a:t> </a:t>
            </a:r>
            <a:r>
              <a:rPr lang="en-US" sz="1900" dirty="0" err="1"/>
              <a:t>proces</a:t>
            </a:r>
            <a:r>
              <a:rPr lang="en-US" sz="1900" dirty="0"/>
              <a:t> se </a:t>
            </a:r>
            <a:r>
              <a:rPr lang="en-US" sz="1900" dirty="0" err="1"/>
              <a:t>odvija</a:t>
            </a:r>
            <a:r>
              <a:rPr lang="en-US" sz="1900" dirty="0"/>
              <a:t> </a:t>
            </a:r>
            <a:r>
              <a:rPr lang="en-US" sz="1900" dirty="0" err="1"/>
              <a:t>kroz</a:t>
            </a:r>
            <a:r>
              <a:rPr lang="en-US" sz="1900" dirty="0"/>
              <a:t> </a:t>
            </a:r>
            <a:r>
              <a:rPr lang="en-US" sz="1900" dirty="0" err="1"/>
              <a:t>spajanje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presecanje</a:t>
            </a:r>
            <a:r>
              <a:rPr lang="en-US" sz="1900" dirty="0"/>
              <a:t> </a:t>
            </a:r>
            <a:r>
              <a:rPr lang="en-US" sz="1900" dirty="0" err="1"/>
              <a:t>zraka</a:t>
            </a:r>
            <a:r>
              <a:rPr lang="en-US" sz="1900" dirty="0"/>
              <a:t>.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/>
          <a:srcRect l="6087" t="18359" r="59322" b="34958"/>
          <a:stretch>
            <a:fillRect/>
          </a:stretch>
        </p:blipFill>
        <p:spPr bwMode="auto">
          <a:xfrm>
            <a:off x="0" y="0"/>
            <a:ext cx="56388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Mihail</a:t>
            </a:r>
            <a:r>
              <a:rPr lang="en-US" dirty="0" smtClean="0"/>
              <a:t> </a:t>
            </a:r>
            <a:r>
              <a:rPr lang="en-US" dirty="0" err="1" smtClean="0"/>
              <a:t>Larionov</a:t>
            </a:r>
            <a:r>
              <a:rPr lang="sr-Latn-RS" dirty="0" smtClean="0"/>
              <a:t>, </a:t>
            </a:r>
            <a:r>
              <a:rPr lang="sr-Latn-RS" i="1" dirty="0" smtClean="0"/>
              <a:t>Sunčani dan</a:t>
            </a:r>
            <a:r>
              <a:rPr lang="en-US" dirty="0" smtClean="0"/>
              <a:t>, 1913-1914 </a:t>
            </a:r>
            <a:endParaRPr lang="sr-Latn-RS" dirty="0" smtClean="0"/>
          </a:p>
          <a:p>
            <a:r>
              <a:rPr lang="en-US" dirty="0" err="1" smtClean="0"/>
              <a:t>Musée</a:t>
            </a:r>
            <a:r>
              <a:rPr lang="en-US" dirty="0" smtClean="0"/>
              <a:t> national d'art </a:t>
            </a:r>
            <a:r>
              <a:rPr lang="en-US" dirty="0" err="1" smtClean="0"/>
              <a:t>moderne</a:t>
            </a:r>
            <a:r>
              <a:rPr lang="sr-Latn-CS" dirty="0" smtClean="0"/>
              <a:t> </a:t>
            </a:r>
            <a:r>
              <a:rPr lang="en-US" dirty="0" smtClean="0"/>
              <a:t>Centre Georges Pompidou, </a:t>
            </a:r>
            <a:r>
              <a:rPr lang="en-US" dirty="0" err="1" smtClean="0"/>
              <a:t>Pari</a:t>
            </a:r>
            <a:r>
              <a:rPr lang="sr-Latn-RS" dirty="0" smtClean="0"/>
              <a:t>z</a:t>
            </a:r>
            <a:endParaRPr lang="sr-Latn-C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300221.r21.cf1.rackcdn.com/michail-larionov-rayonism-red-and-blue-beach-1343829408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8997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514600" y="51054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Mihail</a:t>
            </a:r>
            <a:r>
              <a:rPr lang="en-US" b="1" dirty="0" smtClean="0"/>
              <a:t> </a:t>
            </a:r>
            <a:r>
              <a:rPr lang="en-US" b="1" dirty="0" err="1"/>
              <a:t>Larionov</a:t>
            </a:r>
            <a:r>
              <a:rPr lang="en-US" b="1" dirty="0"/>
              <a:t>: </a:t>
            </a:r>
            <a:r>
              <a:rPr lang="sr-Latn-RS" b="1" dirty="0" smtClean="0"/>
              <a:t>Crveni i plavi lučizam </a:t>
            </a:r>
            <a:r>
              <a:rPr lang="en-US" b="1" dirty="0" smtClean="0"/>
              <a:t>(</a:t>
            </a:r>
            <a:r>
              <a:rPr lang="sr-Latn-RS" b="1" dirty="0" smtClean="0"/>
              <a:t>Plaža</a:t>
            </a:r>
            <a:r>
              <a:rPr lang="en-US" b="1" dirty="0" smtClean="0"/>
              <a:t>)</a:t>
            </a:r>
            <a:r>
              <a:rPr lang="sr-Latn-RS" b="1" dirty="0" smtClean="0"/>
              <a:t>, </a:t>
            </a:r>
            <a:r>
              <a:rPr lang="en-US" dirty="0" smtClean="0"/>
              <a:t>191</a:t>
            </a:r>
            <a:r>
              <a:rPr lang="sr-Latn-CS" dirty="0" smtClean="0"/>
              <a:t>3,</a:t>
            </a:r>
            <a:r>
              <a:rPr lang="sr-Latn-RS" dirty="0" smtClean="0"/>
              <a:t> ulje na platnu,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52 x 68 cm</a:t>
            </a:r>
            <a:r>
              <a:rPr lang="sr-Latn-CS" dirty="0"/>
              <a:t>, </a:t>
            </a:r>
            <a:r>
              <a:rPr lang="sr-Latn-CS" dirty="0" smtClean="0"/>
              <a:t>Kolekcija Irene </a:t>
            </a:r>
            <a:r>
              <a:rPr lang="sr-Latn-CS" dirty="0"/>
              <a:t>&amp;</a:t>
            </a:r>
            <a:r>
              <a:rPr lang="sr-Latn-CS" dirty="0" smtClean="0"/>
              <a:t>Petera Ludviga (Ahen</a:t>
            </a:r>
            <a:r>
              <a:rPr lang="sr-Latn-CS" dirty="0"/>
              <a:t>), Museum Ludwig, </a:t>
            </a:r>
            <a:r>
              <a:rPr lang="sr-Latn-CS" dirty="0" smtClean="0"/>
              <a:t>Keln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KARO PUB </a:t>
            </a:r>
            <a:r>
              <a:rPr lang="sr-Latn-CS" sz="3600" dirty="0"/>
              <a:t>(decembar 1910)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sr-Latn-CS" sz="2500" dirty="0"/>
              <a:t>tokom 1910 različite grupice umetnika iz Moskve i Petrograda, Odese i Kijeva </a:t>
            </a:r>
            <a:r>
              <a:rPr lang="sr-Latn-CS" sz="2500" dirty="0" smtClean="0"/>
              <a:t>počele </a:t>
            </a:r>
            <a:r>
              <a:rPr lang="sr-Latn-CS" sz="2500" dirty="0"/>
              <a:t>su da se spajaju </a:t>
            </a:r>
            <a:r>
              <a:rPr lang="sr-Latn-CS" sz="2500" dirty="0" smtClean="0"/>
              <a:t>i u </a:t>
            </a:r>
            <a:r>
              <a:rPr lang="sr-Latn-CS" sz="2500" b="1" dirty="0"/>
              <a:t>decembru 1910. </a:t>
            </a:r>
            <a:r>
              <a:rPr lang="sr-Latn-CS" sz="2500" b="1" dirty="0" smtClean="0"/>
              <a:t>organizuju moskovsku izložbu </a:t>
            </a:r>
            <a:r>
              <a:rPr lang="sr-Latn-CS" sz="2500" b="1" dirty="0"/>
              <a:t>‘Karo pub</a:t>
            </a:r>
            <a:r>
              <a:rPr lang="sr-Latn-CS" sz="2500" dirty="0" smtClean="0"/>
              <a:t>’ na kojoj svoje slike izlažu:</a:t>
            </a:r>
          </a:p>
          <a:p>
            <a:pPr>
              <a:lnSpc>
                <a:spcPct val="150000"/>
              </a:lnSpc>
            </a:pPr>
            <a:endParaRPr lang="sr-Latn-CS" sz="2500" dirty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sr-Latn-CS" sz="2500" dirty="0"/>
              <a:t>francuski umetnici Lot, Glez, Le Folkonije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sr-Latn-CS" sz="2500" dirty="0"/>
              <a:t>minhenska grupa </a:t>
            </a:r>
            <a:r>
              <a:rPr lang="sr-Latn-CS" sz="2500" dirty="0" smtClean="0"/>
              <a:t>(izložba </a:t>
            </a:r>
            <a:r>
              <a:rPr lang="sr-Latn-CS" sz="2500" i="1" dirty="0" smtClean="0"/>
              <a:t>Karo </a:t>
            </a:r>
            <a:r>
              <a:rPr lang="sr-Latn-CS" sz="2500" i="1" dirty="0"/>
              <a:t>pub </a:t>
            </a:r>
            <a:r>
              <a:rPr lang="sr-Latn-CS" sz="2500" dirty="0" smtClean="0"/>
              <a:t>prethodila je šest </a:t>
            </a:r>
            <a:r>
              <a:rPr lang="sr-Latn-CS" sz="2500" dirty="0"/>
              <a:t>meseci prvoj izložbi </a:t>
            </a:r>
            <a:r>
              <a:rPr lang="sr-Latn-CS" sz="2500" i="1" dirty="0"/>
              <a:t>Plavog jahača</a:t>
            </a:r>
            <a:r>
              <a:rPr lang="sr-Latn-CS" sz="2500" dirty="0"/>
              <a:t>)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sr-Latn-CS" sz="2500" dirty="0"/>
              <a:t>ruski umetnici: Aristarh Ljentulov, Pjotr Končalovski, Robert Faljk, Ilja Maškov </a:t>
            </a:r>
            <a:r>
              <a:rPr lang="sr-Latn-CS" sz="2500" dirty="0" smtClean="0"/>
              <a:t>koji su slikai pod </a:t>
            </a:r>
            <a:r>
              <a:rPr lang="sr-Latn-CS" sz="2500" dirty="0"/>
              <a:t>uticajem Sezana, Van Goga i </a:t>
            </a:r>
            <a:r>
              <a:rPr lang="sr-Latn-CS" sz="2500" dirty="0" smtClean="0"/>
              <a:t>Matisa </a:t>
            </a:r>
            <a:r>
              <a:rPr lang="sr-Latn-CS" sz="2500" dirty="0"/>
              <a:t>(oni ostaju na okupu nakon što su ih napustili neoprimitivci i </a:t>
            </a:r>
            <a:r>
              <a:rPr lang="sr-Latn-CS" sz="2500" i="1" dirty="0"/>
              <a:t>Karo pub </a:t>
            </a:r>
            <a:r>
              <a:rPr lang="sr-Latn-CS" sz="2500" dirty="0"/>
              <a:t>pretvaraju u zvanično izložbeno društvo koje traje do </a:t>
            </a:r>
            <a:r>
              <a:rPr lang="sr-Latn-CS" sz="2500" dirty="0" smtClean="0"/>
              <a:t>1917. godine)</a:t>
            </a:r>
            <a:endParaRPr lang="sr-Latn-CS" sz="2500" dirty="0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sr-Latn-CS" sz="2500" dirty="0"/>
              <a:t>b</a:t>
            </a:r>
            <a:r>
              <a:rPr lang="sr-Latn-CS" sz="2500" dirty="0" smtClean="0"/>
              <a:t>raća </a:t>
            </a:r>
            <a:r>
              <a:rPr lang="sr-Latn-CS" sz="2500" dirty="0"/>
              <a:t>Burljuk, Larionov, Gončarova </a:t>
            </a:r>
            <a:r>
              <a:rPr lang="sr-Latn-CS" sz="2500" dirty="0" smtClean="0"/>
              <a:t>i </a:t>
            </a:r>
            <a:r>
              <a:rPr lang="sr-Latn-CS" sz="2500" dirty="0"/>
              <a:t>Maljevič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38200" y="152400"/>
            <a:ext cx="762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lvl="1" indent="-457200" algn="ctr" eaLnBrk="0" hangingPunct="0"/>
            <a:r>
              <a:rPr lang="sr-Latn-C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Larionov, </a:t>
            </a:r>
            <a:r>
              <a:rPr lang="sr-Latn-RS" sz="16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Ulica sa fenjerima</a:t>
            </a:r>
            <a:r>
              <a:rPr lang="sr-Latn-CS" sz="16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1913</a:t>
            </a:r>
            <a:r>
              <a:rPr lang="sr-Latn-C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sr-Latn-RS" sz="1600" dirty="0" smtClean="0">
                <a:latin typeface="Arial" charset="0"/>
                <a:cs typeface="Arial" charset="0"/>
              </a:rPr>
              <a:t>ulje na platnu</a:t>
            </a:r>
            <a:r>
              <a:rPr lang="sr-Latn-CS" sz="1600" dirty="0" smtClean="0">
                <a:latin typeface="Arial" charset="0"/>
                <a:cs typeface="Arial" charset="0"/>
              </a:rPr>
              <a:t>, </a:t>
            </a:r>
            <a:r>
              <a:rPr lang="en-US" sz="1600" dirty="0" smtClean="0">
                <a:latin typeface="Arial" charset="0"/>
                <a:cs typeface="Arial" charset="0"/>
              </a:rPr>
              <a:t>35 x 50 cm</a:t>
            </a:r>
          </a:p>
          <a:p>
            <a:pPr lvl="1" indent="-457200" algn="ctr" eaLnBrk="0" hangingPunct="0"/>
            <a:r>
              <a:rPr lang="en-US" sz="1600" dirty="0" err="1" smtClean="0">
                <a:latin typeface="Arial" charset="0"/>
                <a:cs typeface="Arial" charset="0"/>
              </a:rPr>
              <a:t>Museo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latin typeface="Arial" charset="0"/>
                <a:cs typeface="Arial" charset="0"/>
              </a:rPr>
              <a:t>Thyssen-Bornemisza</a:t>
            </a:r>
            <a:r>
              <a:rPr lang="en-US" sz="1600" dirty="0">
                <a:latin typeface="Arial" charset="0"/>
                <a:cs typeface="Arial" charset="0"/>
              </a:rPr>
              <a:t>, </a:t>
            </a:r>
            <a:r>
              <a:rPr lang="en-US" sz="1600" dirty="0" smtClean="0">
                <a:latin typeface="Arial" charset="0"/>
                <a:cs typeface="Arial" charset="0"/>
              </a:rPr>
              <a:t>Madrid</a:t>
            </a:r>
            <a:r>
              <a:rPr lang="sr-Latn-RS" sz="1600" dirty="0" smtClean="0">
                <a:latin typeface="Arial" charset="0"/>
                <a:cs typeface="Arial" charset="0"/>
              </a:rPr>
              <a:t>, videti na:</a:t>
            </a:r>
            <a:r>
              <a:rPr lang="en-US" sz="1600" dirty="0" smtClean="0">
                <a:hlinkClick r:id="rId2"/>
              </a:rPr>
              <a:t> https://www.museothyssen.org/en/collection/artists/larionov-mikhail/street-lanterns</a:t>
            </a:r>
            <a:endParaRPr lang="en-US" sz="1600" dirty="0">
              <a:latin typeface="Arial" charset="0"/>
            </a:endParaRPr>
          </a:p>
        </p:txBody>
      </p:sp>
      <p:pic>
        <p:nvPicPr>
          <p:cNvPr id="71682" name="Picture 2" descr="https://www.museothyssen.org/sites/default/files/imagen/obras/descarga/1977.35_calle-faro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797441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s://upload.wikimedia.org/wikipedia/commons/thumb/4/40/Rayonist_Sausages_and_Mackerel_%28Larionov%2C_1912%29.jpg/1024px-Rayonist_Sausages_and_Mackerel_%28Larionov%2C_191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401942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7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dirty="0" smtClean="0"/>
              <a:t>Larionov, Lučistička kobasica i skuša (mrtva priroda),</a:t>
            </a:r>
            <a:r>
              <a:rPr lang="en-US" dirty="0" smtClean="0"/>
              <a:t> 1912</a:t>
            </a:r>
            <a:r>
              <a:rPr lang="sr-Latn-RS" dirty="0" smtClean="0"/>
              <a:t>, </a:t>
            </a:r>
            <a:r>
              <a:rPr lang="en-US" dirty="0" smtClean="0"/>
              <a:t>Museum Ludwig, Köln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066800" y="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/>
              <a:t>Larionov, </a:t>
            </a:r>
            <a:r>
              <a:rPr lang="sr-Latn-CS" i="1" dirty="0" smtClean="0"/>
              <a:t>Crveni lučizam</a:t>
            </a:r>
            <a:r>
              <a:rPr lang="sr-Latn-CS" dirty="0" smtClean="0"/>
              <a:t>, </a:t>
            </a:r>
            <a:r>
              <a:rPr lang="en-US" dirty="0" smtClean="0"/>
              <a:t>1913</a:t>
            </a:r>
            <a:r>
              <a:rPr lang="sr-Latn-CS" dirty="0" smtClean="0"/>
              <a:t>, </a:t>
            </a:r>
            <a:r>
              <a:rPr lang="en-US" dirty="0"/>
              <a:t>The </a:t>
            </a:r>
            <a:r>
              <a:rPr lang="en-US" dirty="0" err="1"/>
              <a:t>Merzinger</a:t>
            </a:r>
            <a:r>
              <a:rPr lang="en-US" dirty="0"/>
              <a:t> collection, Switzerland</a:t>
            </a:r>
          </a:p>
        </p:txBody>
      </p:sp>
      <p:pic>
        <p:nvPicPr>
          <p:cNvPr id="21507" name="Picture 6" descr="Rayonnisme Rouge by Mikhail Fiodorovich Larionov (1881-1964, Russi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20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ikhail Larionov. Rayonist Composition: Domination of Red. 1912-13 (dated on painting 191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1341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295400" y="2286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dirty="0"/>
              <a:t>Larionov, 1</a:t>
            </a:r>
            <a:r>
              <a:rPr lang="en-US" dirty="0"/>
              <a:t>912-13 </a:t>
            </a:r>
            <a:r>
              <a:rPr lang="en-US" dirty="0" smtClean="0"/>
              <a:t>(</a:t>
            </a:r>
            <a:r>
              <a:rPr lang="sr-Latn-RS" dirty="0" smtClean="0"/>
              <a:t>na slici datovana u </a:t>
            </a:r>
            <a:r>
              <a:rPr lang="en-US" dirty="0" smtClean="0"/>
              <a:t>1911</a:t>
            </a:r>
            <a:r>
              <a:rPr lang="en-US" dirty="0"/>
              <a:t>) </a:t>
            </a:r>
            <a:r>
              <a:rPr lang="sr-Latn-RS" i="1" dirty="0" smtClean="0"/>
              <a:t>Lučistička kompozicija: dominacija crvene</a:t>
            </a:r>
            <a:r>
              <a:rPr lang="sr-Latn-CS" i="1" dirty="0" smtClean="0"/>
              <a:t>, </a:t>
            </a:r>
            <a:r>
              <a:rPr lang="en-US" dirty="0"/>
              <a:t>(52.7 x 72.4 cm)</a:t>
            </a:r>
            <a:r>
              <a:rPr lang="sr-Latn-CS" dirty="0"/>
              <a:t>, MoMA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304800"/>
            <a:ext cx="3124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CS" dirty="0" smtClean="0">
                <a:latin typeface="Calibri" pitchFamily="34" charset="0"/>
              </a:rPr>
              <a:t>Gončarova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CS" i="1" dirty="0" smtClean="0">
                <a:latin typeface="Calibri" pitchFamily="34" charset="0"/>
              </a:rPr>
              <a:t>Žuta i zelena šuma: lučistička konstrukcija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</a:rPr>
              <a:t>1912</a:t>
            </a:r>
            <a:r>
              <a:rPr lang="sr-Latn-R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  <a:cs typeface="Arial" charset="0"/>
              </a:rPr>
              <a:t>ulje na platnu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146</a:t>
            </a:r>
            <a:r>
              <a:rPr lang="sr-Latn-CS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102 cm</a:t>
            </a:r>
            <a:br>
              <a:rPr lang="en-US" dirty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Državni ruski muzej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</a:rPr>
              <a:t>Sankt Peterburg</a:t>
            </a:r>
            <a:endParaRPr lang="sr-Latn-CS" dirty="0">
              <a:latin typeface="Calibri" pitchFamily="34" charset="0"/>
            </a:endParaRPr>
          </a:p>
        </p:txBody>
      </p:sp>
      <p:pic>
        <p:nvPicPr>
          <p:cNvPr id="24579" name="Picture 4" descr="Natalia Sergheyevna GONCHAROVAYellow and Green Forest. A Rayonism Construction1912&#10;oil on canvas, 102x146&amp;#160;cm&#10;The State Russian Museum, St. Peters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45815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atalia Goncharova. Rayonism, Blue-Green Forest. 1913 (dated on reverse 191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609600"/>
            <a:ext cx="5040313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14400" y="533400"/>
            <a:ext cx="2438400" cy="14458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60306" anchor="ctr"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Gončarova,</a:t>
            </a:r>
            <a:r>
              <a:rPr lang="sr-Latn-RS" i="1" dirty="0" smtClean="0">
                <a:latin typeface="Calibri" pitchFamily="34" charset="0"/>
              </a:rPr>
              <a:t> Lučizam: plavo-zelena šuma,</a:t>
            </a:r>
            <a:r>
              <a:rPr lang="sr-Latn-C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1913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sr-Latn-RS" dirty="0" smtClean="0">
                <a:latin typeface="Calibri" pitchFamily="34" charset="0"/>
              </a:rPr>
              <a:t>datovana na pozadini u </a:t>
            </a:r>
            <a:r>
              <a:rPr lang="en-US" dirty="0" smtClean="0">
                <a:latin typeface="Calibri" pitchFamily="34" charset="0"/>
              </a:rPr>
              <a:t>1911</a:t>
            </a:r>
            <a:r>
              <a:rPr lang="en-US" dirty="0">
                <a:latin typeface="Calibri" pitchFamily="34" charset="0"/>
              </a:rPr>
              <a:t>)</a:t>
            </a:r>
            <a:r>
              <a:rPr lang="sr-Latn-CS" dirty="0">
                <a:latin typeface="Calibri" pitchFamily="34" charset="0"/>
              </a:rPr>
              <a:t>, </a:t>
            </a:r>
            <a:r>
              <a:rPr lang="sr-Latn-RS" dirty="0" smtClean="0">
                <a:latin typeface="Calibri" pitchFamily="34" charset="0"/>
                <a:cs typeface="Arial" charset="0"/>
              </a:rPr>
              <a:t>ulje na platnu</a:t>
            </a:r>
            <a:r>
              <a:rPr lang="sr-Latn-C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54.6 x 49.5 cm</a:t>
            </a:r>
            <a:r>
              <a:rPr lang="sr-Latn-CS" dirty="0">
                <a:latin typeface="Calibri" pitchFamily="34" charset="0"/>
              </a:rPr>
              <a:t>, MoMA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rtinrussia.org/wp-content/uploads/GnchrvaC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5" y="549275"/>
            <a:ext cx="54578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Prostokąt 2"/>
          <p:cNvSpPr>
            <a:spLocks noChangeArrowheads="1"/>
          </p:cNvSpPr>
          <p:nvPr/>
        </p:nvSpPr>
        <p:spPr bwMode="auto">
          <a:xfrm>
            <a:off x="152400" y="533400"/>
            <a:ext cx="33131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dirty="0" smtClean="0">
                <a:latin typeface="Calibri" pitchFamily="34" charset="0"/>
              </a:rPr>
              <a:t>Natalija Gončarova</a:t>
            </a:r>
            <a:endParaRPr lang="pl-PL" dirty="0">
              <a:latin typeface="Calibri" pitchFamily="34" charset="0"/>
            </a:endParaRPr>
          </a:p>
          <a:p>
            <a:pPr algn="r"/>
            <a:r>
              <a:rPr lang="sr-Latn-RS" i="1" dirty="0" smtClean="0">
                <a:latin typeface="Calibri" pitchFamily="34" charset="0"/>
              </a:rPr>
              <a:t>Mačke</a:t>
            </a:r>
            <a:r>
              <a:rPr lang="en-GB" i="1" dirty="0" smtClean="0">
                <a:latin typeface="Calibri" pitchFamily="34" charset="0"/>
              </a:rPr>
              <a:t> (</a:t>
            </a:r>
            <a:r>
              <a:rPr lang="sr-Latn-RS" i="1" dirty="0" smtClean="0">
                <a:latin typeface="Calibri" pitchFamily="34" charset="0"/>
              </a:rPr>
              <a:t>Lučistička percepcija u ružičastoj, crnoj i žutoj boji</a:t>
            </a:r>
            <a:r>
              <a:rPr lang="en-GB" i="1" dirty="0" smtClean="0">
                <a:latin typeface="Calibri" pitchFamily="34" charset="0"/>
              </a:rPr>
              <a:t>),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191</a:t>
            </a:r>
            <a:r>
              <a:rPr lang="sr-Latn-CS" dirty="0">
                <a:latin typeface="Calibri" pitchFamily="34" charset="0"/>
              </a:rPr>
              <a:t>3</a:t>
            </a:r>
            <a:endParaRPr lang="pl-PL" dirty="0">
              <a:latin typeface="Calibri" pitchFamily="34" charset="0"/>
            </a:endParaRPr>
          </a:p>
          <a:p>
            <a:pPr algn="r"/>
            <a:r>
              <a:rPr lang="en-GB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  <a:cs typeface="Arial" charset="0"/>
              </a:rPr>
              <a:t>ulje na platnu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>
                <a:latin typeface="Calibri" pitchFamily="34" charset="0"/>
              </a:rPr>
              <a:t>84.5 x 83.8 cm</a:t>
            </a:r>
            <a:endParaRPr lang="pl-PL" dirty="0">
              <a:latin typeface="Calibri" pitchFamily="34" charset="0"/>
            </a:endParaRPr>
          </a:p>
          <a:p>
            <a:pPr algn="r"/>
            <a:r>
              <a:rPr lang="en-GB" dirty="0">
                <a:latin typeface="Calibri" pitchFamily="34" charset="0"/>
              </a:rPr>
              <a:t>New York</a:t>
            </a:r>
            <a:r>
              <a:rPr lang="pl-PL" dirty="0">
                <a:latin typeface="Calibri" pitchFamily="34" charset="0"/>
              </a:rPr>
              <a:t>, </a:t>
            </a:r>
            <a:r>
              <a:rPr lang="en-GB" dirty="0">
                <a:latin typeface="Calibri" pitchFamily="34" charset="0"/>
              </a:rPr>
              <a:t>Guggenheim </a:t>
            </a:r>
            <a:r>
              <a:rPr lang="en-GB" dirty="0" smtClean="0">
                <a:latin typeface="Calibri" pitchFamily="34" charset="0"/>
              </a:rPr>
              <a:t>Museum</a:t>
            </a:r>
            <a:endParaRPr lang="sr-Latn-RS" dirty="0" smtClean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V</a:t>
            </a:r>
            <a:r>
              <a:rPr lang="sr-Latn-RS" dirty="0" smtClean="0">
                <a:latin typeface="Calibri" pitchFamily="34" charset="0"/>
              </a:rPr>
              <a:t>ideti na: </a:t>
            </a:r>
            <a:r>
              <a:rPr lang="en-US" dirty="0" smtClean="0">
                <a:latin typeface="Calibri" pitchFamily="34" charset="0"/>
                <a:hlinkClick r:id="rId3"/>
              </a:rPr>
              <a:t>https://www.guggenheim.org/artwork/1500</a:t>
            </a:r>
            <a:r>
              <a:rPr lang="en-GB" dirty="0" smtClean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4.bp.blogspot.com/_y9JCP1wazVo/RorgSUO2lMI/AAAAAAAAGiA/-NRF5m_dSiM/s640/276bg_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81000"/>
            <a:ext cx="46005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990600" y="38100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Latn-RS" dirty="0" smtClean="0">
                <a:latin typeface="Calibri" pitchFamily="34" charset="0"/>
              </a:rPr>
              <a:t>Gončarova, </a:t>
            </a:r>
            <a:r>
              <a:rPr lang="en-US" dirty="0" err="1" smtClean="0">
                <a:latin typeface="Calibri" pitchFamily="34" charset="0"/>
              </a:rPr>
              <a:t>Portr</a:t>
            </a:r>
            <a:r>
              <a:rPr lang="sr-Latn-RS" dirty="0" smtClean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t </a:t>
            </a:r>
            <a:r>
              <a:rPr lang="en-US" dirty="0" err="1" smtClean="0">
                <a:latin typeface="Calibri" pitchFamily="34" charset="0"/>
              </a:rPr>
              <a:t>Larionov</a:t>
            </a:r>
            <a:r>
              <a:rPr lang="sr-Latn-R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1913</a:t>
            </a:r>
          </a:p>
          <a:p>
            <a:pPr algn="r"/>
            <a:r>
              <a:rPr lang="sr-Latn-RS" dirty="0" smtClean="0">
                <a:latin typeface="Calibri" pitchFamily="34" charset="0"/>
                <a:cs typeface="Arial" charset="0"/>
              </a:rPr>
              <a:t>ulje na platnu, </a:t>
            </a:r>
            <a:r>
              <a:rPr lang="en-US" dirty="0" smtClean="0">
                <a:latin typeface="Calibri" pitchFamily="34" charset="0"/>
              </a:rPr>
              <a:t>Museum Ludwig, Köln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sr-Latn-CS" sz="2800"/>
              <a:t>MOSKVA – MAGAREĆI REP (1912)</a:t>
            </a:r>
            <a:endParaRPr lang="en-US" sz="2800"/>
          </a:p>
        </p:txBody>
      </p:sp>
      <p:sp>
        <p:nvSpPr>
          <p:cNvPr id="1064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r-Latn-CS" sz="2300" dirty="0"/>
              <a:t>Na drugoj izložbi </a:t>
            </a:r>
            <a:r>
              <a:rPr lang="sr-Latn-CS" sz="2300" i="1" dirty="0"/>
              <a:t>Karo puba </a:t>
            </a:r>
            <a:r>
              <a:rPr lang="sr-Latn-CS" sz="2300" dirty="0"/>
              <a:t>(januar 1912) bila su organizovana predavanja sa diskusijom o savremenoj umetnosti na kojoj je Larionov optužio Burljuka da je ‘dekadentni sledbenik Minhena’, a ‘sezanovce’ za konzervativnost i eklekticizam; Gončarova je neplanirano uzela reč, napala </a:t>
            </a:r>
            <a:r>
              <a:rPr lang="sr-Latn-CS" sz="2300" i="1" dirty="0"/>
              <a:t>Karo pub </a:t>
            </a:r>
            <a:r>
              <a:rPr lang="sr-Latn-CS" sz="2300" dirty="0"/>
              <a:t>i najavila izložbu nova avangardne grupe </a:t>
            </a:r>
            <a:r>
              <a:rPr lang="sr-Latn-CS" sz="2300" i="1" dirty="0"/>
              <a:t>Magareći rep</a:t>
            </a:r>
          </a:p>
          <a:p>
            <a:pPr>
              <a:lnSpc>
                <a:spcPct val="150000"/>
              </a:lnSpc>
            </a:pPr>
            <a:r>
              <a:rPr lang="sr-Latn-CS" sz="2300" dirty="0"/>
              <a:t>Prva </a:t>
            </a:r>
            <a:r>
              <a:rPr lang="sr-Latn-CS" sz="2300" dirty="0" smtClean="0"/>
              <a:t>izložba </a:t>
            </a:r>
            <a:r>
              <a:rPr lang="sr-Latn-CS" sz="2300" i="1" dirty="0" smtClean="0"/>
              <a:t>Magarećeg repa </a:t>
            </a:r>
            <a:r>
              <a:rPr lang="sr-Latn-CS" sz="2300" dirty="0"/>
              <a:t>okuplja Larionova, Gončarovu, Maljeviča i </a:t>
            </a:r>
            <a:r>
              <a:rPr lang="sr-Latn-CS" sz="2300" dirty="0" smtClean="0"/>
              <a:t>Tatljina</a:t>
            </a:r>
            <a:endParaRPr lang="sr-Latn-CS" sz="2300" dirty="0"/>
          </a:p>
          <a:p>
            <a:pPr>
              <a:lnSpc>
                <a:spcPct val="150000"/>
              </a:lnSpc>
            </a:pPr>
            <a:r>
              <a:rPr lang="sr-Latn-CS" sz="2300" dirty="0" smtClean="0"/>
              <a:t>U iskazanom preziru umetnika grupe </a:t>
            </a:r>
            <a:r>
              <a:rPr lang="sr-Latn-CS" sz="2300" i="1" dirty="0" smtClean="0"/>
              <a:t>Magareći rep</a:t>
            </a:r>
            <a:r>
              <a:rPr lang="sr-Latn-CS" sz="2300" dirty="0" smtClean="0"/>
              <a:t> </a:t>
            </a:r>
            <a:r>
              <a:rPr lang="sr-Latn-CS" sz="2300" dirty="0"/>
              <a:t>prema sezanovcima, “lakejima Pariza” </a:t>
            </a:r>
            <a:r>
              <a:rPr lang="sr-Latn-CS" sz="2300" dirty="0" smtClean="0"/>
              <a:t>predstavlja </a:t>
            </a:r>
            <a:r>
              <a:rPr lang="sr-Latn-CS" sz="2300" dirty="0"/>
              <a:t>prvi svestan raskid sa Evropom </a:t>
            </a:r>
            <a:r>
              <a:rPr lang="sr-Latn-CS" sz="2300" dirty="0" smtClean="0"/>
              <a:t>s jedne i afirmaciju </a:t>
            </a:r>
            <a:r>
              <a:rPr lang="sr-Latn-CS" sz="2300" dirty="0"/>
              <a:t>samostalne ruske </a:t>
            </a:r>
            <a:r>
              <a:rPr lang="sr-Latn-CS" sz="2300" dirty="0" smtClean="0"/>
              <a:t>škole, s druge strane.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upload.wikimedia.org/wikipedia/commons/6/67/Lentulov_Woman_Guitar.jpg?uselang=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775" y="457200"/>
            <a:ext cx="5121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228600" y="533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/>
              <a:t>Aristarh</a:t>
            </a:r>
            <a:r>
              <a:rPr lang="en-US" b="1" dirty="0" smtClean="0"/>
              <a:t> </a:t>
            </a:r>
            <a:r>
              <a:rPr lang="en-US" b="1" dirty="0" err="1"/>
              <a:t>Lentulov</a:t>
            </a:r>
            <a:r>
              <a:rPr lang="en-US" dirty="0"/>
              <a:t> </a:t>
            </a:r>
            <a:r>
              <a:rPr lang="sr-Latn-CS" dirty="0"/>
              <a:t> (1882-1943)</a:t>
            </a:r>
          </a:p>
          <a:p>
            <a:r>
              <a:rPr lang="sr-Latn-RS" dirty="0" smtClean="0"/>
              <a:t>Žena sa gitarom</a:t>
            </a:r>
            <a:r>
              <a:rPr lang="en-US" dirty="0" smtClean="0"/>
              <a:t>, </a:t>
            </a:r>
            <a:r>
              <a:rPr lang="en-US" dirty="0"/>
              <a:t>1913</a:t>
            </a:r>
            <a:r>
              <a:rPr lang="sr-Latn-CS" dirty="0"/>
              <a:t>,</a:t>
            </a:r>
            <a:r>
              <a:rPr lang="en-US" dirty="0"/>
              <a:t> </a:t>
            </a:r>
            <a:r>
              <a:rPr lang="en-US" dirty="0" smtClean="0"/>
              <a:t>100x97</a:t>
            </a:r>
            <a:r>
              <a:rPr lang="sr-Latn-RS" dirty="0" smtClean="0"/>
              <a:t> </a:t>
            </a:r>
            <a:r>
              <a:rPr lang="sr-Latn-CS" dirty="0" smtClean="0"/>
              <a:t>cm. </a:t>
            </a:r>
            <a:r>
              <a:rPr lang="sr-Latn-RS" dirty="0" smtClean="0"/>
              <a:t>Državni umetnički muzej</a:t>
            </a:r>
            <a:r>
              <a:rPr lang="en-US" dirty="0" smtClean="0"/>
              <a:t> </a:t>
            </a:r>
            <a:r>
              <a:rPr lang="en-US" dirty="0" err="1" smtClean="0"/>
              <a:t>Republi</a:t>
            </a:r>
            <a:r>
              <a:rPr lang="sr-Latn-RS" dirty="0" smtClean="0"/>
              <a:t>ke</a:t>
            </a:r>
            <a:r>
              <a:rPr lang="en-US" dirty="0" smtClean="0"/>
              <a:t> </a:t>
            </a:r>
            <a:r>
              <a:rPr lang="en-US" dirty="0" err="1"/>
              <a:t>Tatarstan</a:t>
            </a:r>
            <a:r>
              <a:rPr lang="en-US" dirty="0"/>
              <a:t>, Kazan. 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4" descr="http://uploads7.wikipaintings.org/images/ilya-mashkov/portrait-of-a-boy-in-a-coloured-shirt-1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40544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pole tekstowe 5"/>
          <p:cNvSpPr txBox="1">
            <a:spLocks noChangeArrowheads="1"/>
          </p:cNvSpPr>
          <p:nvPr/>
        </p:nvSpPr>
        <p:spPr bwMode="auto">
          <a:xfrm>
            <a:off x="4500563" y="0"/>
            <a:ext cx="4175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dirty="0" smtClean="0"/>
              <a:t>Ilja Maškov, </a:t>
            </a:r>
            <a:endParaRPr lang="pl-PL" sz="1600" dirty="0"/>
          </a:p>
          <a:p>
            <a:pPr algn="ctr"/>
            <a:r>
              <a:rPr lang="pl-PL" sz="1600" dirty="0" smtClean="0"/>
              <a:t>Portret dečaka u vezenoj košulji, 1909, </a:t>
            </a:r>
            <a:r>
              <a:rPr lang="sr-Latn-RS" sz="1600" dirty="0" smtClean="0">
                <a:latin typeface="Calibri" pitchFamily="34" charset="0"/>
              </a:rPr>
              <a:t>Državni ruski muzej</a:t>
            </a:r>
            <a:r>
              <a:rPr lang="en-GB" sz="1600" dirty="0" smtClean="0">
                <a:latin typeface="Calibri" pitchFamily="34" charset="0"/>
              </a:rPr>
              <a:t>, </a:t>
            </a:r>
            <a:r>
              <a:rPr lang="sr-Latn-RS" sz="1600" dirty="0" smtClean="0">
                <a:latin typeface="Calibri" pitchFamily="34" charset="0"/>
              </a:rPr>
              <a:t>Sankt Peterburg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dirty="0" smtClean="0"/>
              <a:t>Katalog izložbe Karo Pub, decembar-januar 1910-1911</a:t>
            </a:r>
            <a:endParaRPr lang="en-US" dirty="0"/>
          </a:p>
        </p:txBody>
      </p:sp>
      <p:pic>
        <p:nvPicPr>
          <p:cNvPr id="93186" name="Picture 2" descr="https://www.bookvica.com/pictures/441.jpg?v=1519823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838200"/>
            <a:ext cx="3666668" cy="584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yotr Konchalo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31463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762000" y="58674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RS" dirty="0" smtClean="0"/>
              <a:t>Pjotr Končalovski </a:t>
            </a:r>
            <a:r>
              <a:rPr lang="sr-Latn-CS" dirty="0" smtClean="0"/>
              <a:t>(</a:t>
            </a:r>
            <a:r>
              <a:rPr lang="en-US" dirty="0" smtClean="0"/>
              <a:t>1876 –1956</a:t>
            </a:r>
            <a:r>
              <a:rPr lang="sr-Latn-CS" dirty="0" smtClean="0"/>
              <a:t>)</a:t>
            </a:r>
            <a:r>
              <a:rPr lang="sr-Latn-RS" dirty="0" smtClean="0"/>
              <a:t>, Autoportret, 1910</a:t>
            </a:r>
            <a:endParaRPr lang="en-US" dirty="0"/>
          </a:p>
        </p:txBody>
      </p:sp>
      <p:pic>
        <p:nvPicPr>
          <p:cNvPr id="110596" name="Picture 4" descr="Bullfighting amateur  - Pyotr Konchalov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3752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4859044" y="228600"/>
            <a:ext cx="4284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Latn-RS" dirty="0" smtClean="0"/>
              <a:t>Pjotr Končalovski, Ljubitelj borbi s bikovima,</a:t>
            </a:r>
          </a:p>
          <a:p>
            <a:pPr algn="ctr"/>
            <a:r>
              <a:rPr lang="sr-Latn-CS" dirty="0" smtClean="0"/>
              <a:t>1910</a:t>
            </a:r>
            <a:r>
              <a:rPr lang="sr-Latn-CS" dirty="0"/>
              <a:t>, </a:t>
            </a:r>
            <a:r>
              <a:rPr lang="en-US" dirty="0"/>
              <a:t>108 x 87 cm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ortrait of daughter - Pyotr Konchalo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85800"/>
            <a:ext cx="53879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2"/>
          <p:cNvSpPr>
            <a:spLocks noChangeArrowheads="1"/>
          </p:cNvSpPr>
          <p:nvPr/>
        </p:nvSpPr>
        <p:spPr bwMode="auto">
          <a:xfrm>
            <a:off x="381000" y="685800"/>
            <a:ext cx="266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Latn-RS" dirty="0" smtClean="0"/>
              <a:t>Pjotr Končalovski </a:t>
            </a:r>
            <a:r>
              <a:rPr lang="sr-Latn-CS" dirty="0" smtClean="0"/>
              <a:t>1912</a:t>
            </a:r>
            <a:r>
              <a:rPr lang="sr-Latn-CS" dirty="0"/>
              <a:t>, </a:t>
            </a:r>
            <a:r>
              <a:rPr lang="sr-Latn-CS" dirty="0" smtClean="0"/>
              <a:t>Portret ćerke</a:t>
            </a:r>
          </a:p>
          <a:p>
            <a:pPr algn="r"/>
            <a:r>
              <a:rPr lang="sr-Latn-CS" dirty="0" smtClean="0"/>
              <a:t>O Končalovskom videti na: </a:t>
            </a:r>
            <a:r>
              <a:rPr lang="en-US" dirty="0" smtClean="0">
                <a:hlinkClick r:id="rId3"/>
              </a:rPr>
              <a:t>http://pkonchalovsky.com/w1/index.php?option=com_content&amp;view=category&amp;layout=blog&amp;id=57&amp;Itemid=88&amp;lang=en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uploads7.wikipaintings.org/images/pyotr-konchalovsky/port-of-siena-1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724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3124200" y="6324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 smtClean="0"/>
              <a:t>Končalovski, 1912</a:t>
            </a:r>
            <a:r>
              <a:rPr lang="sr-Latn-CS" dirty="0"/>
              <a:t>, </a:t>
            </a:r>
            <a:r>
              <a:rPr lang="sr-Latn-RS" dirty="0" smtClean="0"/>
              <a:t>Sijena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alm trees and geranium - Pyotr Konchalo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4286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2"/>
          <p:cNvSpPr>
            <a:spLocks noChangeArrowheads="1"/>
          </p:cNvSpPr>
          <p:nvPr/>
        </p:nvSpPr>
        <p:spPr bwMode="auto">
          <a:xfrm>
            <a:off x="152401" y="3962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dirty="0" smtClean="0"/>
              <a:t>Končalovski, 1908</a:t>
            </a:r>
            <a:r>
              <a:rPr lang="sr-Latn-CS" dirty="0"/>
              <a:t>, </a:t>
            </a:r>
            <a:r>
              <a:rPr lang="en-US" dirty="0" smtClean="0"/>
              <a:t>Palm</a:t>
            </a:r>
            <a:r>
              <a:rPr lang="sr-Latn-RS" dirty="0" smtClean="0"/>
              <a:t>e i geranijum</a:t>
            </a:r>
            <a:r>
              <a:rPr lang="sr-Latn-CS" dirty="0" smtClean="0"/>
              <a:t>, </a:t>
            </a:r>
            <a:r>
              <a:rPr lang="en-US" dirty="0"/>
              <a:t>60 x 81 cm</a:t>
            </a:r>
          </a:p>
        </p:txBody>
      </p:sp>
      <p:pic>
        <p:nvPicPr>
          <p:cNvPr id="113668" name="Picture 4" descr="Oranges - Pyotr Konchalov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67000"/>
            <a:ext cx="42862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4713235" y="2133600"/>
            <a:ext cx="44307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 smtClean="0"/>
              <a:t>Končalovski, 1908</a:t>
            </a:r>
            <a:r>
              <a:rPr lang="sr-Latn-CS" dirty="0"/>
              <a:t>, </a:t>
            </a:r>
            <a:r>
              <a:rPr lang="sr-Latn-RS" dirty="0" smtClean="0"/>
              <a:t>Pomorandže</a:t>
            </a:r>
            <a:r>
              <a:rPr lang="sr-Latn-CS" dirty="0" smtClean="0"/>
              <a:t>, </a:t>
            </a:r>
            <a:r>
              <a:rPr lang="en-US" dirty="0"/>
              <a:t>68 x 72.5 cm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1213</Words>
  <Application>Microsoft Office PowerPoint</Application>
  <PresentationFormat>On-screen Show (4:3)</PresentationFormat>
  <Paragraphs>83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kubizam i futurizam : lučizam i kubofuturizam (1912-1915)</vt:lpstr>
      <vt:lpstr>KARO PUB (decembar 1910)</vt:lpstr>
      <vt:lpstr>MOSKVA – MAGAREĆI REP (1912)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Lučizam – 1913. II izložba Magarećeg repa - Meta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kubizam i futurizam : lučizam i kubofuturizam</dc:title>
  <dc:creator>User</dc:creator>
  <cp:lastModifiedBy>User</cp:lastModifiedBy>
  <cp:revision>105</cp:revision>
  <dcterms:created xsi:type="dcterms:W3CDTF">2020-04-18T17:34:12Z</dcterms:created>
  <dcterms:modified xsi:type="dcterms:W3CDTF">2020-04-21T09:26:12Z</dcterms:modified>
</cp:coreProperties>
</file>