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341" r:id="rId17"/>
    <p:sldId id="272" r:id="rId18"/>
    <p:sldId id="274" r:id="rId19"/>
    <p:sldId id="275" r:id="rId20"/>
    <p:sldId id="276" r:id="rId21"/>
    <p:sldId id="342" r:id="rId22"/>
    <p:sldId id="278" r:id="rId23"/>
    <p:sldId id="279" r:id="rId24"/>
    <p:sldId id="280" r:id="rId25"/>
    <p:sldId id="281" r:id="rId26"/>
    <p:sldId id="283" r:id="rId27"/>
    <p:sldId id="28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124426-8EE7-4319-8645-FB8C26F9E715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F26F2-48B6-432C-8506-EA7571E960C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62D446-8A94-4DDC-AB27-9ADBCDE3F96C}" type="slidenum">
              <a:rPr lang="en-US"/>
              <a:pPr/>
              <a:t>5</a:t>
            </a:fld>
            <a:endParaRPr lang="en-US"/>
          </a:p>
        </p:txBody>
      </p:sp>
      <p:sp>
        <p:nvSpPr>
          <p:cNvPr id="109570" name="Symbol zastępczy obrazu slajd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/>
              <a:t> </a:t>
            </a:r>
          </a:p>
        </p:txBody>
      </p:sp>
      <p:sp>
        <p:nvSpPr>
          <p:cNvPr id="109572" name="Symbol zastępczy numeru slajdu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EA828C8-7D95-4DF9-9988-042D67F61BA2}" type="slidenum">
              <a:rPr lang="en-GB" sz="1200"/>
              <a:pPr algn="r"/>
              <a:t>5</a:t>
            </a:fld>
            <a:endParaRPr lang="en-GB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98732-6A40-4A5C-A7E9-BAFDD350CA6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25FB1-2CFF-455A-AC8E-9E39E3FEC3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98732-6A40-4A5C-A7E9-BAFDD350CA6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25FB1-2CFF-455A-AC8E-9E39E3FEC3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98732-6A40-4A5C-A7E9-BAFDD350CA6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25FB1-2CFF-455A-AC8E-9E39E3FEC3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98732-6A40-4A5C-A7E9-BAFDD350CA6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25FB1-2CFF-455A-AC8E-9E39E3FEC3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98732-6A40-4A5C-A7E9-BAFDD350CA6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25FB1-2CFF-455A-AC8E-9E39E3FEC3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98732-6A40-4A5C-A7E9-BAFDD350CA6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25FB1-2CFF-455A-AC8E-9E39E3FEC3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98732-6A40-4A5C-A7E9-BAFDD350CA6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25FB1-2CFF-455A-AC8E-9E39E3FEC3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98732-6A40-4A5C-A7E9-BAFDD350CA6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25FB1-2CFF-455A-AC8E-9E39E3FEC3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98732-6A40-4A5C-A7E9-BAFDD350CA6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25FB1-2CFF-455A-AC8E-9E39E3FEC3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98732-6A40-4A5C-A7E9-BAFDD350CA6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25FB1-2CFF-455A-AC8E-9E39E3FEC3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98732-6A40-4A5C-A7E9-BAFDD350CA6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25FB1-2CFF-455A-AC8E-9E39E3FEC3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98732-6A40-4A5C-A7E9-BAFDD350CA6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25FB1-2CFF-455A-AC8E-9E39E3FEC3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museothyssen.org/en/collection/artists/larionov-mikhail/street-lanterns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uggenheim.org/artwork/1500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konchalovsky.com/w1/index.php?option=com_content&amp;view=category&amp;layout=blog&amp;id=57&amp;Itemid=88&amp;lang=en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2057400"/>
            <a:ext cx="7772400" cy="1470025"/>
          </a:xfrm>
        </p:spPr>
        <p:txBody>
          <a:bodyPr>
            <a:noAutofit/>
          </a:bodyPr>
          <a:lstStyle/>
          <a:p>
            <a:r>
              <a:rPr lang="sr-Latn-CS" sz="3600" dirty="0"/>
              <a:t>kubizam i futurizam : lučizam i </a:t>
            </a:r>
            <a:r>
              <a:rPr lang="sr-Latn-CS" sz="3600" dirty="0" smtClean="0"/>
              <a:t>kubofuturizam (1912-1915)</a:t>
            </a:r>
            <a:endParaRPr lang="en-US" sz="3600" dirty="0"/>
          </a:p>
        </p:txBody>
      </p:sp>
      <p:sp>
        <p:nvSpPr>
          <p:cNvPr id="3075" name="Subtitle 2"/>
          <p:cNvSpPr>
            <a:spLocks noGrp="1"/>
          </p:cNvSpPr>
          <p:nvPr>
            <p:ph type="subTitle" idx="4294967295"/>
          </p:nvPr>
        </p:nvSpPr>
        <p:spPr>
          <a:xfrm>
            <a:off x="1066800" y="3581400"/>
            <a:ext cx="6400800" cy="17526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</a:pPr>
            <a:endParaRPr lang="sr-Latn-RS" dirty="0" smtClean="0"/>
          </a:p>
          <a:p>
            <a:pPr marL="0" indent="0" algn="ctr">
              <a:buFontTx/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66800" y="3733800"/>
            <a:ext cx="7086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 smtClean="0"/>
              <a:t>Literatura</a:t>
            </a:r>
            <a:r>
              <a:rPr lang="sr-Latn-RS" dirty="0" smtClean="0"/>
              <a:t>:</a:t>
            </a:r>
          </a:p>
          <a:p>
            <a:pPr algn="ctr"/>
            <a:r>
              <a:rPr lang="sr-Latn-RS" dirty="0" smtClean="0"/>
              <a:t>S. Mijušković, </a:t>
            </a:r>
            <a:r>
              <a:rPr lang="sr-Latn-RS" i="1" dirty="0" smtClean="0"/>
              <a:t>Od samodovoljnosti do smrti slikarstva</a:t>
            </a:r>
            <a:r>
              <a:rPr lang="sr-Latn-RS" dirty="0" smtClean="0"/>
              <a:t>, Beograd 1998, 73-111;</a:t>
            </a:r>
          </a:p>
          <a:p>
            <a:pPr algn="ctr"/>
            <a:r>
              <a:rPr lang="sr-Latn-RS" dirty="0" smtClean="0"/>
              <a:t>S. Mijušković (prir), </a:t>
            </a:r>
            <a:r>
              <a:rPr lang="sr-Latn-RS" i="1" dirty="0" smtClean="0"/>
              <a:t>Dokumenti za razumevanje ruske avangarde</a:t>
            </a:r>
            <a:r>
              <a:rPr lang="sr-Latn-RS" dirty="0" smtClean="0"/>
              <a:t>, Beograd 2003, 77-95;</a:t>
            </a:r>
          </a:p>
          <a:p>
            <a:pPr algn="ctr"/>
            <a:r>
              <a:rPr lang="sr-Latn-RS" dirty="0" smtClean="0"/>
              <a:t>K. Grej, </a:t>
            </a:r>
            <a:r>
              <a:rPr lang="sr-Latn-RS" i="1" dirty="0" smtClean="0"/>
              <a:t>Ruski umetnički eksperiment</a:t>
            </a:r>
            <a:r>
              <a:rPr lang="sr-Latn-RS" dirty="0" smtClean="0"/>
              <a:t>, Beograd 1978, 131-155 (uz oprez </a:t>
            </a:r>
            <a:r>
              <a:rPr lang="sr-Latn-RS" dirty="0" smtClean="0"/>
              <a:t>zbog datovanja pojedinih </a:t>
            </a:r>
            <a:r>
              <a:rPr lang="sr-Latn-RS" dirty="0" smtClean="0"/>
              <a:t>slika</a:t>
            </a:r>
            <a:r>
              <a:rPr lang="sr-Latn-RS" dirty="0" smtClean="0"/>
              <a:t>)</a:t>
            </a:r>
            <a:endParaRPr lang="en-US" dirty="0" smtClean="0"/>
          </a:p>
          <a:p>
            <a:pPr algn="ctr"/>
            <a:endParaRPr lang="sr-Latn-RS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 descr="Self-portrait - Pyotr Konchalovsk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457200"/>
            <a:ext cx="4314825" cy="5546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4691" name="Rectangle 2"/>
          <p:cNvSpPr>
            <a:spLocks noChangeArrowheads="1"/>
          </p:cNvSpPr>
          <p:nvPr/>
        </p:nvSpPr>
        <p:spPr bwMode="auto">
          <a:xfrm>
            <a:off x="762000" y="533400"/>
            <a:ext cx="3352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CS" dirty="0" smtClean="0"/>
              <a:t>Končalovski, 1912</a:t>
            </a:r>
            <a:r>
              <a:rPr lang="sr-Latn-CS" dirty="0"/>
              <a:t>, </a:t>
            </a:r>
            <a:r>
              <a:rPr lang="sr-Latn-RS" dirty="0" smtClean="0"/>
              <a:t>Autoportret</a:t>
            </a:r>
            <a:r>
              <a:rPr lang="sr-Latn-CS" dirty="0" smtClean="0"/>
              <a:t>, </a:t>
            </a:r>
            <a:r>
              <a:rPr lang="en-US" dirty="0"/>
              <a:t> 108 x 84 cm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At summer - Pyotr Konchalovsk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371600"/>
            <a:ext cx="6188351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5" name="Rectangle 2"/>
          <p:cNvSpPr>
            <a:spLocks noChangeArrowheads="1"/>
          </p:cNvSpPr>
          <p:nvPr/>
        </p:nvSpPr>
        <p:spPr bwMode="auto">
          <a:xfrm>
            <a:off x="2971800" y="533400"/>
            <a:ext cx="26400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dirty="0" smtClean="0"/>
              <a:t>Končalovski, 1939</a:t>
            </a:r>
            <a:r>
              <a:rPr lang="sr-Latn-CS" dirty="0"/>
              <a:t>, </a:t>
            </a:r>
            <a:r>
              <a:rPr lang="sr-Latn-RS" dirty="0" smtClean="0"/>
              <a:t>Na leto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sr-Latn-CS" sz="4000" b="1" dirty="0"/>
              <a:t>Lučizam </a:t>
            </a:r>
            <a:r>
              <a:rPr lang="sr-Latn-CS" sz="4000" b="1" dirty="0" smtClean="0"/>
              <a:t>– </a:t>
            </a:r>
            <a:r>
              <a:rPr lang="sr-Latn-CS" sz="4000" dirty="0" smtClean="0"/>
              <a:t>1913. </a:t>
            </a:r>
            <a:r>
              <a:rPr lang="sr-Latn-CS" sz="4000" dirty="0"/>
              <a:t>II izložba Magarećeg repa - Meta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pl-PL" sz="3000" dirty="0">
                <a:latin typeface="Calibri" pitchFamily="34" charset="0"/>
              </a:rPr>
              <a:t>1913. godine Larionov je organizovao drugu izložbu </a:t>
            </a:r>
            <a:r>
              <a:rPr lang="pl-PL" sz="3000" i="1" dirty="0">
                <a:latin typeface="Calibri" pitchFamily="34" charset="0"/>
              </a:rPr>
              <a:t>Magarećeg repa </a:t>
            </a:r>
            <a:r>
              <a:rPr lang="pl-PL" sz="3000" dirty="0">
                <a:latin typeface="Calibri" pitchFamily="34" charset="0"/>
              </a:rPr>
              <a:t>(1912</a:t>
            </a:r>
            <a:r>
              <a:rPr lang="pl-PL" sz="3000" dirty="0" smtClean="0">
                <a:latin typeface="Calibri" pitchFamily="34" charset="0"/>
              </a:rPr>
              <a:t>) i na toj izložbi:</a:t>
            </a:r>
            <a:endParaRPr lang="pl-PL" sz="3000" dirty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AutoNum type="arabicPeriod"/>
            </a:pPr>
            <a:r>
              <a:rPr lang="pl-PL" sz="3000" i="1" dirty="0">
                <a:latin typeface="Calibri" pitchFamily="34" charset="0"/>
              </a:rPr>
              <a:t>Magareći rep </a:t>
            </a:r>
            <a:r>
              <a:rPr lang="pl-PL" sz="3000" dirty="0" smtClean="0">
                <a:latin typeface="Calibri" pitchFamily="34" charset="0"/>
              </a:rPr>
              <a:t>postaje </a:t>
            </a:r>
            <a:r>
              <a:rPr lang="pl-PL" sz="3000" i="1" dirty="0">
                <a:latin typeface="Calibri" pitchFamily="34" charset="0"/>
              </a:rPr>
              <a:t>Meta</a:t>
            </a:r>
            <a:r>
              <a:rPr lang="pl-PL" sz="3000" dirty="0">
                <a:latin typeface="Calibri" pitchFamily="34" charset="0"/>
              </a:rPr>
              <a:t>, 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AutoNum type="arabicPeriod"/>
            </a:pPr>
            <a:r>
              <a:rPr lang="pl-PL" sz="3000" dirty="0">
                <a:latin typeface="Calibri" pitchFamily="34" charset="0"/>
              </a:rPr>
              <a:t>Larionov </a:t>
            </a:r>
            <a:r>
              <a:rPr lang="pl-PL" sz="3000" dirty="0" smtClean="0">
                <a:latin typeface="Calibri" pitchFamily="34" charset="0"/>
              </a:rPr>
              <a:t>predstavlja </a:t>
            </a:r>
            <a:r>
              <a:rPr lang="pl-PL" sz="3000" dirty="0">
                <a:latin typeface="Calibri" pitchFamily="34" charset="0"/>
              </a:rPr>
              <a:t>novi koncept Rajonizam/Lučizam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pl-PL" sz="3000" dirty="0">
              <a:latin typeface="Calibri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pl-PL" sz="3000" dirty="0">
                <a:latin typeface="Calibri" pitchFamily="34" charset="0"/>
              </a:rPr>
              <a:t>(Maljevi</a:t>
            </a:r>
            <a:r>
              <a:rPr lang="sr-Latn-CS" sz="3000" dirty="0">
                <a:latin typeface="Calibri" pitchFamily="34" charset="0"/>
              </a:rPr>
              <a:t>č</a:t>
            </a:r>
            <a:r>
              <a:rPr lang="pl-PL" sz="3000" dirty="0">
                <a:latin typeface="Calibri" pitchFamily="34" charset="0"/>
              </a:rPr>
              <a:t> se</a:t>
            </a:r>
            <a:r>
              <a:rPr lang="sr-Latn-CS" sz="3000" dirty="0">
                <a:latin typeface="Calibri" pitchFamily="34" charset="0"/>
              </a:rPr>
              <a:t> razišao sa </a:t>
            </a:r>
            <a:r>
              <a:rPr lang="en-GB" sz="3000" dirty="0" err="1">
                <a:latin typeface="Calibri" pitchFamily="34" charset="0"/>
              </a:rPr>
              <a:t>Larionov</a:t>
            </a:r>
            <a:r>
              <a:rPr lang="sr-Latn-CS" sz="3000" dirty="0">
                <a:latin typeface="Calibri" pitchFamily="34" charset="0"/>
              </a:rPr>
              <a:t>im</a:t>
            </a:r>
            <a:r>
              <a:rPr lang="en-GB" sz="3000" dirty="0">
                <a:latin typeface="Calibri" pitchFamily="34" charset="0"/>
              </a:rPr>
              <a:t> </a:t>
            </a:r>
            <a:r>
              <a:rPr lang="sr-Latn-CS" sz="3000" dirty="0" smtClean="0">
                <a:latin typeface="Calibri" pitchFamily="34" charset="0"/>
              </a:rPr>
              <a:t>da </a:t>
            </a:r>
            <a:r>
              <a:rPr lang="sr-Latn-CS" sz="3000" dirty="0">
                <a:latin typeface="Calibri" pitchFamily="34" charset="0"/>
              </a:rPr>
              <a:t>bi </a:t>
            </a:r>
            <a:r>
              <a:rPr lang="sr-Latn-CS" sz="3000" dirty="0" smtClean="0">
                <a:latin typeface="Calibri" pitchFamily="34" charset="0"/>
              </a:rPr>
              <a:t>prišao </a:t>
            </a:r>
            <a:r>
              <a:rPr lang="sr-Latn-CS" sz="3000" dirty="0">
                <a:latin typeface="Calibri" pitchFamily="34" charset="0"/>
              </a:rPr>
              <a:t>petrogradskoj avangardi okupljenoj oko grupe Savez mladih (</a:t>
            </a:r>
            <a:r>
              <a:rPr lang="en-GB" sz="3000" dirty="0">
                <a:latin typeface="Calibri" pitchFamily="34" charset="0"/>
              </a:rPr>
              <a:t>Soyuz </a:t>
            </a:r>
            <a:r>
              <a:rPr lang="en-GB" sz="3000" dirty="0" err="1">
                <a:latin typeface="Calibri" pitchFamily="34" charset="0"/>
              </a:rPr>
              <a:t>Molodyozhi</a:t>
            </a:r>
            <a:r>
              <a:rPr lang="en-GB" sz="3000" dirty="0" smtClean="0">
                <a:latin typeface="Calibri" pitchFamily="34" charset="0"/>
              </a:rPr>
              <a:t>)</a:t>
            </a:r>
            <a:r>
              <a:rPr lang="sr-Latn-RS" sz="3000" dirty="0" smtClean="0">
                <a:latin typeface="Calibri" pitchFamily="34" charset="0"/>
              </a:rPr>
              <a:t> -</a:t>
            </a:r>
            <a:r>
              <a:rPr lang="en-GB" sz="3000" dirty="0" smtClean="0">
                <a:latin typeface="Calibri" pitchFamily="34" charset="0"/>
              </a:rPr>
              <a:t> </a:t>
            </a:r>
            <a:r>
              <a:rPr lang="sr-Latn-RS" sz="3000" dirty="0" smtClean="0">
                <a:latin typeface="Calibri" pitchFamily="34" charset="0"/>
              </a:rPr>
              <a:t>p</a:t>
            </a:r>
            <a:r>
              <a:rPr lang="pl-PL" sz="3000" dirty="0" smtClean="0">
                <a:latin typeface="Calibri" pitchFamily="34" charset="0"/>
              </a:rPr>
              <a:t>ridružiće </a:t>
            </a:r>
            <a:r>
              <a:rPr lang="pl-PL" sz="3000" dirty="0">
                <a:latin typeface="Calibri" pitchFamily="34" charset="0"/>
              </a:rPr>
              <a:t>se ruskim futuristima: Majakovskom, Burljuku, itd)</a:t>
            </a:r>
            <a:endParaRPr lang="en-US" sz="3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[4DPict13.jpg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898525"/>
            <a:ext cx="4784727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152400" y="4800600"/>
            <a:ext cx="480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/>
              <a:t>Larionov</a:t>
            </a:r>
            <a:r>
              <a:rPr lang="sr-Latn-CS" i="1" dirty="0"/>
              <a:t>, </a:t>
            </a:r>
            <a:r>
              <a:rPr lang="sr-Latn-RS" i="1" dirty="0" smtClean="0"/>
              <a:t>Braon-žuti lučizam</a:t>
            </a:r>
            <a:r>
              <a:rPr lang="en-US" dirty="0" smtClean="0"/>
              <a:t>, </a:t>
            </a:r>
            <a:r>
              <a:rPr lang="en-US" dirty="0"/>
              <a:t>1912</a:t>
            </a:r>
            <a:r>
              <a:rPr lang="sr-Latn-CS" dirty="0"/>
              <a:t>,  </a:t>
            </a:r>
            <a:r>
              <a:rPr lang="sr-Latn-RS" dirty="0" smtClean="0"/>
              <a:t>ulje na platnu</a:t>
            </a:r>
            <a:r>
              <a:rPr lang="sr-Latn-CS" dirty="0" smtClean="0"/>
              <a:t>, </a:t>
            </a:r>
            <a:r>
              <a:rPr lang="en-US" dirty="0"/>
              <a:t>49 x 61 </a:t>
            </a:r>
            <a:r>
              <a:rPr lang="en-US" dirty="0" smtClean="0"/>
              <a:t>cm</a:t>
            </a:r>
            <a:r>
              <a:rPr lang="sr-Latn-RS" dirty="0" smtClean="0"/>
              <a:t>, privatna kolekcija</a:t>
            </a:r>
            <a:endParaRPr lang="en-US" dirty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5105400" y="41493"/>
            <a:ext cx="3962400" cy="632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err="1" smtClean="0"/>
              <a:t>Larionov</a:t>
            </a:r>
            <a:r>
              <a:rPr lang="en-US" dirty="0" smtClean="0"/>
              <a:t> </a:t>
            </a:r>
            <a:r>
              <a:rPr lang="sr-Latn-RS" dirty="0" smtClean="0"/>
              <a:t>je svoju slikarsku invenciju – lučizam – izveo iz kubizma i futurizma kao svojevrsnu njihovu sintezu i tako je izvesno</a:t>
            </a:r>
            <a:r>
              <a:rPr lang="en-US" dirty="0" smtClean="0"/>
              <a:t> </a:t>
            </a:r>
            <a:r>
              <a:rPr lang="en-US" dirty="0" err="1" smtClean="0"/>
              <a:t>sopstven</a:t>
            </a:r>
            <a:r>
              <a:rPr lang="sr-Latn-RS" dirty="0" smtClean="0"/>
              <a:t>u</a:t>
            </a:r>
            <a:r>
              <a:rPr lang="en-US" dirty="0" smtClean="0"/>
              <a:t> um</a:t>
            </a:r>
            <a:r>
              <a:rPr lang="sr-Latn-CS" dirty="0" smtClean="0"/>
              <a:t>e</a:t>
            </a:r>
            <a:r>
              <a:rPr lang="en-US" dirty="0" err="1" smtClean="0"/>
              <a:t>tničk</a:t>
            </a:r>
            <a:r>
              <a:rPr lang="sr-Latn-RS" dirty="0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formul</a:t>
            </a:r>
            <a:r>
              <a:rPr lang="sr-Latn-RS" dirty="0" smtClean="0"/>
              <a:t>u</a:t>
            </a:r>
            <a:r>
              <a:rPr lang="en-US" b="1" dirty="0" smtClean="0"/>
              <a:t> </a:t>
            </a:r>
            <a:r>
              <a:rPr lang="en-US" dirty="0" err="1" smtClean="0"/>
              <a:t>uve</a:t>
            </a:r>
            <a:r>
              <a:rPr lang="sr-Latn-RS" dirty="0" smtClean="0"/>
              <a:t>o</a:t>
            </a:r>
            <a:r>
              <a:rPr lang="en-US" dirty="0" smtClean="0"/>
              <a:t> u </a:t>
            </a:r>
            <a:r>
              <a:rPr lang="sr-Latn-CS" dirty="0" smtClean="0"/>
              <a:t>nove internacionalne umetničke </a:t>
            </a:r>
            <a:r>
              <a:rPr lang="en-US" dirty="0" err="1" smtClean="0"/>
              <a:t>tokove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ugradi</a:t>
            </a:r>
            <a:r>
              <a:rPr lang="sr-Latn-RS" dirty="0" smtClean="0"/>
              <a:t>o je</a:t>
            </a:r>
            <a:r>
              <a:rPr lang="en-US" dirty="0" smtClean="0"/>
              <a:t> u </a:t>
            </a:r>
            <a:r>
              <a:rPr lang="en-US" dirty="0" err="1" smtClean="0"/>
              <a:t>mapu</a:t>
            </a:r>
            <a:r>
              <a:rPr lang="en-US" dirty="0" smtClean="0"/>
              <a:t> </a:t>
            </a:r>
            <a:r>
              <a:rPr lang="en-US" dirty="0" err="1" smtClean="0"/>
              <a:t>aktuelnih</a:t>
            </a:r>
            <a:r>
              <a:rPr lang="en-US" dirty="0" smtClean="0"/>
              <a:t> </a:t>
            </a:r>
            <a:r>
              <a:rPr lang="en-US" dirty="0" err="1" smtClean="0"/>
              <a:t>plastičkih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idejnih</a:t>
            </a:r>
            <a:r>
              <a:rPr lang="en-US" dirty="0" smtClean="0"/>
              <a:t> </a:t>
            </a:r>
            <a:r>
              <a:rPr lang="en-US" dirty="0" err="1" smtClean="0"/>
              <a:t>tendencija</a:t>
            </a:r>
            <a:r>
              <a:rPr lang="en-US" dirty="0" smtClean="0"/>
              <a:t>.</a:t>
            </a:r>
            <a:endParaRPr lang="en-US" b="1" dirty="0" smtClean="0"/>
          </a:p>
          <a:p>
            <a:pPr>
              <a:lnSpc>
                <a:spcPct val="150000"/>
              </a:lnSpc>
            </a:pPr>
            <a:endParaRPr lang="sr-Latn-RS" dirty="0"/>
          </a:p>
          <a:p>
            <a:pPr>
              <a:lnSpc>
                <a:spcPct val="150000"/>
              </a:lnSpc>
            </a:pPr>
            <a:r>
              <a:rPr lang="sr-Latn-RS" dirty="0" smtClean="0"/>
              <a:t>Larionov piše</a:t>
            </a:r>
            <a:r>
              <a:rPr lang="en-US" dirty="0" smtClean="0"/>
              <a:t> </a:t>
            </a:r>
            <a:r>
              <a:rPr lang="en-US" dirty="0" err="1"/>
              <a:t>programski</a:t>
            </a:r>
            <a:r>
              <a:rPr lang="en-US" dirty="0"/>
              <a:t> </a:t>
            </a:r>
            <a:r>
              <a:rPr lang="en-US" dirty="0" err="1"/>
              <a:t>tekst</a:t>
            </a:r>
            <a:r>
              <a:rPr lang="en-US" dirty="0"/>
              <a:t> </a:t>
            </a:r>
            <a:r>
              <a:rPr lang="sr-Latn-RS" dirty="0" smtClean="0"/>
              <a:t>pod nazivom </a:t>
            </a:r>
            <a:r>
              <a:rPr lang="en-US" dirty="0" smtClean="0"/>
              <a:t>“</a:t>
            </a:r>
            <a:r>
              <a:rPr lang="en-US" dirty="0" err="1" smtClean="0"/>
              <a:t>Lučističko</a:t>
            </a:r>
            <a:r>
              <a:rPr lang="en-US" dirty="0" smtClean="0"/>
              <a:t> </a:t>
            </a:r>
            <a:r>
              <a:rPr lang="en-US" dirty="0" err="1"/>
              <a:t>slikarstvo</a:t>
            </a:r>
            <a:r>
              <a:rPr lang="en-US" dirty="0"/>
              <a:t>”</a:t>
            </a:r>
            <a:r>
              <a:rPr lang="sr-Latn-CS" dirty="0"/>
              <a:t> </a:t>
            </a:r>
            <a:r>
              <a:rPr lang="sr-Latn-CS" dirty="0" smtClean="0"/>
              <a:t>u kojem iznosi</a:t>
            </a:r>
            <a:r>
              <a:rPr lang="sr-Latn-CS" b="1" dirty="0" smtClean="0"/>
              <a:t> </a:t>
            </a:r>
            <a:r>
              <a:rPr lang="en-US" dirty="0" err="1"/>
              <a:t>teorij</a:t>
            </a:r>
            <a:r>
              <a:rPr lang="sr-Latn-CS" dirty="0"/>
              <a:t>s</a:t>
            </a:r>
            <a:r>
              <a:rPr lang="en-US" dirty="0"/>
              <a:t>k</a:t>
            </a:r>
            <a:r>
              <a:rPr lang="sr-Latn-CS" dirty="0"/>
              <a:t>e</a:t>
            </a:r>
            <a:r>
              <a:rPr lang="en-US" dirty="0"/>
              <a:t> </a:t>
            </a:r>
            <a:r>
              <a:rPr lang="en-US" dirty="0" err="1"/>
              <a:t>formulacij</a:t>
            </a:r>
            <a:r>
              <a:rPr lang="sr-Latn-CS" dirty="0"/>
              <a:t>e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termini:</a:t>
            </a:r>
          </a:p>
          <a:p>
            <a:pPr>
              <a:lnSpc>
                <a:spcPct val="150000"/>
              </a:lnSpc>
            </a:pPr>
            <a:r>
              <a:rPr lang="en-US" dirty="0"/>
              <a:t>1. </a:t>
            </a:r>
            <a:r>
              <a:rPr lang="en-US" dirty="0" err="1"/>
              <a:t>Svetlost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2. </a:t>
            </a:r>
            <a:r>
              <a:rPr lang="en-US" dirty="0" err="1"/>
              <a:t>Zračenje</a:t>
            </a:r>
            <a:endParaRPr lang="sr-Latn-CS" dirty="0"/>
          </a:p>
          <a:p>
            <a:pPr>
              <a:lnSpc>
                <a:spcPct val="150000"/>
              </a:lnSpc>
            </a:pPr>
            <a:r>
              <a:rPr lang="en-US" dirty="0"/>
              <a:t>3. </a:t>
            </a:r>
            <a:r>
              <a:rPr lang="en-US" dirty="0" err="1" smtClean="0"/>
              <a:t>Boja</a:t>
            </a:r>
            <a:endParaRPr lang="sr-Latn-C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2" descr="Mikhaïl Feodorovitch Larionov, Le boeuf rayonnisme, 19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11475" y="0"/>
            <a:ext cx="6232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6739" name="Rectangle 2"/>
          <p:cNvSpPr>
            <a:spLocks noChangeArrowheads="1"/>
          </p:cNvSpPr>
          <p:nvPr/>
        </p:nvSpPr>
        <p:spPr bwMode="auto">
          <a:xfrm>
            <a:off x="152400" y="1371600"/>
            <a:ext cx="26670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dirty="0" err="1" smtClean="0">
                <a:latin typeface="Calibri" pitchFamily="34" charset="0"/>
              </a:rPr>
              <a:t>Larionovljeva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t</a:t>
            </a:r>
            <a:r>
              <a:rPr lang="sr-Latn-CS" dirty="0">
                <a:latin typeface="Calibri" pitchFamily="34" charset="0"/>
              </a:rPr>
              <a:t>u</a:t>
            </a:r>
            <a:r>
              <a:rPr lang="en-US" dirty="0" err="1">
                <a:latin typeface="Calibri" pitchFamily="34" charset="0"/>
              </a:rPr>
              <a:t>mačenja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lučizma </a:t>
            </a:r>
            <a:r>
              <a:rPr lang="sr-Latn-CS" dirty="0" smtClean="0">
                <a:latin typeface="Calibri" pitchFamily="34" charset="0"/>
              </a:rPr>
              <a:t>su </a:t>
            </a:r>
            <a:r>
              <a:rPr lang="en-US" dirty="0" err="1">
                <a:latin typeface="Calibri" pitchFamily="34" charset="0"/>
              </a:rPr>
              <a:t>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neki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način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vrlo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jed</a:t>
            </a:r>
            <a:r>
              <a:rPr lang="sr-Latn-CS" dirty="0">
                <a:latin typeface="Calibri" pitchFamily="34" charset="0"/>
              </a:rPr>
              <a:t>n</a:t>
            </a:r>
            <a:r>
              <a:rPr lang="en-US" dirty="0" err="1">
                <a:latin typeface="Calibri" pitchFamily="34" charset="0"/>
              </a:rPr>
              <a:t>ostavna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zasnivaju</a:t>
            </a:r>
            <a:r>
              <a:rPr lang="en-US" dirty="0">
                <a:latin typeface="Calibri" pitchFamily="34" charset="0"/>
              </a:rPr>
              <a:t> se</a:t>
            </a:r>
            <a:r>
              <a:rPr lang="sr-Latn-C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pretpostav</a:t>
            </a:r>
            <a:r>
              <a:rPr lang="sr-Latn-CS" dirty="0">
                <a:latin typeface="Calibri" pitchFamily="34" charset="0"/>
              </a:rPr>
              <a:t>ci da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ono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što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naše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oko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vidi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zapravo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nisu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sami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predmeti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kao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takvi</a:t>
            </a:r>
            <a:r>
              <a:rPr lang="sr-Latn-CS" dirty="0">
                <a:latin typeface="Calibri" pitchFamily="34" charset="0"/>
              </a:rPr>
              <a:t>,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materijalna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tela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jas</a:t>
            </a:r>
            <a:r>
              <a:rPr lang="sr-Latn-CS" dirty="0">
                <a:latin typeface="Calibri" pitchFamily="34" charset="0"/>
              </a:rPr>
              <a:t>n</a:t>
            </a:r>
            <a:r>
              <a:rPr lang="en-US" dirty="0" err="1">
                <a:latin typeface="Calibri" pitchFamily="34" charset="0"/>
              </a:rPr>
              <a:t>ih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kontura</a:t>
            </a:r>
            <a:r>
              <a:rPr lang="sr-Latn-C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čvrsto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strukturiranih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oblika</a:t>
            </a:r>
            <a:r>
              <a:rPr lang="sr-Latn-CS" dirty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(</a:t>
            </a:r>
            <a:r>
              <a:rPr lang="en-US" dirty="0" err="1">
                <a:latin typeface="Calibri" pitchFamily="34" charset="0"/>
              </a:rPr>
              <a:t>kao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što</a:t>
            </a:r>
            <a:r>
              <a:rPr lang="en-US" dirty="0">
                <a:latin typeface="Calibri" pitchFamily="34" charset="0"/>
              </a:rPr>
              <a:t> se </a:t>
            </a:r>
            <a:r>
              <a:rPr lang="en-US" dirty="0" err="1">
                <a:latin typeface="Calibri" pitchFamily="34" charset="0"/>
              </a:rPr>
              <a:t>obično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p</a:t>
            </a:r>
            <a:r>
              <a:rPr lang="en-US" dirty="0" err="1">
                <a:latin typeface="Calibri" pitchFamily="34" charset="0"/>
              </a:rPr>
              <a:t>rikazuju</a:t>
            </a:r>
            <a:r>
              <a:rPr lang="en-US" dirty="0">
                <a:latin typeface="Calibri" pitchFamily="34" charset="0"/>
              </a:rPr>
              <a:t> u </a:t>
            </a:r>
            <a:r>
              <a:rPr lang="en-US" dirty="0" err="1">
                <a:latin typeface="Calibri" pitchFamily="34" charset="0"/>
              </a:rPr>
              <a:t>slikarstvu</a:t>
            </a:r>
            <a:r>
              <a:rPr lang="en-US" dirty="0">
                <a:latin typeface="Calibri" pitchFamily="34" charset="0"/>
              </a:rPr>
              <a:t>), </a:t>
            </a:r>
            <a:r>
              <a:rPr lang="en-US" dirty="0" err="1">
                <a:latin typeface="Calibri" pitchFamily="34" charset="0"/>
              </a:rPr>
              <a:t>već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su</a:t>
            </a:r>
            <a:r>
              <a:rPr lang="sr-Latn-RS" dirty="0" smtClean="0">
                <a:latin typeface="Calibri" pitchFamily="34" charset="0"/>
              </a:rPr>
              <a:t> to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novi, nematerijalni ‘predmeti’ nastali u </a:t>
            </a:r>
            <a:r>
              <a:rPr lang="en-US" dirty="0" err="1" smtClean="0">
                <a:latin typeface="Calibri" pitchFamily="34" charset="0"/>
              </a:rPr>
              <a:t>međusobnim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sudarima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 err="1" smtClean="0">
                <a:latin typeface="Calibri" pitchFamily="34" charset="0"/>
              </a:rPr>
              <a:t>ukr</a:t>
            </a:r>
            <a:r>
              <a:rPr lang="sr-Latn-CS" dirty="0" smtClean="0">
                <a:latin typeface="Calibri" pitchFamily="34" charset="0"/>
              </a:rPr>
              <a:t>š</a:t>
            </a:r>
            <a:r>
              <a:rPr lang="en-US" dirty="0" err="1" smtClean="0">
                <a:latin typeface="Calibri" pitchFamily="34" charset="0"/>
              </a:rPr>
              <a:t>tanjima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presecanjima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zraka </a:t>
            </a:r>
            <a:r>
              <a:rPr lang="en-US" dirty="0" err="1" smtClean="0">
                <a:latin typeface="Calibri" pitchFamily="34" charset="0"/>
              </a:rPr>
              <a:t>koji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se, </a:t>
            </a:r>
            <a:r>
              <a:rPr lang="en-US" dirty="0" err="1">
                <a:latin typeface="Calibri" pitchFamily="34" charset="0"/>
              </a:rPr>
              <a:t>dolazeći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od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izvora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svetlosti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odbijaju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od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predmeta</a:t>
            </a:r>
            <a:endParaRPr lang="fr-FR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152400"/>
            <a:ext cx="2667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b="1" dirty="0" smtClean="0"/>
              <a:t>Larionov, </a:t>
            </a:r>
            <a:r>
              <a:rPr lang="sr-Latn-RS" b="1" dirty="0" smtClean="0"/>
              <a:t>Lučistički bik</a:t>
            </a:r>
            <a:r>
              <a:rPr lang="fr-FR" b="1" dirty="0" smtClean="0"/>
              <a:t>, 1910</a:t>
            </a:r>
            <a:r>
              <a:rPr lang="sr-Latn-CS" b="1" dirty="0" smtClean="0"/>
              <a:t>, </a:t>
            </a:r>
            <a:r>
              <a:rPr lang="sr-Latn-RS" dirty="0" smtClean="0"/>
              <a:t>ulje na platnu,</a:t>
            </a:r>
            <a:r>
              <a:rPr lang="fr-FR" dirty="0" smtClean="0"/>
              <a:t> 85 x 67 cm. </a:t>
            </a:r>
            <a:r>
              <a:rPr lang="en-US" dirty="0" err="1" smtClean="0"/>
              <a:t>Tretjakovska</a:t>
            </a:r>
            <a:r>
              <a:rPr lang="en-US" dirty="0" smtClean="0"/>
              <a:t> </a:t>
            </a:r>
            <a:r>
              <a:rPr lang="en-US" dirty="0" err="1" smtClean="0"/>
              <a:t>galerija</a:t>
            </a:r>
            <a:r>
              <a:rPr lang="sr-Latn-RS" dirty="0" smtClean="0"/>
              <a:t>, Moskva;</a:t>
            </a:r>
            <a:endParaRPr lang="sr-Latn-C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http://myweb.rollins.edu/aboguslawski/Ruspaint/lario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2400" y="76200"/>
            <a:ext cx="510540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3" name="Rectangle 2"/>
          <p:cNvSpPr>
            <a:spLocks noChangeArrowheads="1"/>
          </p:cNvSpPr>
          <p:nvPr/>
        </p:nvSpPr>
        <p:spPr bwMode="auto">
          <a:xfrm>
            <a:off x="685800" y="152400"/>
            <a:ext cx="297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sz="1600" dirty="0" smtClean="0"/>
              <a:t>Mihail </a:t>
            </a:r>
            <a:r>
              <a:rPr lang="pl-PL" sz="1600" dirty="0"/>
              <a:t>Larionov</a:t>
            </a:r>
          </a:p>
          <a:p>
            <a:pPr algn="r"/>
            <a:r>
              <a:rPr lang="pl-PL" sz="1600" dirty="0" smtClean="0"/>
              <a:t>Plavi rajonizam, </a:t>
            </a:r>
            <a:r>
              <a:rPr lang="sr-Latn-RS" sz="1600" dirty="0" smtClean="0"/>
              <a:t>ulje na platnu,</a:t>
            </a:r>
            <a:endParaRPr lang="pl-PL" sz="1600" dirty="0"/>
          </a:p>
          <a:p>
            <a:pPr algn="r"/>
            <a:r>
              <a:rPr lang="pl-PL" sz="1600" dirty="0" smtClean="0"/>
              <a:t>1912</a:t>
            </a:r>
            <a:r>
              <a:rPr lang="pl-PL" sz="1600" dirty="0"/>
              <a:t>, priv.kolek. Pariz</a:t>
            </a:r>
            <a:endParaRPr lang="en-GB" sz="1600" dirty="0"/>
          </a:p>
        </p:txBody>
      </p:sp>
      <p:sp>
        <p:nvSpPr>
          <p:cNvPr id="117764" name="Rectangle 4"/>
          <p:cNvSpPr>
            <a:spLocks noChangeArrowheads="1"/>
          </p:cNvSpPr>
          <p:nvPr/>
        </p:nvSpPr>
        <p:spPr bwMode="auto">
          <a:xfrm>
            <a:off x="152400" y="1143000"/>
            <a:ext cx="37338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umet</a:t>
            </a:r>
            <a:r>
              <a:rPr lang="sr-Latn-CS" dirty="0"/>
              <a:t>n</a:t>
            </a:r>
            <a:r>
              <a:rPr lang="en-US" dirty="0" err="1"/>
              <a:t>ik</a:t>
            </a:r>
            <a:r>
              <a:rPr lang="en-US" dirty="0"/>
              <a:t> </a:t>
            </a:r>
            <a:r>
              <a:rPr lang="en-US" dirty="0" err="1"/>
              <a:t>želi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nas</a:t>
            </a:r>
            <a:r>
              <a:rPr lang="sr-Latn-CS" dirty="0"/>
              <a:t>l</a:t>
            </a:r>
            <a:r>
              <a:rPr lang="en-US" dirty="0" err="1"/>
              <a:t>ika</a:t>
            </a:r>
            <a:r>
              <a:rPr lang="en-US" dirty="0"/>
              <a:t> </a:t>
            </a:r>
            <a:r>
              <a:rPr lang="en-US" dirty="0" err="1"/>
              <a:t>tač</a:t>
            </a:r>
            <a:r>
              <a:rPr lang="sr-Latn-CS" dirty="0"/>
              <a:t>n</a:t>
            </a:r>
            <a:r>
              <a:rPr lang="en-US" dirty="0"/>
              <a:t>o </a:t>
            </a:r>
            <a:r>
              <a:rPr lang="en-US" dirty="0" err="1"/>
              <a:t>ono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vidi</a:t>
            </a:r>
            <a:r>
              <a:rPr lang="en-US" dirty="0"/>
              <a:t> a ne </a:t>
            </a:r>
            <a:r>
              <a:rPr lang="en-US" dirty="0" err="1"/>
              <a:t>ono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</a:t>
            </a:r>
            <a:r>
              <a:rPr lang="en-US" dirty="0"/>
              <a:t> </a:t>
            </a:r>
            <a:r>
              <a:rPr lang="en-US" dirty="0" err="1"/>
              <a:t>onda</a:t>
            </a:r>
            <a:r>
              <a:rPr lang="en-US" dirty="0"/>
              <a:t>, </a:t>
            </a:r>
            <a:r>
              <a:rPr lang="en-US" dirty="0" err="1"/>
              <a:t>zaključuje</a:t>
            </a:r>
            <a:r>
              <a:rPr lang="en-US" dirty="0"/>
              <a:t> </a:t>
            </a:r>
            <a:r>
              <a:rPr lang="en-US" dirty="0" err="1"/>
              <a:t>Larionov</a:t>
            </a:r>
            <a:r>
              <a:rPr lang="en-US" dirty="0"/>
              <a:t> </a:t>
            </a:r>
            <a:r>
              <a:rPr lang="en-US" dirty="0" err="1"/>
              <a:t>mora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slika</a:t>
            </a:r>
            <a:r>
              <a:rPr lang="en-US" dirty="0"/>
              <a:t> ‘</a:t>
            </a:r>
            <a:r>
              <a:rPr lang="en-US" dirty="0" err="1"/>
              <a:t>sumu</a:t>
            </a:r>
            <a:r>
              <a:rPr lang="en-US" dirty="0"/>
              <a:t> </a:t>
            </a:r>
            <a:r>
              <a:rPr lang="en-US" dirty="0" err="1"/>
              <a:t>zraka</a:t>
            </a:r>
            <a:r>
              <a:rPr lang="en-US" dirty="0"/>
              <a:t> </a:t>
            </a:r>
            <a:r>
              <a:rPr lang="en-US" dirty="0" err="1"/>
              <a:t>odbijenih</a:t>
            </a:r>
            <a:r>
              <a:rPr lang="en-US" dirty="0"/>
              <a:t>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predmeta</a:t>
            </a:r>
            <a:r>
              <a:rPr lang="en-US" dirty="0" smtClean="0"/>
              <a:t>’.</a:t>
            </a:r>
            <a:r>
              <a:rPr lang="sr-Latn-RS" dirty="0" smtClean="0"/>
              <a:t> U tom smislu,</a:t>
            </a:r>
            <a:endParaRPr lang="sr-Latn-CS" dirty="0"/>
          </a:p>
          <a:p>
            <a:pPr algn="r"/>
            <a:r>
              <a:rPr lang="sr-Latn-RS" dirty="0" smtClean="0"/>
              <a:t>namera l</a:t>
            </a:r>
            <a:r>
              <a:rPr lang="en-US" dirty="0" err="1" smtClean="0"/>
              <a:t>učističk</a:t>
            </a:r>
            <a:r>
              <a:rPr lang="sr-Latn-RS" dirty="0" smtClean="0"/>
              <a:t>e</a:t>
            </a:r>
            <a:r>
              <a:rPr lang="en-US" dirty="0" smtClean="0"/>
              <a:t> </a:t>
            </a:r>
            <a:r>
              <a:rPr lang="en-US" dirty="0" err="1" smtClean="0"/>
              <a:t>slik</a:t>
            </a:r>
            <a:r>
              <a:rPr lang="sr-Latn-RS" dirty="0" smtClean="0"/>
              <a:t>e</a:t>
            </a:r>
            <a:r>
              <a:rPr lang="en-US" dirty="0" smtClean="0"/>
              <a:t> </a:t>
            </a:r>
            <a:r>
              <a:rPr lang="sr-Latn-RS" dirty="0" smtClean="0"/>
              <a:t>je</a:t>
            </a:r>
            <a:r>
              <a:rPr lang="en-US" dirty="0" smtClean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prenese</a:t>
            </a:r>
            <a:r>
              <a:rPr lang="en-US" dirty="0"/>
              <a:t> </a:t>
            </a:r>
            <a:r>
              <a:rPr lang="en-US" dirty="0" err="1"/>
              <a:t>upravo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sume</a:t>
            </a:r>
            <a:r>
              <a:rPr lang="en-US" dirty="0"/>
              <a:t> </a:t>
            </a:r>
            <a:r>
              <a:rPr lang="en-US" dirty="0" err="1"/>
              <a:t>reflektovanih</a:t>
            </a:r>
            <a:r>
              <a:rPr lang="en-US" dirty="0"/>
              <a:t> </a:t>
            </a:r>
            <a:r>
              <a:rPr lang="en-US" dirty="0" err="1"/>
              <a:t>svetlosnih</a:t>
            </a:r>
            <a:r>
              <a:rPr lang="en-US" dirty="0"/>
              <a:t> </a:t>
            </a:r>
            <a:r>
              <a:rPr lang="en-US" dirty="0" err="1"/>
              <a:t>zraka</a:t>
            </a:r>
            <a:r>
              <a:rPr lang="en-US" dirty="0"/>
              <a:t> u </a:t>
            </a:r>
            <a:r>
              <a:rPr lang="en-US" dirty="0" err="1"/>
              <a:t>stanjima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spajanja</a:t>
            </a:r>
            <a:r>
              <a:rPr lang="en-US" dirty="0"/>
              <a:t> u 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neopipljive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 smtClean="0"/>
              <a:t>.</a:t>
            </a:r>
            <a:endParaRPr lang="sr-Latn-RS" dirty="0" smtClean="0"/>
          </a:p>
          <a:p>
            <a:pPr algn="r"/>
            <a:endParaRPr lang="sr-Latn-RS" dirty="0" smtClean="0"/>
          </a:p>
          <a:p>
            <a:pPr algn="r"/>
            <a:r>
              <a:rPr lang="sr-Latn-CS" dirty="0" smtClean="0"/>
              <a:t>U i</a:t>
            </a:r>
            <a:r>
              <a:rPr lang="en-US" dirty="0" err="1" smtClean="0"/>
              <a:t>mpresioni</a:t>
            </a:r>
            <a:r>
              <a:rPr lang="sr-Latn-RS" dirty="0" smtClean="0"/>
              <a:t>zmu</a:t>
            </a:r>
            <a:r>
              <a:rPr lang="sr-Latn-CS" dirty="0" smtClean="0"/>
              <a:t> </a:t>
            </a:r>
            <a:r>
              <a:rPr lang="en-US" dirty="0" err="1" smtClean="0"/>
              <a:t>predmet</a:t>
            </a:r>
            <a:r>
              <a:rPr lang="sr-Latn-CS" dirty="0" smtClean="0"/>
              <a:t> gubi svoju materijalnu konzistentnost; on je</a:t>
            </a:r>
            <a:r>
              <a:rPr lang="en-US" dirty="0" smtClean="0"/>
              <a:t> </a:t>
            </a:r>
            <a:r>
              <a:rPr lang="en-US" dirty="0" err="1" smtClean="0"/>
              <a:t>raspršen</a:t>
            </a:r>
            <a:r>
              <a:rPr lang="en-US" dirty="0" smtClean="0"/>
              <a:t> </a:t>
            </a:r>
            <a:r>
              <a:rPr lang="en-US" dirty="0" err="1" smtClean="0"/>
              <a:t>svetlosnim</a:t>
            </a:r>
            <a:r>
              <a:rPr lang="en-US" dirty="0" smtClean="0"/>
              <a:t>/</a:t>
            </a:r>
            <a:r>
              <a:rPr lang="en-US" dirty="0" err="1" smtClean="0"/>
              <a:t>kolorističkim</a:t>
            </a:r>
            <a:r>
              <a:rPr lang="en-US" dirty="0" smtClean="0"/>
              <a:t> </a:t>
            </a:r>
            <a:r>
              <a:rPr lang="en-US" dirty="0" err="1" smtClean="0"/>
              <a:t>vibracijama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dinamizmom</a:t>
            </a:r>
            <a:r>
              <a:rPr lang="en-US" dirty="0" smtClean="0"/>
              <a:t> </a:t>
            </a:r>
            <a:r>
              <a:rPr lang="en-US" dirty="0" err="1" smtClean="0"/>
              <a:t>nedeskriptivnih</a:t>
            </a:r>
            <a:r>
              <a:rPr lang="en-US" dirty="0" smtClean="0"/>
              <a:t> </a:t>
            </a:r>
            <a:r>
              <a:rPr lang="en-US" dirty="0" err="1" smtClean="0"/>
              <a:t>fakturnih</a:t>
            </a:r>
            <a:r>
              <a:rPr lang="en-US" dirty="0" smtClean="0"/>
              <a:t> </a:t>
            </a:r>
            <a:r>
              <a:rPr lang="en-US" dirty="0" err="1" smtClean="0"/>
              <a:t>poteza</a:t>
            </a:r>
            <a:r>
              <a:rPr lang="sr-Latn-RS" dirty="0" smtClean="0"/>
              <a:t> tj.</a:t>
            </a:r>
            <a:r>
              <a:rPr lang="sr-Latn-CS" dirty="0" smtClean="0"/>
              <a:t> </a:t>
            </a:r>
            <a:r>
              <a:rPr lang="sr-Latn-RS" dirty="0"/>
              <a:t>p</a:t>
            </a:r>
            <a:r>
              <a:rPr lang="sr-Latn-RS" dirty="0" smtClean="0"/>
              <a:t>ostaje </a:t>
            </a:r>
            <a:r>
              <a:rPr lang="en-US" dirty="0" err="1" smtClean="0"/>
              <a:t>rasplinut</a:t>
            </a:r>
            <a:r>
              <a:rPr lang="sr-Latn-RS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faktur</a:t>
            </a:r>
            <a:r>
              <a:rPr lang="sr-Latn-RS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boje</a:t>
            </a:r>
            <a:r>
              <a:rPr lang="sr-Latn-RS" dirty="0" smtClean="0"/>
              <a:t> dok se u lučizmu ‘opredmećuje’ ono što umetnik vidi a to je realizam zraka, novonastalih nematerijalnih formi u prostoru.</a:t>
            </a:r>
            <a:endParaRPr lang="en-US" dirty="0">
              <a:latin typeface="Arial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786" name="Picture 2" descr="http://03varvara.files.wordpress.com/2011/11/00-mikhail-larionov-the-cockerel-a-rayonist-study-1914.jpg?w=1000&amp;h=9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48200" cy="44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7" name="Rectangle 2"/>
          <p:cNvSpPr>
            <a:spLocks noChangeArrowheads="1"/>
          </p:cNvSpPr>
          <p:nvPr/>
        </p:nvSpPr>
        <p:spPr bwMode="auto">
          <a:xfrm>
            <a:off x="4800600" y="76200"/>
            <a:ext cx="4191000" cy="632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Calibri" pitchFamily="34" charset="0"/>
              </a:rPr>
              <a:t>I</a:t>
            </a:r>
            <a:r>
              <a:rPr lang="sr-Latn-RS" dirty="0" smtClean="0">
                <a:latin typeface="Calibri" pitchFamily="34" charset="0"/>
              </a:rPr>
              <a:t>pak, sačuvana je posredna veza sa predmetnom realnošću odnosno sam predmet (koju/koji sugerišu nazivi slika): ta veza se ne otkriva u prikazivanju samog predmeta već u prikazivanju određenih konsekvenci njegovog postojanja tj zračenja/zraka</a:t>
            </a:r>
          </a:p>
          <a:p>
            <a:pPr>
              <a:lnSpc>
                <a:spcPct val="150000"/>
              </a:lnSpc>
            </a:pPr>
            <a:endParaRPr lang="sr-Latn-CS" b="1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sr-Latn-CS" b="1" dirty="0" smtClean="0">
                <a:latin typeface="Calibri" pitchFamily="34" charset="0"/>
              </a:rPr>
              <a:t>L</a:t>
            </a:r>
            <a:r>
              <a:rPr lang="en-US" b="1" dirty="0" err="1">
                <a:latin typeface="Calibri" pitchFamily="34" charset="0"/>
              </a:rPr>
              <a:t>uči</a:t>
            </a:r>
            <a:r>
              <a:rPr lang="sr-Latn-CS" b="1" dirty="0">
                <a:latin typeface="Calibri" pitchFamily="34" charset="0"/>
              </a:rPr>
              <a:t>zam</a:t>
            </a:r>
            <a:r>
              <a:rPr lang="sr-Latn-CS" dirty="0">
                <a:latin typeface="Calibri" pitchFamily="34" charset="0"/>
              </a:rPr>
              <a:t>: predmet je </a:t>
            </a:r>
            <a:r>
              <a:rPr lang="en-US" dirty="0" err="1">
                <a:latin typeface="Calibri" pitchFamily="34" charset="0"/>
              </a:rPr>
              <a:t>sveden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refleksiju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svetlosnih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zraka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na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nematerijalnu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neopipljivu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</a:rPr>
              <a:t>“</a:t>
            </a:r>
            <a:r>
              <a:rPr lang="en-US" dirty="0" err="1" smtClean="0">
                <a:latin typeface="Calibri" pitchFamily="34" charset="0"/>
              </a:rPr>
              <a:t>obojenu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</a:rPr>
              <a:t>prašinu</a:t>
            </a:r>
            <a:r>
              <a:rPr lang="sr-Latn-RS" dirty="0" smtClean="0">
                <a:latin typeface="Calibri" pitchFamily="34" charset="0"/>
              </a:rPr>
              <a:t>”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(</a:t>
            </a:r>
            <a:r>
              <a:rPr lang="en-US" dirty="0" err="1">
                <a:latin typeface="Calibri" pitchFamily="34" charset="0"/>
              </a:rPr>
              <a:t>Larionov</a:t>
            </a:r>
            <a:r>
              <a:rPr lang="en-US" dirty="0">
                <a:latin typeface="Calibri" pitchFamily="34" charset="0"/>
              </a:rPr>
              <a:t>)</a:t>
            </a:r>
            <a:r>
              <a:rPr lang="sr-Latn-CS" dirty="0">
                <a:latin typeface="Calibri" pitchFamily="34" charset="0"/>
              </a:rPr>
              <a:t>; p</a:t>
            </a:r>
            <a:r>
              <a:rPr lang="en-US" dirty="0" err="1">
                <a:latin typeface="Calibri" pitchFamily="34" charset="0"/>
              </a:rPr>
              <a:t>ercepcija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svetlosnog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zračenja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odbijanja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međusobnog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presecanja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zraka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objektivizuje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predmete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čini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ih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err="1">
                <a:latin typeface="Calibri" pitchFamily="34" charset="0"/>
              </a:rPr>
              <a:t>realnim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stvarnim</a:t>
            </a:r>
            <a:r>
              <a:rPr lang="en-US" dirty="0">
                <a:latin typeface="Calibri" pitchFamily="34" charset="0"/>
              </a:rPr>
              <a:t>, </a:t>
            </a:r>
            <a:r>
              <a:rPr lang="en-US" dirty="0" err="1">
                <a:latin typeface="Calibri" pitchFamily="34" charset="0"/>
              </a:rPr>
              <a:t>postojećim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" y="4724400"/>
            <a:ext cx="3429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CS" b="1" dirty="0" smtClean="0"/>
              <a:t>Larionov </a:t>
            </a:r>
            <a:r>
              <a:rPr lang="sr-Latn-RS" i="1" dirty="0" smtClean="0"/>
              <a:t>Petao i kokoška</a:t>
            </a:r>
            <a:r>
              <a:rPr lang="sr-Latn-CS" dirty="0" smtClean="0"/>
              <a:t>:</a:t>
            </a:r>
            <a:r>
              <a:rPr lang="en-US" dirty="0" smtClean="0"/>
              <a:t> </a:t>
            </a:r>
            <a:r>
              <a:rPr lang="sr-Latn-RS" dirty="0" smtClean="0"/>
              <a:t>lučistička studija,</a:t>
            </a:r>
            <a:r>
              <a:rPr lang="en-US" dirty="0" smtClean="0"/>
              <a:t> 1912</a:t>
            </a:r>
            <a:r>
              <a:rPr lang="sr-Latn-RS" dirty="0" smtClean="0"/>
              <a:t>,</a:t>
            </a:r>
            <a:r>
              <a:rPr lang="en-US" dirty="0" smtClean="0"/>
              <a:t> </a:t>
            </a:r>
            <a:r>
              <a:rPr lang="sr-Latn-RS" dirty="0" smtClean="0"/>
              <a:t>ulje na platnu,</a:t>
            </a:r>
            <a:r>
              <a:rPr lang="en-US" dirty="0" smtClean="0"/>
              <a:t> (69x65 cm)</a:t>
            </a:r>
            <a:r>
              <a:rPr lang="sr-Latn-CS" dirty="0" smtClean="0"/>
              <a:t> </a:t>
            </a:r>
            <a:r>
              <a:rPr lang="en-US" dirty="0" err="1" smtClean="0"/>
              <a:t>Tretjakovska</a:t>
            </a:r>
            <a:r>
              <a:rPr lang="en-US" dirty="0" smtClean="0"/>
              <a:t> </a:t>
            </a:r>
            <a:r>
              <a:rPr lang="en-US" dirty="0" err="1" smtClean="0"/>
              <a:t>galerija</a:t>
            </a:r>
            <a:r>
              <a:rPr lang="sr-Latn-RS" dirty="0" smtClean="0"/>
              <a:t>, Moskva</a:t>
            </a:r>
            <a:endParaRPr lang="sr-Latn-C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3.bp.blogspot.com/_y9JCP1wazVo/RwPiVYk8lEI/AAAAAAAAIhg/Rz1bVQ56uGw/s640/4DPict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9825" y="0"/>
            <a:ext cx="54641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762000" y="152400"/>
            <a:ext cx="2590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fr-FR" dirty="0" err="1" smtClean="0"/>
              <a:t>Portr</a:t>
            </a:r>
            <a:r>
              <a:rPr lang="sr-Latn-RS" dirty="0" smtClean="0"/>
              <a:t>et</a:t>
            </a:r>
            <a:r>
              <a:rPr lang="fr-FR" dirty="0" smtClean="0"/>
              <a:t> Vladimir</a:t>
            </a:r>
            <a:r>
              <a:rPr lang="sr-Latn-RS" dirty="0" smtClean="0"/>
              <a:t>a</a:t>
            </a:r>
            <a:r>
              <a:rPr lang="fr-FR" dirty="0" smtClean="0"/>
              <a:t> </a:t>
            </a:r>
            <a:r>
              <a:rPr lang="fr-FR" dirty="0" err="1" smtClean="0"/>
              <a:t>Tatlin</a:t>
            </a:r>
            <a:r>
              <a:rPr lang="sr-Latn-RS" dirty="0" smtClean="0"/>
              <a:t>a</a:t>
            </a:r>
            <a:r>
              <a:rPr lang="fr-FR" dirty="0" smtClean="0"/>
              <a:t>, 1911</a:t>
            </a:r>
            <a:r>
              <a:rPr lang="sr-Latn-RS" dirty="0" smtClean="0"/>
              <a:t>, ulje na platnu, </a:t>
            </a:r>
            <a:r>
              <a:rPr lang="fr-FR" dirty="0" smtClean="0"/>
              <a:t>90 </a:t>
            </a:r>
            <a:r>
              <a:rPr lang="fr-FR" dirty="0"/>
              <a:t>x 72 </a:t>
            </a:r>
            <a:r>
              <a:rPr lang="fr-FR" dirty="0" smtClean="0"/>
              <a:t>cm</a:t>
            </a:r>
            <a:r>
              <a:rPr lang="sr-Latn-RS" dirty="0" smtClean="0"/>
              <a:t>, privatna kolekcija</a:t>
            </a:r>
            <a:endParaRPr lang="fr-FR" dirty="0"/>
          </a:p>
        </p:txBody>
      </p:sp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152400" y="3733800"/>
            <a:ext cx="3429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</a:pPr>
            <a:r>
              <a:rPr lang="en-US" sz="2000" dirty="0" err="1"/>
              <a:t>Majakovski</a:t>
            </a:r>
            <a:r>
              <a:rPr lang="en-US" sz="2000" dirty="0"/>
              <a:t> </a:t>
            </a:r>
            <a:r>
              <a:rPr lang="sr-Latn-RS" sz="2000" dirty="0" smtClean="0"/>
              <a:t>je</a:t>
            </a:r>
            <a:r>
              <a:rPr lang="en-US" sz="2000" dirty="0" smtClean="0"/>
              <a:t> </a:t>
            </a:r>
            <a:r>
              <a:rPr lang="en-US" sz="2000" b="1" dirty="0" err="1" smtClean="0"/>
              <a:t>lučizam</a:t>
            </a:r>
            <a:r>
              <a:rPr lang="en-US" sz="2000" dirty="0" smtClean="0"/>
              <a:t> </a:t>
            </a:r>
            <a:r>
              <a:rPr lang="sr-Latn-RS" sz="2000" dirty="0" smtClean="0"/>
              <a:t>shvatao </a:t>
            </a:r>
            <a:r>
              <a:rPr lang="en-US" sz="2000" dirty="0" err="1" smtClean="0"/>
              <a:t>kao</a:t>
            </a:r>
            <a:r>
              <a:rPr lang="en-US" sz="2000" dirty="0" smtClean="0"/>
              <a:t> </a:t>
            </a:r>
            <a:r>
              <a:rPr lang="en-US" sz="2000" dirty="0"/>
              <a:t>‘</a:t>
            </a:r>
            <a:r>
              <a:rPr lang="en-US" sz="2000" b="1" dirty="0" err="1"/>
              <a:t>kubističko</a:t>
            </a:r>
            <a:r>
              <a:rPr lang="en-US" sz="2000" b="1" dirty="0"/>
              <a:t> </a:t>
            </a:r>
            <a:r>
              <a:rPr lang="en-US" sz="2000" b="1" dirty="0" err="1"/>
              <a:t>tumačenje</a:t>
            </a:r>
            <a:r>
              <a:rPr lang="en-US" sz="2000" b="1" dirty="0"/>
              <a:t> </a:t>
            </a:r>
            <a:r>
              <a:rPr lang="en-US" sz="2000" b="1" dirty="0" err="1"/>
              <a:t>impresionizma</a:t>
            </a:r>
            <a:r>
              <a:rPr lang="en-US" sz="2000" dirty="0"/>
              <a:t>’.</a:t>
            </a:r>
            <a:endParaRPr lang="sr-Latn-CS" sz="2000" dirty="0"/>
          </a:p>
          <a:p>
            <a:pPr algn="r">
              <a:lnSpc>
                <a:spcPct val="120000"/>
              </a:lnSpc>
            </a:pPr>
            <a:r>
              <a:rPr lang="sr-Latn-CS" sz="2000" dirty="0"/>
              <a:t>Evgenij </a:t>
            </a:r>
            <a:r>
              <a:rPr lang="sr-Latn-CS" sz="2000" dirty="0" smtClean="0"/>
              <a:t>Kovtun lučizam vidi kao: </a:t>
            </a:r>
            <a:r>
              <a:rPr lang="sr-Latn-CS" sz="2000" dirty="0"/>
              <a:t>‘pokušaj kombinovanja impresionističke vibracije boja, kubističke strogosti i konstruktivnosti’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5715000" y="76200"/>
            <a:ext cx="3276600" cy="5793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sr-Latn-CS" sz="1900" dirty="0" smtClean="0"/>
              <a:t>Takođe, može da se uoči (izvesna</a:t>
            </a:r>
            <a:r>
              <a:rPr lang="sr-Latn-CS" sz="1900" dirty="0"/>
              <a:t>) </a:t>
            </a:r>
            <a:r>
              <a:rPr lang="en-US" sz="1900" dirty="0" err="1"/>
              <a:t>relacij</a:t>
            </a:r>
            <a:r>
              <a:rPr lang="sr-Latn-CS" sz="1900" dirty="0"/>
              <a:t>a/analogija</a:t>
            </a:r>
            <a:r>
              <a:rPr lang="en-US" sz="1900" dirty="0"/>
              <a:t> </a:t>
            </a:r>
            <a:r>
              <a:rPr lang="en-US" sz="1900" dirty="0" err="1"/>
              <a:t>prema</a:t>
            </a:r>
            <a:r>
              <a:rPr lang="en-US" sz="1900" dirty="0"/>
              <a:t> </a:t>
            </a:r>
            <a:r>
              <a:rPr lang="en-US" sz="1900" dirty="0" err="1"/>
              <a:t>pojedinim</a:t>
            </a:r>
            <a:r>
              <a:rPr lang="en-US" sz="1900" dirty="0"/>
              <a:t> </a:t>
            </a:r>
            <a:r>
              <a:rPr lang="en-US" sz="1900" dirty="0" err="1"/>
              <a:t>idejama</a:t>
            </a:r>
            <a:r>
              <a:rPr lang="en-US" sz="1900" dirty="0"/>
              <a:t> </a:t>
            </a:r>
            <a:r>
              <a:rPr lang="en-US" sz="1900" dirty="0" err="1"/>
              <a:t>iz</a:t>
            </a:r>
            <a:r>
              <a:rPr lang="en-US" sz="1900" dirty="0"/>
              <a:t> </a:t>
            </a:r>
            <a:r>
              <a:rPr lang="en-US" sz="1900" dirty="0" err="1"/>
              <a:t>ranih</a:t>
            </a:r>
            <a:r>
              <a:rPr lang="en-US" sz="1900" dirty="0"/>
              <a:t> </a:t>
            </a:r>
            <a:r>
              <a:rPr lang="en-US" sz="1900" dirty="0" err="1"/>
              <a:t>futuristi</a:t>
            </a:r>
            <a:r>
              <a:rPr lang="sr-Latn-CS" sz="1900" dirty="0"/>
              <a:t>č</a:t>
            </a:r>
            <a:r>
              <a:rPr lang="en-US" sz="1900" dirty="0" err="1"/>
              <a:t>kih</a:t>
            </a:r>
            <a:r>
              <a:rPr lang="en-US" sz="1900" dirty="0"/>
              <a:t> </a:t>
            </a:r>
            <a:r>
              <a:rPr lang="en-US" sz="1900" dirty="0" err="1"/>
              <a:t>manifesta</a:t>
            </a:r>
            <a:r>
              <a:rPr lang="sr-Latn-CS" sz="1900" dirty="0"/>
              <a:t>:</a:t>
            </a:r>
            <a:r>
              <a:rPr lang="en-US" sz="1900" dirty="0"/>
              <a:t> </a:t>
            </a:r>
            <a:r>
              <a:rPr lang="en-US" sz="1900" dirty="0" err="1"/>
              <a:t>Futuristička</a:t>
            </a:r>
            <a:r>
              <a:rPr lang="en-US" sz="1900" dirty="0"/>
              <a:t> </a:t>
            </a:r>
            <a:r>
              <a:rPr lang="en-US" sz="1900" dirty="0" err="1"/>
              <a:t>sila</a:t>
            </a:r>
            <a:r>
              <a:rPr lang="en-US" sz="1900" dirty="0"/>
              <a:t>=</a:t>
            </a:r>
            <a:r>
              <a:rPr lang="en-US" sz="1900" dirty="0" err="1"/>
              <a:t>lučistički</a:t>
            </a:r>
            <a:r>
              <a:rPr lang="en-US" sz="1900" dirty="0"/>
              <a:t> </a:t>
            </a:r>
            <a:r>
              <a:rPr lang="en-US" sz="1900" dirty="0" err="1"/>
              <a:t>zrak</a:t>
            </a:r>
            <a:r>
              <a:rPr lang="sr-Latn-CS" sz="1900" dirty="0"/>
              <a:t>:</a:t>
            </a:r>
            <a:r>
              <a:rPr lang="en-US" sz="1900" dirty="0"/>
              <a:t> </a:t>
            </a:r>
            <a:endParaRPr lang="sr-Latn-CS" sz="1900" b="1" dirty="0"/>
          </a:p>
          <a:p>
            <a:pPr>
              <a:lnSpc>
                <a:spcPct val="150000"/>
              </a:lnSpc>
            </a:pPr>
            <a:endParaRPr lang="sr-Latn-CS" sz="1900" dirty="0"/>
          </a:p>
          <a:p>
            <a:pPr>
              <a:lnSpc>
                <a:spcPct val="150000"/>
              </a:lnSpc>
            </a:pPr>
            <a:r>
              <a:rPr lang="sr-Latn-RS" sz="1900" dirty="0" err="1" smtClean="0"/>
              <a:t>k</a:t>
            </a:r>
            <a:r>
              <a:rPr lang="en-US" sz="1900" dirty="0" err="1" smtClean="0"/>
              <a:t>od</a:t>
            </a:r>
            <a:r>
              <a:rPr lang="en-US" sz="1900" dirty="0" smtClean="0"/>
              <a:t> </a:t>
            </a:r>
            <a:r>
              <a:rPr lang="en-US" sz="1900" dirty="0" err="1"/>
              <a:t>futurista</a:t>
            </a:r>
            <a:r>
              <a:rPr lang="en-US" sz="1900" dirty="0"/>
              <a:t> </a:t>
            </a:r>
            <a:r>
              <a:rPr lang="en-US" sz="1900" dirty="0" err="1"/>
              <a:t>predmeti</a:t>
            </a:r>
            <a:r>
              <a:rPr lang="en-US" sz="1900" dirty="0"/>
              <a:t> se </a:t>
            </a:r>
            <a:r>
              <a:rPr lang="en-US" sz="1900" dirty="0" err="1"/>
              <a:t>međusobno</a:t>
            </a:r>
            <a:r>
              <a:rPr lang="en-US" sz="1900" dirty="0"/>
              <a:t> </a:t>
            </a:r>
            <a:r>
              <a:rPr lang="en-US" sz="1900" dirty="0" err="1"/>
              <a:t>presecaju</a:t>
            </a:r>
            <a:r>
              <a:rPr lang="en-US" sz="1900" dirty="0"/>
              <a:t> </a:t>
            </a:r>
            <a:r>
              <a:rPr lang="en-US" sz="1900" dirty="0" err="1"/>
              <a:t>kroz</a:t>
            </a:r>
            <a:r>
              <a:rPr lang="en-US" sz="1900" dirty="0"/>
              <a:t> </a:t>
            </a:r>
            <a:r>
              <a:rPr lang="en-US" sz="1900" dirty="0" err="1"/>
              <a:t>beskonačne</a:t>
            </a:r>
            <a:r>
              <a:rPr lang="en-US" sz="1900" dirty="0"/>
              <a:t> </a:t>
            </a:r>
            <a:r>
              <a:rPr lang="en-US" sz="1900" dirty="0" err="1"/>
              <a:t>kombinacije</a:t>
            </a:r>
            <a:r>
              <a:rPr lang="en-US" sz="1900" dirty="0"/>
              <a:t> </a:t>
            </a:r>
            <a:r>
              <a:rPr lang="en-US" sz="1900" dirty="0" err="1"/>
              <a:t>sila</a:t>
            </a:r>
            <a:r>
              <a:rPr lang="en-US" sz="1900" dirty="0"/>
              <a:t> </a:t>
            </a:r>
            <a:r>
              <a:rPr lang="en-US" sz="1900" dirty="0" err="1"/>
              <a:t>koje</a:t>
            </a:r>
            <a:r>
              <a:rPr lang="en-US" sz="1900" dirty="0"/>
              <a:t> se </a:t>
            </a:r>
            <a:r>
              <a:rPr lang="en-US" sz="1900" dirty="0" err="1"/>
              <a:t>privlače</a:t>
            </a:r>
            <a:r>
              <a:rPr lang="en-US" sz="1900" dirty="0"/>
              <a:t> </a:t>
            </a:r>
            <a:r>
              <a:rPr lang="en-US" sz="1900" dirty="0" err="1"/>
              <a:t>i</a:t>
            </a:r>
            <a:r>
              <a:rPr lang="en-US" sz="1900" dirty="0"/>
              <a:t> </a:t>
            </a:r>
            <a:r>
              <a:rPr lang="en-US" sz="1900" dirty="0" err="1" smtClean="0"/>
              <a:t>odbijaju</a:t>
            </a:r>
            <a:r>
              <a:rPr lang="sr-Latn-RS" sz="1900" dirty="0" smtClean="0"/>
              <a:t> (linije sila)</a:t>
            </a:r>
            <a:r>
              <a:rPr lang="en-US" sz="1900" dirty="0" smtClean="0"/>
              <a:t>, </a:t>
            </a:r>
            <a:r>
              <a:rPr lang="en-US" sz="1900" dirty="0" err="1"/>
              <a:t>kod</a:t>
            </a:r>
            <a:r>
              <a:rPr lang="en-US" sz="1900" dirty="0"/>
              <a:t> </a:t>
            </a:r>
            <a:r>
              <a:rPr lang="en-US" sz="1900" dirty="0" err="1"/>
              <a:t>lučista</a:t>
            </a:r>
            <a:r>
              <a:rPr lang="en-US" sz="1900" dirty="0"/>
              <a:t> </a:t>
            </a:r>
            <a:r>
              <a:rPr lang="en-US" sz="1900" dirty="0" err="1"/>
              <a:t>taj</a:t>
            </a:r>
            <a:r>
              <a:rPr lang="en-US" sz="1900" dirty="0"/>
              <a:t> </a:t>
            </a:r>
            <a:r>
              <a:rPr lang="en-US" sz="1900" dirty="0" err="1"/>
              <a:t>proces</a:t>
            </a:r>
            <a:r>
              <a:rPr lang="en-US" sz="1900" dirty="0"/>
              <a:t> se </a:t>
            </a:r>
            <a:r>
              <a:rPr lang="en-US" sz="1900" dirty="0" err="1"/>
              <a:t>odvija</a:t>
            </a:r>
            <a:r>
              <a:rPr lang="en-US" sz="1900" dirty="0"/>
              <a:t> </a:t>
            </a:r>
            <a:r>
              <a:rPr lang="en-US" sz="1900" dirty="0" err="1"/>
              <a:t>kroz</a:t>
            </a:r>
            <a:r>
              <a:rPr lang="en-US" sz="1900" dirty="0"/>
              <a:t> </a:t>
            </a:r>
            <a:r>
              <a:rPr lang="en-US" sz="1900" dirty="0" err="1"/>
              <a:t>spajanje</a:t>
            </a:r>
            <a:r>
              <a:rPr lang="en-US" sz="1900" dirty="0"/>
              <a:t> </a:t>
            </a:r>
            <a:r>
              <a:rPr lang="en-US" sz="1900" dirty="0" err="1"/>
              <a:t>i</a:t>
            </a:r>
            <a:r>
              <a:rPr lang="en-US" sz="1900" dirty="0"/>
              <a:t> </a:t>
            </a:r>
            <a:r>
              <a:rPr lang="en-US" sz="1900" dirty="0" err="1"/>
              <a:t>presecanje</a:t>
            </a:r>
            <a:r>
              <a:rPr lang="en-US" sz="1900" dirty="0"/>
              <a:t> </a:t>
            </a:r>
            <a:r>
              <a:rPr lang="en-US" sz="1900" dirty="0" err="1"/>
              <a:t>zraka</a:t>
            </a:r>
            <a:r>
              <a:rPr lang="en-US" sz="1900" dirty="0"/>
              <a:t>.</a:t>
            </a:r>
          </a:p>
        </p:txBody>
      </p:sp>
      <p:pic>
        <p:nvPicPr>
          <p:cNvPr id="119811" name="Picture 3"/>
          <p:cNvPicPr>
            <a:picLocks noChangeAspect="1" noChangeArrowheads="1"/>
          </p:cNvPicPr>
          <p:nvPr/>
        </p:nvPicPr>
        <p:blipFill>
          <a:blip r:embed="rId2"/>
          <a:srcRect l="6087" t="18359" r="59322" b="34958"/>
          <a:stretch>
            <a:fillRect/>
          </a:stretch>
        </p:blipFill>
        <p:spPr bwMode="auto">
          <a:xfrm>
            <a:off x="0" y="0"/>
            <a:ext cx="5638800" cy="491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28600" y="50292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 smtClean="0"/>
              <a:t>Mihail</a:t>
            </a:r>
            <a:r>
              <a:rPr lang="en-US" dirty="0" smtClean="0"/>
              <a:t> </a:t>
            </a:r>
            <a:r>
              <a:rPr lang="en-US" dirty="0" err="1" smtClean="0"/>
              <a:t>Larionov</a:t>
            </a:r>
            <a:r>
              <a:rPr lang="sr-Latn-RS" dirty="0" smtClean="0"/>
              <a:t>, </a:t>
            </a:r>
            <a:r>
              <a:rPr lang="sr-Latn-RS" i="1" dirty="0" smtClean="0"/>
              <a:t>Sunčani dan</a:t>
            </a:r>
            <a:r>
              <a:rPr lang="en-US" dirty="0" smtClean="0"/>
              <a:t>, 1913-1914 </a:t>
            </a:r>
            <a:endParaRPr lang="sr-Latn-RS" dirty="0" smtClean="0"/>
          </a:p>
          <a:p>
            <a:r>
              <a:rPr lang="en-US" dirty="0" err="1" smtClean="0"/>
              <a:t>Musée</a:t>
            </a:r>
            <a:r>
              <a:rPr lang="en-US" dirty="0" smtClean="0"/>
              <a:t> national d'art </a:t>
            </a:r>
            <a:r>
              <a:rPr lang="en-US" dirty="0" err="1" smtClean="0"/>
              <a:t>moderne</a:t>
            </a:r>
            <a:r>
              <a:rPr lang="sr-Latn-CS" dirty="0" smtClean="0"/>
              <a:t> </a:t>
            </a:r>
            <a:r>
              <a:rPr lang="en-US" dirty="0" smtClean="0"/>
              <a:t>Centre Georges Pompidou, </a:t>
            </a:r>
            <a:r>
              <a:rPr lang="en-US" dirty="0" err="1" smtClean="0"/>
              <a:t>Pari</a:t>
            </a:r>
            <a:r>
              <a:rPr lang="sr-Latn-RS" dirty="0" smtClean="0"/>
              <a:t>z</a:t>
            </a:r>
            <a:endParaRPr lang="sr-Latn-C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c300221.r21.cf1.rackcdn.com/michail-larionov-rayonism-red-and-blue-beach-1343829408_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381000"/>
            <a:ext cx="589976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2514600" y="5105400"/>
            <a:ext cx="3962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/>
              <a:t>Mihail</a:t>
            </a:r>
            <a:r>
              <a:rPr lang="en-US" b="1" dirty="0" smtClean="0"/>
              <a:t> </a:t>
            </a:r>
            <a:r>
              <a:rPr lang="en-US" b="1" dirty="0" err="1"/>
              <a:t>Larionov</a:t>
            </a:r>
            <a:r>
              <a:rPr lang="en-US" b="1" dirty="0"/>
              <a:t>: </a:t>
            </a:r>
            <a:r>
              <a:rPr lang="sr-Latn-RS" b="1" dirty="0" smtClean="0"/>
              <a:t>Crveni i plavi lučizam </a:t>
            </a:r>
            <a:r>
              <a:rPr lang="en-US" b="1" dirty="0" smtClean="0"/>
              <a:t>(</a:t>
            </a:r>
            <a:r>
              <a:rPr lang="sr-Latn-RS" b="1" dirty="0" smtClean="0"/>
              <a:t>Plaža</a:t>
            </a:r>
            <a:r>
              <a:rPr lang="en-US" b="1" dirty="0" smtClean="0"/>
              <a:t>)</a:t>
            </a:r>
            <a:r>
              <a:rPr lang="sr-Latn-RS" b="1" dirty="0" smtClean="0"/>
              <a:t>, </a:t>
            </a:r>
            <a:r>
              <a:rPr lang="en-US" dirty="0" smtClean="0"/>
              <a:t>191</a:t>
            </a:r>
            <a:r>
              <a:rPr lang="sr-Latn-CS" dirty="0" smtClean="0"/>
              <a:t>3,</a:t>
            </a:r>
            <a:r>
              <a:rPr lang="sr-Latn-RS" dirty="0" smtClean="0"/>
              <a:t> ulje na platnu,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52 x 68 cm</a:t>
            </a:r>
            <a:r>
              <a:rPr lang="sr-Latn-CS" dirty="0"/>
              <a:t>, </a:t>
            </a:r>
            <a:r>
              <a:rPr lang="sr-Latn-CS" dirty="0" smtClean="0"/>
              <a:t>Kolekcija Irene </a:t>
            </a:r>
            <a:r>
              <a:rPr lang="sr-Latn-CS" dirty="0"/>
              <a:t>&amp;</a:t>
            </a:r>
            <a:r>
              <a:rPr lang="sr-Latn-CS" dirty="0" smtClean="0"/>
              <a:t>Petera Ludviga (Ahen</a:t>
            </a:r>
            <a:r>
              <a:rPr lang="sr-Latn-CS" dirty="0"/>
              <a:t>), Museum Ludwig, </a:t>
            </a:r>
            <a:r>
              <a:rPr lang="sr-Latn-CS" dirty="0" smtClean="0"/>
              <a:t>Keln</a:t>
            </a:r>
            <a:endParaRPr lang="sr-Latn-C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3600" dirty="0"/>
              <a:t>KARO PUB </a:t>
            </a:r>
            <a:r>
              <a:rPr lang="sr-Latn-CS" sz="3600" dirty="0"/>
              <a:t>(decembar 1910)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457200" y="1371600"/>
            <a:ext cx="8229600" cy="47545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sr-Latn-CS" sz="2500" dirty="0"/>
              <a:t>tokom 1910 različite grupice umetnika iz Moskve i Petrograda, Odese i Kijeva </a:t>
            </a:r>
            <a:r>
              <a:rPr lang="sr-Latn-CS" sz="2500" dirty="0" smtClean="0"/>
              <a:t>počele </a:t>
            </a:r>
            <a:r>
              <a:rPr lang="sr-Latn-CS" sz="2500" dirty="0"/>
              <a:t>su da se spajaju </a:t>
            </a:r>
            <a:r>
              <a:rPr lang="sr-Latn-CS" sz="2500" dirty="0" smtClean="0"/>
              <a:t>i u </a:t>
            </a:r>
            <a:r>
              <a:rPr lang="sr-Latn-CS" sz="2500" b="1" dirty="0"/>
              <a:t>decembru 1910. </a:t>
            </a:r>
            <a:r>
              <a:rPr lang="sr-Latn-CS" sz="2500" b="1" dirty="0" smtClean="0"/>
              <a:t>organizuju moskovsku izložbu </a:t>
            </a:r>
            <a:r>
              <a:rPr lang="sr-Latn-CS" sz="2500" b="1" dirty="0"/>
              <a:t>‘Karo pub</a:t>
            </a:r>
            <a:r>
              <a:rPr lang="sr-Latn-CS" sz="2500" dirty="0" smtClean="0"/>
              <a:t>’ na kojoj svoje slike izlažu:</a:t>
            </a:r>
          </a:p>
          <a:p>
            <a:pPr>
              <a:lnSpc>
                <a:spcPct val="150000"/>
              </a:lnSpc>
            </a:pPr>
            <a:endParaRPr lang="sr-Latn-CS" sz="2500" dirty="0"/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sr-Latn-CS" sz="2500" dirty="0"/>
              <a:t>francuski umetnici Lot, Glez, Le Folkonije</a:t>
            </a: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sr-Latn-CS" sz="2500" dirty="0"/>
              <a:t>minhenska grupa </a:t>
            </a:r>
            <a:r>
              <a:rPr lang="sr-Latn-CS" sz="2500" dirty="0" smtClean="0"/>
              <a:t>(izložba </a:t>
            </a:r>
            <a:r>
              <a:rPr lang="sr-Latn-CS" sz="2500" i="1" dirty="0" smtClean="0"/>
              <a:t>Karo </a:t>
            </a:r>
            <a:r>
              <a:rPr lang="sr-Latn-CS" sz="2500" i="1" dirty="0"/>
              <a:t>pub </a:t>
            </a:r>
            <a:r>
              <a:rPr lang="sr-Latn-CS" sz="2500" dirty="0" smtClean="0"/>
              <a:t>prethodila je šest </a:t>
            </a:r>
            <a:r>
              <a:rPr lang="sr-Latn-CS" sz="2500" dirty="0"/>
              <a:t>meseci prvoj izložbi </a:t>
            </a:r>
            <a:r>
              <a:rPr lang="sr-Latn-CS" sz="2500" i="1" dirty="0"/>
              <a:t>Plavog jahača</a:t>
            </a:r>
            <a:r>
              <a:rPr lang="sr-Latn-CS" sz="2500" dirty="0"/>
              <a:t>)</a:t>
            </a:r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sr-Latn-CS" sz="2500" dirty="0"/>
              <a:t>ruski umetnici: Aristarh Ljentulov, Pjotr Končalovski, Robert Faljk, Ilja Maškov </a:t>
            </a:r>
            <a:r>
              <a:rPr lang="sr-Latn-CS" sz="2500" dirty="0" smtClean="0"/>
              <a:t>koji su slikai pod </a:t>
            </a:r>
            <a:r>
              <a:rPr lang="sr-Latn-CS" sz="2500" dirty="0"/>
              <a:t>uticajem Sezana, Van Goga i </a:t>
            </a:r>
            <a:r>
              <a:rPr lang="sr-Latn-CS" sz="2500" dirty="0" smtClean="0"/>
              <a:t>Matisa </a:t>
            </a:r>
            <a:r>
              <a:rPr lang="sr-Latn-CS" sz="2500" dirty="0"/>
              <a:t>(oni ostaju na okupu nakon što su ih napustili neoprimitivci i </a:t>
            </a:r>
            <a:r>
              <a:rPr lang="sr-Latn-CS" sz="2500" i="1" dirty="0"/>
              <a:t>Karo pub </a:t>
            </a:r>
            <a:r>
              <a:rPr lang="sr-Latn-CS" sz="2500" dirty="0"/>
              <a:t>pretvaraju u zvanično izložbeno društvo koje traje do </a:t>
            </a:r>
            <a:r>
              <a:rPr lang="sr-Latn-CS" sz="2500" dirty="0" smtClean="0"/>
              <a:t>1917. godine)</a:t>
            </a:r>
            <a:endParaRPr lang="sr-Latn-CS" sz="2500" dirty="0"/>
          </a:p>
          <a:p>
            <a:pPr>
              <a:lnSpc>
                <a:spcPct val="150000"/>
              </a:lnSpc>
              <a:buFontTx/>
              <a:buAutoNum type="arabicPeriod"/>
            </a:pPr>
            <a:r>
              <a:rPr lang="sr-Latn-CS" sz="2500" dirty="0"/>
              <a:t>b</a:t>
            </a:r>
            <a:r>
              <a:rPr lang="sr-Latn-CS" sz="2500" dirty="0" smtClean="0"/>
              <a:t>raća </a:t>
            </a:r>
            <a:r>
              <a:rPr lang="sr-Latn-CS" sz="2500" dirty="0"/>
              <a:t>Burljuk, Larionov, Gončarova </a:t>
            </a:r>
            <a:r>
              <a:rPr lang="sr-Latn-CS" sz="2500" dirty="0" smtClean="0"/>
              <a:t>i </a:t>
            </a:r>
            <a:r>
              <a:rPr lang="sr-Latn-CS" sz="2500" dirty="0"/>
              <a:t>Maljevič</a:t>
            </a:r>
            <a:endParaRPr lang="en-US" sz="2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838200" y="152400"/>
            <a:ext cx="7620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>
            <a:spAutoFit/>
          </a:bodyPr>
          <a:lstStyle/>
          <a:p>
            <a:pPr lvl="1" indent="-457200" algn="ctr" eaLnBrk="0" hangingPunct="0"/>
            <a:r>
              <a:rPr lang="sr-Latn-C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Larionov, </a:t>
            </a:r>
            <a:r>
              <a:rPr lang="sr-Latn-RS" sz="1600" i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Ulica sa fenjerima</a:t>
            </a:r>
            <a:r>
              <a:rPr lang="sr-Latn-CS" sz="1600" i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, </a:t>
            </a:r>
            <a:r>
              <a:rPr lang="en-U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1913</a:t>
            </a:r>
            <a:r>
              <a:rPr lang="sr-Latn-CS" sz="1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, </a:t>
            </a:r>
            <a:r>
              <a:rPr lang="sr-Latn-RS" sz="1600" dirty="0" smtClean="0">
                <a:latin typeface="Arial" charset="0"/>
                <a:cs typeface="Arial" charset="0"/>
              </a:rPr>
              <a:t>ulje na platnu</a:t>
            </a:r>
            <a:r>
              <a:rPr lang="sr-Latn-CS" sz="1600" dirty="0" smtClean="0">
                <a:latin typeface="Arial" charset="0"/>
                <a:cs typeface="Arial" charset="0"/>
              </a:rPr>
              <a:t>, </a:t>
            </a:r>
            <a:r>
              <a:rPr lang="en-US" sz="1600" dirty="0" smtClean="0">
                <a:latin typeface="Arial" charset="0"/>
                <a:cs typeface="Arial" charset="0"/>
              </a:rPr>
              <a:t>35 x 50 cm</a:t>
            </a:r>
          </a:p>
          <a:p>
            <a:pPr lvl="1" indent="-457200" algn="ctr" eaLnBrk="0" hangingPunct="0"/>
            <a:r>
              <a:rPr lang="en-US" sz="1600" dirty="0" err="1" smtClean="0">
                <a:latin typeface="Arial" charset="0"/>
                <a:cs typeface="Arial" charset="0"/>
              </a:rPr>
              <a:t>Museo</a:t>
            </a:r>
            <a:r>
              <a:rPr lang="en-US" sz="1600" dirty="0" smtClean="0">
                <a:latin typeface="Arial" charset="0"/>
                <a:cs typeface="Arial" charset="0"/>
              </a:rPr>
              <a:t> </a:t>
            </a:r>
            <a:r>
              <a:rPr lang="en-US" sz="1600" dirty="0" err="1">
                <a:latin typeface="Arial" charset="0"/>
                <a:cs typeface="Arial" charset="0"/>
              </a:rPr>
              <a:t>Thyssen-Bornemisza</a:t>
            </a:r>
            <a:r>
              <a:rPr lang="en-US" sz="1600" dirty="0">
                <a:latin typeface="Arial" charset="0"/>
                <a:cs typeface="Arial" charset="0"/>
              </a:rPr>
              <a:t>, </a:t>
            </a:r>
            <a:r>
              <a:rPr lang="en-US" sz="1600" dirty="0" smtClean="0">
                <a:latin typeface="Arial" charset="0"/>
                <a:cs typeface="Arial" charset="0"/>
              </a:rPr>
              <a:t>Madrid</a:t>
            </a:r>
            <a:r>
              <a:rPr lang="sr-Latn-RS" sz="1600" dirty="0" smtClean="0">
                <a:latin typeface="Arial" charset="0"/>
                <a:cs typeface="Arial" charset="0"/>
              </a:rPr>
              <a:t>, videti na:</a:t>
            </a:r>
            <a:r>
              <a:rPr lang="en-US" sz="1600" dirty="0" smtClean="0">
                <a:hlinkClick r:id="rId2"/>
              </a:rPr>
              <a:t> https://www.museothyssen.org/en/collection/artists/larionov-mikhail/street-lanterns</a:t>
            </a:r>
            <a:endParaRPr lang="en-US" sz="1600" dirty="0">
              <a:latin typeface="Arial" charset="0"/>
            </a:endParaRPr>
          </a:p>
        </p:txBody>
      </p:sp>
      <p:pic>
        <p:nvPicPr>
          <p:cNvPr id="71682" name="Picture 2" descr="https://www.museothyssen.org/sites/default/files/imagen/obras/descarga/1977.35_calle-farol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990600"/>
            <a:ext cx="7974419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https://upload.wikimedia.org/wikipedia/commons/thumb/4/40/Rayonist_Sausages_and_Mackerel_%28Larionov%2C_1912%29.jpg/1024px-Rayonist_Sausages_and_Mackerel_%28Larionov%2C_1912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304800"/>
            <a:ext cx="7401942" cy="54864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057400" y="5943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Latn-RS" dirty="0" smtClean="0"/>
              <a:t>Larionov, Lučistička kobasica i skuša (mrtva priroda),</a:t>
            </a:r>
            <a:r>
              <a:rPr lang="en-US" dirty="0" smtClean="0"/>
              <a:t> 1912</a:t>
            </a:r>
            <a:r>
              <a:rPr lang="sr-Latn-RS" dirty="0" smtClean="0"/>
              <a:t>, </a:t>
            </a:r>
            <a:r>
              <a:rPr lang="en-US" dirty="0" smtClean="0"/>
              <a:t>Museum Ludwig, Köln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1066800" y="0"/>
            <a:ext cx="6705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/>
              <a:t>Larionov, </a:t>
            </a:r>
            <a:r>
              <a:rPr lang="sr-Latn-CS" i="1" dirty="0" smtClean="0"/>
              <a:t>Crveni lučizam</a:t>
            </a:r>
            <a:r>
              <a:rPr lang="sr-Latn-CS" dirty="0" smtClean="0"/>
              <a:t>, </a:t>
            </a:r>
            <a:r>
              <a:rPr lang="en-US" dirty="0" smtClean="0"/>
              <a:t>1913</a:t>
            </a:r>
            <a:r>
              <a:rPr lang="sr-Latn-CS" dirty="0" smtClean="0"/>
              <a:t>, </a:t>
            </a:r>
            <a:r>
              <a:rPr lang="en-US" dirty="0"/>
              <a:t>The </a:t>
            </a:r>
            <a:r>
              <a:rPr lang="en-US" dirty="0" err="1"/>
              <a:t>Merzinger</a:t>
            </a:r>
            <a:r>
              <a:rPr lang="en-US" dirty="0"/>
              <a:t> collection, Switzerland</a:t>
            </a:r>
          </a:p>
        </p:txBody>
      </p:sp>
      <p:pic>
        <p:nvPicPr>
          <p:cNvPr id="21507" name="Picture 6" descr="Rayonnisme Rouge by Mikhail Fiodorovich Larionov (1881-1964, Russia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81000"/>
            <a:ext cx="76200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Mikhail Larionov. Rayonist Composition: Domination of Red. 1912-13 (dated on painting 191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295400"/>
            <a:ext cx="6134100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1295400" y="228600"/>
            <a:ext cx="6172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CS" dirty="0"/>
              <a:t>Larionov, 1</a:t>
            </a:r>
            <a:r>
              <a:rPr lang="en-US" dirty="0"/>
              <a:t>912-13 </a:t>
            </a:r>
            <a:r>
              <a:rPr lang="en-US" dirty="0" smtClean="0"/>
              <a:t>(</a:t>
            </a:r>
            <a:r>
              <a:rPr lang="sr-Latn-RS" dirty="0" smtClean="0"/>
              <a:t>na slici datovana u </a:t>
            </a:r>
            <a:r>
              <a:rPr lang="en-US" dirty="0" smtClean="0"/>
              <a:t>1911</a:t>
            </a:r>
            <a:r>
              <a:rPr lang="en-US" dirty="0"/>
              <a:t>) </a:t>
            </a:r>
            <a:r>
              <a:rPr lang="sr-Latn-RS" i="1" dirty="0" smtClean="0"/>
              <a:t>Lučistička kompozicija: dominacija crvene</a:t>
            </a:r>
            <a:r>
              <a:rPr lang="sr-Latn-CS" i="1" dirty="0" smtClean="0"/>
              <a:t>, </a:t>
            </a:r>
            <a:r>
              <a:rPr lang="en-US" dirty="0"/>
              <a:t>(52.7 x 72.4 cm)</a:t>
            </a:r>
            <a:r>
              <a:rPr lang="sr-Latn-CS" dirty="0"/>
              <a:t>, MoMA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04800" y="304800"/>
            <a:ext cx="3124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CS" dirty="0" smtClean="0">
                <a:latin typeface="Calibri" pitchFamily="34" charset="0"/>
              </a:rPr>
              <a:t>Gončarova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i="1" dirty="0" smtClean="0">
                <a:latin typeface="Calibri" pitchFamily="34" charset="0"/>
              </a:rPr>
              <a:t>Žuta i zelena šuma: lučistička konstrukcija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 smtClean="0">
                <a:latin typeface="Calibri" pitchFamily="34" charset="0"/>
              </a:rPr>
              <a:t>1912</a:t>
            </a:r>
            <a:r>
              <a:rPr lang="sr-Latn-R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/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  <a:cs typeface="Arial" charset="0"/>
              </a:rPr>
              <a:t>ulje na platnu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146</a:t>
            </a:r>
            <a:r>
              <a:rPr lang="sr-Latn-CS" dirty="0">
                <a:latin typeface="Calibri" pitchFamily="34" charset="0"/>
              </a:rPr>
              <a:t>x</a:t>
            </a:r>
            <a:r>
              <a:rPr lang="en-US" dirty="0">
                <a:latin typeface="Calibri" pitchFamily="34" charset="0"/>
              </a:rPr>
              <a:t>102 cm</a:t>
            </a:r>
            <a:br>
              <a:rPr lang="en-US" dirty="0">
                <a:latin typeface="Calibri" pitchFamily="34" charset="0"/>
              </a:rPr>
            </a:br>
            <a:r>
              <a:rPr lang="sr-Latn-RS" dirty="0" smtClean="0">
                <a:latin typeface="Calibri" pitchFamily="34" charset="0"/>
              </a:rPr>
              <a:t>Državni ruski muzej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Sankt Peterburg</a:t>
            </a:r>
            <a:endParaRPr lang="sr-Latn-CS" dirty="0">
              <a:latin typeface="Calibri" pitchFamily="34" charset="0"/>
            </a:endParaRPr>
          </a:p>
        </p:txBody>
      </p:sp>
      <p:pic>
        <p:nvPicPr>
          <p:cNvPr id="24579" name="Picture 4" descr="Natalia Sergheyevna GONCHAROVAYellow and Green Forest. A Rayonism Construction1912&#10;oil on canvas, 102x146&amp;#160;cm&#10;The State Russian Museum, St. Petersbur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228600"/>
            <a:ext cx="4581525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Natalia Goncharova. Rayonism, Blue-Green Forest. 1913 (dated on reverse 191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81400" y="609600"/>
            <a:ext cx="5040313" cy="560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914400" y="533400"/>
            <a:ext cx="2438400" cy="144588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lIns="0" tIns="0" rIns="0" bIns="60306" anchor="ctr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Gončarova,</a:t>
            </a:r>
            <a:r>
              <a:rPr lang="sr-Latn-RS" i="1" dirty="0" smtClean="0">
                <a:latin typeface="Calibri" pitchFamily="34" charset="0"/>
              </a:rPr>
              <a:t> Lučizam: plavo-zelena šuma,</a:t>
            </a:r>
            <a:r>
              <a:rPr lang="sr-Latn-C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1913 </a:t>
            </a:r>
            <a:r>
              <a:rPr lang="en-US" dirty="0" smtClean="0">
                <a:latin typeface="Calibri" pitchFamily="34" charset="0"/>
              </a:rPr>
              <a:t>(</a:t>
            </a:r>
            <a:r>
              <a:rPr lang="sr-Latn-RS" dirty="0" smtClean="0">
                <a:latin typeface="Calibri" pitchFamily="34" charset="0"/>
              </a:rPr>
              <a:t>datovana na pozadini u </a:t>
            </a:r>
            <a:r>
              <a:rPr lang="en-US" dirty="0" smtClean="0">
                <a:latin typeface="Calibri" pitchFamily="34" charset="0"/>
              </a:rPr>
              <a:t>1911</a:t>
            </a:r>
            <a:r>
              <a:rPr lang="en-US" dirty="0">
                <a:latin typeface="Calibri" pitchFamily="34" charset="0"/>
              </a:rPr>
              <a:t>)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  <a:cs typeface="Arial" charset="0"/>
              </a:rPr>
              <a:t>ulje na platnu</a:t>
            </a:r>
            <a:r>
              <a:rPr lang="sr-Latn-C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54.6 x 49.5 cm</a:t>
            </a:r>
            <a:r>
              <a:rPr lang="sr-Latn-CS" dirty="0">
                <a:latin typeface="Calibri" pitchFamily="34" charset="0"/>
              </a:rPr>
              <a:t>, MoMA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artinrussia.org/wp-content/uploads/GnchrvaCa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86175" y="549275"/>
            <a:ext cx="5457825" cy="545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Prostokąt 2"/>
          <p:cNvSpPr>
            <a:spLocks noChangeArrowheads="1"/>
          </p:cNvSpPr>
          <p:nvPr/>
        </p:nvSpPr>
        <p:spPr bwMode="auto">
          <a:xfrm>
            <a:off x="152400" y="533400"/>
            <a:ext cx="3313113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l-PL" dirty="0" smtClean="0">
                <a:latin typeface="Calibri" pitchFamily="34" charset="0"/>
              </a:rPr>
              <a:t>Natalija Gončarova</a:t>
            </a:r>
            <a:endParaRPr lang="pl-PL" dirty="0">
              <a:latin typeface="Calibri" pitchFamily="34" charset="0"/>
            </a:endParaRPr>
          </a:p>
          <a:p>
            <a:pPr algn="r"/>
            <a:r>
              <a:rPr lang="sr-Latn-RS" i="1" dirty="0" smtClean="0">
                <a:latin typeface="Calibri" pitchFamily="34" charset="0"/>
              </a:rPr>
              <a:t>Mačke</a:t>
            </a:r>
            <a:r>
              <a:rPr lang="en-GB" i="1" dirty="0" smtClean="0">
                <a:latin typeface="Calibri" pitchFamily="34" charset="0"/>
              </a:rPr>
              <a:t> (</a:t>
            </a:r>
            <a:r>
              <a:rPr lang="sr-Latn-RS" i="1" dirty="0" smtClean="0">
                <a:latin typeface="Calibri" pitchFamily="34" charset="0"/>
              </a:rPr>
              <a:t>Lučistička percepcija u ružičastoj, crnoj i žutoj boji</a:t>
            </a:r>
            <a:r>
              <a:rPr lang="en-GB" i="1" dirty="0" smtClean="0">
                <a:latin typeface="Calibri" pitchFamily="34" charset="0"/>
              </a:rPr>
              <a:t>),</a:t>
            </a:r>
            <a:r>
              <a:rPr lang="en-GB" dirty="0" smtClean="0">
                <a:latin typeface="Calibri" pitchFamily="34" charset="0"/>
              </a:rPr>
              <a:t> </a:t>
            </a:r>
            <a:r>
              <a:rPr lang="en-GB" dirty="0">
                <a:latin typeface="Calibri" pitchFamily="34" charset="0"/>
              </a:rPr>
              <a:t>191</a:t>
            </a:r>
            <a:r>
              <a:rPr lang="sr-Latn-CS" dirty="0">
                <a:latin typeface="Calibri" pitchFamily="34" charset="0"/>
              </a:rPr>
              <a:t>3</a:t>
            </a:r>
            <a:endParaRPr lang="pl-PL" dirty="0">
              <a:latin typeface="Calibri" pitchFamily="34" charset="0"/>
            </a:endParaRPr>
          </a:p>
          <a:p>
            <a:pPr algn="r"/>
            <a:r>
              <a:rPr lang="en-GB" dirty="0">
                <a:latin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  <a:cs typeface="Arial" charset="0"/>
              </a:rPr>
              <a:t>ulje na platnu</a:t>
            </a:r>
            <a:r>
              <a:rPr lang="en-GB" dirty="0" smtClean="0">
                <a:latin typeface="Calibri" pitchFamily="34" charset="0"/>
              </a:rPr>
              <a:t>, </a:t>
            </a:r>
            <a:r>
              <a:rPr lang="en-GB" dirty="0">
                <a:latin typeface="Calibri" pitchFamily="34" charset="0"/>
              </a:rPr>
              <a:t>84.5 x 83.8 cm</a:t>
            </a:r>
            <a:endParaRPr lang="pl-PL" dirty="0">
              <a:latin typeface="Calibri" pitchFamily="34" charset="0"/>
            </a:endParaRPr>
          </a:p>
          <a:p>
            <a:pPr algn="r"/>
            <a:r>
              <a:rPr lang="en-GB" dirty="0">
                <a:latin typeface="Calibri" pitchFamily="34" charset="0"/>
              </a:rPr>
              <a:t>New York</a:t>
            </a:r>
            <a:r>
              <a:rPr lang="pl-PL" dirty="0">
                <a:latin typeface="Calibri" pitchFamily="34" charset="0"/>
              </a:rPr>
              <a:t>, </a:t>
            </a:r>
            <a:r>
              <a:rPr lang="en-GB" dirty="0">
                <a:latin typeface="Calibri" pitchFamily="34" charset="0"/>
              </a:rPr>
              <a:t>Guggenheim </a:t>
            </a:r>
            <a:r>
              <a:rPr lang="en-GB" dirty="0" smtClean="0">
                <a:latin typeface="Calibri" pitchFamily="34" charset="0"/>
              </a:rPr>
              <a:t>Museum</a:t>
            </a:r>
            <a:endParaRPr lang="sr-Latn-RS" dirty="0" smtClean="0">
              <a:latin typeface="Calibri" pitchFamily="34" charset="0"/>
            </a:endParaRPr>
          </a:p>
          <a:p>
            <a:pPr algn="r"/>
            <a:r>
              <a:rPr lang="en-US" dirty="0" smtClean="0">
                <a:latin typeface="Calibri" pitchFamily="34" charset="0"/>
              </a:rPr>
              <a:t>V</a:t>
            </a:r>
            <a:r>
              <a:rPr lang="sr-Latn-RS" dirty="0" smtClean="0">
                <a:latin typeface="Calibri" pitchFamily="34" charset="0"/>
              </a:rPr>
              <a:t>ideti na: </a:t>
            </a:r>
            <a:r>
              <a:rPr lang="en-US" dirty="0" smtClean="0">
                <a:latin typeface="Calibri" pitchFamily="34" charset="0"/>
                <a:hlinkClick r:id="rId3"/>
              </a:rPr>
              <a:t>https://www.guggenheim.org/artwork/1500</a:t>
            </a:r>
            <a:r>
              <a:rPr lang="en-GB" dirty="0" smtClean="0">
                <a:latin typeface="Calibri" pitchFamily="34" charset="0"/>
              </a:rPr>
              <a:t> </a:t>
            </a:r>
            <a:endParaRPr lang="en-GB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4.bp.blogspot.com/_y9JCP1wazVo/RorgSUO2lMI/AAAAAAAAGiA/-NRF5m_dSiM/s640/276bg_d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0" y="381000"/>
            <a:ext cx="4600575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990600" y="381000"/>
            <a:ext cx="2819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Gončarova, </a:t>
            </a:r>
            <a:r>
              <a:rPr lang="en-US" dirty="0" err="1" smtClean="0">
                <a:latin typeface="Calibri" pitchFamily="34" charset="0"/>
              </a:rPr>
              <a:t>Portr</a:t>
            </a:r>
            <a:r>
              <a:rPr lang="sr-Latn-RS" dirty="0" smtClean="0">
                <a:latin typeface="Calibri" pitchFamily="34" charset="0"/>
              </a:rPr>
              <a:t>e</a:t>
            </a:r>
            <a:r>
              <a:rPr lang="en-US" dirty="0" smtClean="0">
                <a:latin typeface="Calibri" pitchFamily="34" charset="0"/>
              </a:rPr>
              <a:t>t </a:t>
            </a:r>
            <a:r>
              <a:rPr lang="en-US" dirty="0" err="1" smtClean="0">
                <a:latin typeface="Calibri" pitchFamily="34" charset="0"/>
              </a:rPr>
              <a:t>Larionov</a:t>
            </a:r>
            <a:r>
              <a:rPr lang="sr-Latn-RS" dirty="0" smtClean="0">
                <a:latin typeface="Calibri" pitchFamily="34" charset="0"/>
              </a:rPr>
              <a:t>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1913</a:t>
            </a:r>
          </a:p>
          <a:p>
            <a:pPr algn="r"/>
            <a:r>
              <a:rPr lang="sr-Latn-RS" dirty="0" smtClean="0">
                <a:latin typeface="Calibri" pitchFamily="34" charset="0"/>
                <a:cs typeface="Arial" charset="0"/>
              </a:rPr>
              <a:t>ulje na platnu, </a:t>
            </a:r>
            <a:r>
              <a:rPr lang="en-US" dirty="0" smtClean="0">
                <a:latin typeface="Calibri" pitchFamily="34" charset="0"/>
              </a:rPr>
              <a:t>Museum Ludwig, Köln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sr-Latn-CS" sz="2800"/>
              <a:t>MOSKVA – MAGAREĆI REP (1912)</a:t>
            </a:r>
            <a:endParaRPr lang="en-US" sz="2800"/>
          </a:p>
        </p:txBody>
      </p:sp>
      <p:sp>
        <p:nvSpPr>
          <p:cNvPr id="106499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8229600" cy="4876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sr-Latn-CS" sz="2300" dirty="0"/>
              <a:t>Na drugoj izložbi </a:t>
            </a:r>
            <a:r>
              <a:rPr lang="sr-Latn-CS" sz="2300" i="1" dirty="0"/>
              <a:t>Karo puba </a:t>
            </a:r>
            <a:r>
              <a:rPr lang="sr-Latn-CS" sz="2300" dirty="0"/>
              <a:t>(januar 1912) bila su organizovana predavanja sa diskusijom o savremenoj umetnosti na kojoj je Larionov optužio Burljuka da je ‘dekadentni sledbenik Minhena’, a ‘sezanovce’ za konzervativnost i eklekticizam; Gončarova je neplanirano uzela reč, napala </a:t>
            </a:r>
            <a:r>
              <a:rPr lang="sr-Latn-CS" sz="2300" i="1" dirty="0"/>
              <a:t>Karo pub </a:t>
            </a:r>
            <a:r>
              <a:rPr lang="sr-Latn-CS" sz="2300" dirty="0"/>
              <a:t>i najavila izložbu nova avangardne grupe </a:t>
            </a:r>
            <a:r>
              <a:rPr lang="sr-Latn-CS" sz="2300" i="1" dirty="0"/>
              <a:t>Magareći rep</a:t>
            </a:r>
          </a:p>
          <a:p>
            <a:pPr>
              <a:lnSpc>
                <a:spcPct val="150000"/>
              </a:lnSpc>
            </a:pPr>
            <a:r>
              <a:rPr lang="sr-Latn-CS" sz="2300" dirty="0"/>
              <a:t>Prva </a:t>
            </a:r>
            <a:r>
              <a:rPr lang="sr-Latn-CS" sz="2300" dirty="0" smtClean="0"/>
              <a:t>izložba </a:t>
            </a:r>
            <a:r>
              <a:rPr lang="sr-Latn-CS" sz="2300" i="1" dirty="0" smtClean="0"/>
              <a:t>Magarećeg repa </a:t>
            </a:r>
            <a:r>
              <a:rPr lang="sr-Latn-CS" sz="2300" dirty="0"/>
              <a:t>okuplja Larionova, Gončarovu, Maljeviča i </a:t>
            </a:r>
            <a:r>
              <a:rPr lang="sr-Latn-CS" sz="2300" dirty="0" smtClean="0"/>
              <a:t>Tatljina</a:t>
            </a:r>
            <a:endParaRPr lang="sr-Latn-CS" sz="2300" dirty="0"/>
          </a:p>
          <a:p>
            <a:pPr>
              <a:lnSpc>
                <a:spcPct val="150000"/>
              </a:lnSpc>
            </a:pPr>
            <a:r>
              <a:rPr lang="sr-Latn-CS" sz="2300" dirty="0" smtClean="0"/>
              <a:t>U iskazanom preziru umetnika grupe </a:t>
            </a:r>
            <a:r>
              <a:rPr lang="sr-Latn-CS" sz="2300" i="1" dirty="0" smtClean="0"/>
              <a:t>Magareći rep</a:t>
            </a:r>
            <a:r>
              <a:rPr lang="sr-Latn-CS" sz="2300" dirty="0" smtClean="0"/>
              <a:t> </a:t>
            </a:r>
            <a:r>
              <a:rPr lang="sr-Latn-CS" sz="2300" dirty="0"/>
              <a:t>prema sezanovcima, “lakejima Pariza” </a:t>
            </a:r>
            <a:r>
              <a:rPr lang="sr-Latn-CS" sz="2300" dirty="0" smtClean="0"/>
              <a:t>predstavlja </a:t>
            </a:r>
            <a:r>
              <a:rPr lang="sr-Latn-CS" sz="2300" dirty="0"/>
              <a:t>prvi svestan raskid sa Evropom </a:t>
            </a:r>
            <a:r>
              <a:rPr lang="sr-Latn-CS" sz="2300" dirty="0" smtClean="0"/>
              <a:t>s jedne i afirmaciju </a:t>
            </a:r>
            <a:r>
              <a:rPr lang="sr-Latn-CS" sz="2300" dirty="0"/>
              <a:t>samostalne ruske </a:t>
            </a:r>
            <a:r>
              <a:rPr lang="sr-Latn-CS" sz="2300" dirty="0" smtClean="0"/>
              <a:t>škole, s druge strane.</a:t>
            </a:r>
            <a:endParaRPr lang="en-US" sz="2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Picture 2" descr="http://upload.wikimedia.org/wikipedia/commons/6/67/Lentulov_Woman_Guitar.jpg?uselang=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0775" y="457200"/>
            <a:ext cx="512127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523" name="Rectangle 4"/>
          <p:cNvSpPr>
            <a:spLocks noChangeArrowheads="1"/>
          </p:cNvSpPr>
          <p:nvPr/>
        </p:nvSpPr>
        <p:spPr bwMode="auto">
          <a:xfrm>
            <a:off x="228600" y="533400"/>
            <a:ext cx="3276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 err="1" smtClean="0"/>
              <a:t>Aristarh</a:t>
            </a:r>
            <a:r>
              <a:rPr lang="en-US" b="1" dirty="0" smtClean="0"/>
              <a:t> </a:t>
            </a:r>
            <a:r>
              <a:rPr lang="en-US" b="1" dirty="0" err="1"/>
              <a:t>Lentulov</a:t>
            </a:r>
            <a:r>
              <a:rPr lang="en-US" dirty="0"/>
              <a:t> </a:t>
            </a:r>
            <a:r>
              <a:rPr lang="sr-Latn-CS" dirty="0"/>
              <a:t> (1882-1943)</a:t>
            </a:r>
          </a:p>
          <a:p>
            <a:r>
              <a:rPr lang="sr-Latn-RS" dirty="0" smtClean="0"/>
              <a:t>Žena sa gitarom</a:t>
            </a:r>
            <a:r>
              <a:rPr lang="en-US" dirty="0" smtClean="0"/>
              <a:t>, </a:t>
            </a:r>
            <a:r>
              <a:rPr lang="en-US" dirty="0"/>
              <a:t>1913</a:t>
            </a:r>
            <a:r>
              <a:rPr lang="sr-Latn-CS" dirty="0"/>
              <a:t>,</a:t>
            </a:r>
            <a:r>
              <a:rPr lang="en-US" dirty="0"/>
              <a:t> </a:t>
            </a:r>
            <a:r>
              <a:rPr lang="en-US" dirty="0" smtClean="0"/>
              <a:t>100x97</a:t>
            </a:r>
            <a:r>
              <a:rPr lang="sr-Latn-RS" dirty="0" smtClean="0"/>
              <a:t> </a:t>
            </a:r>
            <a:r>
              <a:rPr lang="sr-Latn-CS" dirty="0" smtClean="0"/>
              <a:t>cm. </a:t>
            </a:r>
            <a:r>
              <a:rPr lang="sr-Latn-RS" dirty="0" smtClean="0"/>
              <a:t>Državni umetnički muzej</a:t>
            </a:r>
            <a:r>
              <a:rPr lang="en-US" dirty="0" smtClean="0"/>
              <a:t> </a:t>
            </a:r>
            <a:r>
              <a:rPr lang="en-US" dirty="0" err="1" smtClean="0"/>
              <a:t>Republi</a:t>
            </a:r>
            <a:r>
              <a:rPr lang="sr-Latn-RS" dirty="0" smtClean="0"/>
              <a:t>ke</a:t>
            </a:r>
            <a:r>
              <a:rPr lang="en-US" dirty="0" smtClean="0"/>
              <a:t> </a:t>
            </a:r>
            <a:r>
              <a:rPr lang="en-US" dirty="0" err="1"/>
              <a:t>Tatarstan</a:t>
            </a:r>
            <a:r>
              <a:rPr lang="en-US" dirty="0"/>
              <a:t>, Kazan.  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7" name="Picture 4" descr="http://uploads7.wikipaintings.org/images/ilya-mashkov/portrait-of-a-boy-in-a-coloured-shirt-190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836613"/>
            <a:ext cx="405447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48" name="pole tekstowe 5"/>
          <p:cNvSpPr txBox="1">
            <a:spLocks noChangeArrowheads="1"/>
          </p:cNvSpPr>
          <p:nvPr/>
        </p:nvSpPr>
        <p:spPr bwMode="auto">
          <a:xfrm>
            <a:off x="4500563" y="0"/>
            <a:ext cx="41751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600" dirty="0" smtClean="0"/>
              <a:t>Ilja Maškov, </a:t>
            </a:r>
            <a:endParaRPr lang="pl-PL" sz="1600" dirty="0"/>
          </a:p>
          <a:p>
            <a:pPr algn="ctr"/>
            <a:r>
              <a:rPr lang="pl-PL" sz="1600" dirty="0" smtClean="0"/>
              <a:t>Portret dečaka u vezenoj košulji, 1909, </a:t>
            </a:r>
            <a:r>
              <a:rPr lang="sr-Latn-RS" sz="1600" dirty="0" smtClean="0">
                <a:latin typeface="Calibri" pitchFamily="34" charset="0"/>
              </a:rPr>
              <a:t>Državni ruski muzej</a:t>
            </a:r>
            <a:r>
              <a:rPr lang="en-GB" sz="1600" dirty="0" smtClean="0">
                <a:latin typeface="Calibri" pitchFamily="34" charset="0"/>
              </a:rPr>
              <a:t>, </a:t>
            </a:r>
            <a:r>
              <a:rPr lang="sr-Latn-RS" sz="1600" dirty="0" smtClean="0">
                <a:latin typeface="Calibri" pitchFamily="34" charset="0"/>
              </a:rPr>
              <a:t>Sankt Peterburg</a:t>
            </a:r>
            <a:endParaRPr lang="en-GB" sz="1600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sr-Latn-RS" dirty="0" smtClean="0"/>
              <a:t>Katalog izložbe Karo Pub, decembar-januar 1910-1911</a:t>
            </a:r>
            <a:endParaRPr lang="en-US" dirty="0"/>
          </a:p>
        </p:txBody>
      </p:sp>
      <p:pic>
        <p:nvPicPr>
          <p:cNvPr id="93186" name="Picture 2" descr="https://www.bookvica.com/pictures/441.jpg?v=151982343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838200"/>
            <a:ext cx="3666668" cy="58479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Pyotr Konchalovsk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4314635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5" name="Rectangle 4"/>
          <p:cNvSpPr>
            <a:spLocks noChangeArrowheads="1"/>
          </p:cNvSpPr>
          <p:nvPr/>
        </p:nvSpPr>
        <p:spPr bwMode="auto">
          <a:xfrm>
            <a:off x="762000" y="5867400"/>
            <a:ext cx="2819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sr-Latn-RS" dirty="0" smtClean="0"/>
              <a:t>Pjotr Končalovski </a:t>
            </a:r>
            <a:r>
              <a:rPr lang="sr-Latn-CS" dirty="0" smtClean="0"/>
              <a:t>(</a:t>
            </a:r>
            <a:r>
              <a:rPr lang="en-US" dirty="0" smtClean="0"/>
              <a:t>1876 –1956</a:t>
            </a:r>
            <a:r>
              <a:rPr lang="sr-Latn-CS" dirty="0" smtClean="0"/>
              <a:t>)</a:t>
            </a:r>
            <a:r>
              <a:rPr lang="sr-Latn-RS" dirty="0" smtClean="0"/>
              <a:t>, Autoportret, 1910</a:t>
            </a:r>
            <a:endParaRPr lang="en-US" dirty="0"/>
          </a:p>
        </p:txBody>
      </p:sp>
      <p:pic>
        <p:nvPicPr>
          <p:cNvPr id="110596" name="Picture 4" descr="Bullfighting amateur  - Pyotr Konchalovsk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990600"/>
            <a:ext cx="3752850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0597" name="Rectangle 6"/>
          <p:cNvSpPr>
            <a:spLocks noChangeArrowheads="1"/>
          </p:cNvSpPr>
          <p:nvPr/>
        </p:nvSpPr>
        <p:spPr bwMode="auto">
          <a:xfrm>
            <a:off x="4859044" y="228600"/>
            <a:ext cx="42849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sr-Latn-RS" dirty="0" smtClean="0"/>
              <a:t>Pjotr Končalovski, Ljubitelj borbi s bikovima,</a:t>
            </a:r>
          </a:p>
          <a:p>
            <a:pPr algn="ctr"/>
            <a:r>
              <a:rPr lang="sr-Latn-CS" dirty="0" smtClean="0"/>
              <a:t>1910</a:t>
            </a:r>
            <a:r>
              <a:rPr lang="sr-Latn-CS" dirty="0"/>
              <a:t>, </a:t>
            </a:r>
            <a:r>
              <a:rPr lang="en-US" dirty="0"/>
              <a:t>108 x 87 cm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Portrait of daughter - Pyotr Konchalovsk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2800" y="685800"/>
            <a:ext cx="5387975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19" name="Rectangle 2"/>
          <p:cNvSpPr>
            <a:spLocks noChangeArrowheads="1"/>
          </p:cNvSpPr>
          <p:nvPr/>
        </p:nvSpPr>
        <p:spPr bwMode="auto">
          <a:xfrm>
            <a:off x="381000" y="685800"/>
            <a:ext cx="2667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sr-Latn-RS" dirty="0" smtClean="0"/>
              <a:t>Pjotr Končalovski </a:t>
            </a:r>
            <a:r>
              <a:rPr lang="sr-Latn-CS" dirty="0" smtClean="0"/>
              <a:t>1912</a:t>
            </a:r>
            <a:r>
              <a:rPr lang="sr-Latn-CS" dirty="0"/>
              <a:t>, </a:t>
            </a:r>
            <a:r>
              <a:rPr lang="sr-Latn-CS" dirty="0" smtClean="0"/>
              <a:t>Portret ćerke</a:t>
            </a:r>
          </a:p>
          <a:p>
            <a:pPr algn="r"/>
            <a:r>
              <a:rPr lang="sr-Latn-CS" dirty="0" smtClean="0"/>
              <a:t>O Končalovskom videti na: </a:t>
            </a:r>
            <a:r>
              <a:rPr lang="en-US" dirty="0" smtClean="0">
                <a:hlinkClick r:id="rId3"/>
              </a:rPr>
              <a:t>http://pkonchalovsky.com/w1/index.php?option=com_content&amp;view=category&amp;layout=blog&amp;id=57&amp;Itemid=88&amp;lang=en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2" name="Picture 2" descr="http://uploads7.wikipaintings.org/images/pyotr-konchalovsky/port-of-siena-19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0"/>
            <a:ext cx="7772400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3" name="Rectangle 2"/>
          <p:cNvSpPr>
            <a:spLocks noChangeArrowheads="1"/>
          </p:cNvSpPr>
          <p:nvPr/>
        </p:nvSpPr>
        <p:spPr bwMode="auto">
          <a:xfrm>
            <a:off x="3124200" y="6324600"/>
            <a:ext cx="2667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sr-Latn-CS" dirty="0" smtClean="0"/>
              <a:t>Končalovski, 1912</a:t>
            </a:r>
            <a:r>
              <a:rPr lang="sr-Latn-CS" dirty="0"/>
              <a:t>, </a:t>
            </a:r>
            <a:r>
              <a:rPr lang="sr-Latn-RS" dirty="0" smtClean="0"/>
              <a:t>Sijena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Palm trees and geranium - Pyotr Konchalovsk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81000"/>
            <a:ext cx="42862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7" name="Rectangle 2"/>
          <p:cNvSpPr>
            <a:spLocks noChangeArrowheads="1"/>
          </p:cNvSpPr>
          <p:nvPr/>
        </p:nvSpPr>
        <p:spPr bwMode="auto">
          <a:xfrm>
            <a:off x="152401" y="3962400"/>
            <a:ext cx="4343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CS" dirty="0" smtClean="0"/>
              <a:t>Končalovski, 1908</a:t>
            </a:r>
            <a:r>
              <a:rPr lang="sr-Latn-CS" dirty="0"/>
              <a:t>, </a:t>
            </a:r>
            <a:r>
              <a:rPr lang="en-US" dirty="0" smtClean="0"/>
              <a:t>Palm</a:t>
            </a:r>
            <a:r>
              <a:rPr lang="sr-Latn-RS" dirty="0" smtClean="0"/>
              <a:t>e i geranijum</a:t>
            </a:r>
            <a:r>
              <a:rPr lang="sr-Latn-CS" dirty="0" smtClean="0"/>
              <a:t>, </a:t>
            </a:r>
            <a:r>
              <a:rPr lang="en-US" dirty="0"/>
              <a:t>60 x 81 cm</a:t>
            </a:r>
          </a:p>
        </p:txBody>
      </p:sp>
      <p:pic>
        <p:nvPicPr>
          <p:cNvPr id="113668" name="Picture 4" descr="Oranges - Pyotr Konchalovsk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2667000"/>
            <a:ext cx="4286250" cy="401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9" name="Rectangle 4"/>
          <p:cNvSpPr>
            <a:spLocks noChangeArrowheads="1"/>
          </p:cNvSpPr>
          <p:nvPr/>
        </p:nvSpPr>
        <p:spPr bwMode="auto">
          <a:xfrm>
            <a:off x="4713235" y="2133600"/>
            <a:ext cx="443076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sr-Latn-CS" dirty="0" smtClean="0"/>
              <a:t>Končalovski, 1908</a:t>
            </a:r>
            <a:r>
              <a:rPr lang="sr-Latn-CS" dirty="0"/>
              <a:t>, </a:t>
            </a:r>
            <a:r>
              <a:rPr lang="sr-Latn-RS" dirty="0" smtClean="0"/>
              <a:t>Pomorandže</a:t>
            </a:r>
            <a:r>
              <a:rPr lang="sr-Latn-CS" dirty="0" smtClean="0"/>
              <a:t>, </a:t>
            </a:r>
            <a:r>
              <a:rPr lang="en-US" dirty="0"/>
              <a:t>68 x 72.5 cm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1639</TotalTime>
  <Words>1213</Words>
  <Application>Microsoft Office PowerPoint</Application>
  <PresentationFormat>On-screen Show (4:3)</PresentationFormat>
  <Paragraphs>83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kubizam i futurizam : lučizam i kubofuturizam (1912-1915)</vt:lpstr>
      <vt:lpstr>KARO PUB (decembar 1910)</vt:lpstr>
      <vt:lpstr>MOSKVA – MAGAREĆI REP (1912)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Lučizam – 1913. II izložba Magarećeg repa - Meta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kubizam i futurizam : lučizam i kubofuturizam</dc:title>
  <dc:creator>User</dc:creator>
  <cp:lastModifiedBy>User</cp:lastModifiedBy>
  <cp:revision>105</cp:revision>
  <dcterms:created xsi:type="dcterms:W3CDTF">2020-04-18T17:34:12Z</dcterms:created>
  <dcterms:modified xsi:type="dcterms:W3CDTF">2020-04-21T09:26:12Z</dcterms:modified>
</cp:coreProperties>
</file>