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73" r:id="rId9"/>
    <p:sldId id="274" r:id="rId10"/>
    <p:sldId id="262" r:id="rId11"/>
    <p:sldId id="263" r:id="rId12"/>
    <p:sldId id="275" r:id="rId13"/>
    <p:sldId id="264" r:id="rId14"/>
    <p:sldId id="265" r:id="rId15"/>
    <p:sldId id="266" r:id="rId16"/>
    <p:sldId id="267" r:id="rId17"/>
    <p:sldId id="276" r:id="rId18"/>
    <p:sldId id="268" r:id="rId19"/>
    <p:sldId id="277" r:id="rId20"/>
    <p:sldId id="269" r:id="rId21"/>
    <p:sldId id="278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305800" cy="1143000"/>
          </a:xfrm>
        </p:spPr>
        <p:txBody>
          <a:bodyPr/>
          <a:lstStyle/>
          <a:p>
            <a:r>
              <a:rPr lang="sr-Latn-RS" sz="2600" dirty="0" smtClean="0"/>
              <a:t>Kulturna istorija srednjeg veka 1000-1500. godine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accent2"/>
                </a:solidFill>
              </a:rPr>
              <a:t>Nastanak univerziteta </a:t>
            </a:r>
            <a:r>
              <a:rPr lang="sr-Latn-RS" dirty="0" smtClean="0">
                <a:solidFill>
                  <a:schemeClr val="accent2"/>
                </a:solidFill>
              </a:rPr>
              <a:t/>
            </a:r>
            <a:br>
              <a:rPr lang="sr-Latn-RS" dirty="0" smtClean="0">
                <a:solidFill>
                  <a:schemeClr val="accent2"/>
                </a:solidFill>
              </a:rPr>
            </a:br>
            <a:r>
              <a:rPr lang="sr-Latn-RS" dirty="0" smtClean="0">
                <a:solidFill>
                  <a:schemeClr val="accent2"/>
                </a:solidFill>
              </a:rPr>
              <a:t>u </a:t>
            </a:r>
            <a:r>
              <a:rPr lang="sr-Latn-RS" dirty="0" smtClean="0">
                <a:solidFill>
                  <a:schemeClr val="accent2"/>
                </a:solidFill>
              </a:rPr>
              <a:t>poznom srednjem veku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r-Latn-RS" b="1" dirty="0" smtClean="0"/>
              <a:t>Trinaesti vek </a:t>
            </a:r>
            <a:r>
              <a:rPr lang="sr-Latn-RS" b="1" dirty="0"/>
              <a:t>je doba </a:t>
            </a:r>
            <a:r>
              <a:rPr lang="sr-Latn-RS" b="1" dirty="0" smtClean="0"/>
              <a:t>korporacija.</a:t>
            </a:r>
            <a:endParaRPr lang="en-US" dirty="0"/>
          </a:p>
          <a:p>
            <a:pPr lvl="0"/>
            <a:r>
              <a:rPr lang="sr-Latn-RS" dirty="0"/>
              <a:t>I</a:t>
            </a:r>
            <a:r>
              <a:rPr lang="sr-Latn-RS" dirty="0" smtClean="0"/>
              <a:t>nstitucionalna </a:t>
            </a:r>
            <a:r>
              <a:rPr lang="sr-Latn-RS" dirty="0"/>
              <a:t>faza urbanog razvitka materijalizuje se u</a:t>
            </a:r>
            <a:r>
              <a:rPr lang="sr-Latn-RS" b="1" dirty="0"/>
              <a:t> komunama </a:t>
            </a:r>
            <a:r>
              <a:rPr lang="sr-Latn-RS" dirty="0"/>
              <a:t>u kojima se osvajaju političke slobode i </a:t>
            </a:r>
            <a:r>
              <a:rPr lang="sr-Latn-RS" b="1" dirty="0"/>
              <a:t>cehovima</a:t>
            </a:r>
            <a:r>
              <a:rPr lang="sr-Latn-RS" dirty="0"/>
              <a:t> koji označavaju pozicije stečene na ekonomskom </a:t>
            </a:r>
            <a:r>
              <a:rPr lang="sr-Latn-RS" dirty="0" smtClean="0"/>
              <a:t>polju.</a:t>
            </a:r>
            <a:endParaRPr lang="en-US" dirty="0"/>
          </a:p>
          <a:p>
            <a:pPr lvl="0"/>
            <a:r>
              <a:rPr lang="sr-Latn-RS" dirty="0"/>
              <a:t>V</a:t>
            </a:r>
            <a:r>
              <a:rPr lang="sr-Latn-RS" dirty="0" smtClean="0"/>
              <a:t>rhunac </a:t>
            </a:r>
            <a:r>
              <a:rPr lang="sr-Latn-RS" b="1" dirty="0"/>
              <a:t>demografskog razvoja</a:t>
            </a:r>
            <a:r>
              <a:rPr lang="sr-Latn-RS" dirty="0"/>
              <a:t> Evrope (sledi period usporavanja</a:t>
            </a:r>
            <a:r>
              <a:rPr lang="sr-Latn-RS" dirty="0" smtClean="0"/>
              <a:t>).</a:t>
            </a:r>
            <a:endParaRPr lang="en-US" dirty="0"/>
          </a:p>
          <a:p>
            <a:pPr lvl="0"/>
            <a:r>
              <a:rPr lang="sr-Latn-RS" b="1" dirty="0"/>
              <a:t>U</a:t>
            </a:r>
            <a:r>
              <a:rPr lang="sr-Latn-RS" b="1" dirty="0" smtClean="0"/>
              <a:t>niverzitetska </a:t>
            </a:r>
            <a:r>
              <a:rPr lang="sr-Latn-RS" b="1" dirty="0"/>
              <a:t>korporacija</a:t>
            </a:r>
            <a:r>
              <a:rPr lang="sr-Latn-RS" dirty="0"/>
              <a:t> nastaje kao zanatsko telo; njena nezavisnost je garantovana </a:t>
            </a:r>
            <a:r>
              <a:rPr lang="sr-Latn-RS" b="1" dirty="0"/>
              <a:t>statutom </a:t>
            </a:r>
            <a:r>
              <a:rPr lang="sr-Latn-RS" dirty="0"/>
              <a:t>i oličava borbu protiv crkvenih i gradskih </a:t>
            </a:r>
            <a:r>
              <a:rPr lang="sr-Latn-RS" dirty="0" smtClean="0"/>
              <a:t>vlasti.</a:t>
            </a:r>
            <a:endParaRPr lang="en-US" dirty="0"/>
          </a:p>
          <a:p>
            <a:pPr lvl="0"/>
            <a:r>
              <a:rPr lang="sr-Latn-RS" b="1" dirty="0"/>
              <a:t>Č</a:t>
            </a:r>
            <a:r>
              <a:rPr lang="sr-Latn-RS" b="1" dirty="0" smtClean="0"/>
              <a:t>lanovi </a:t>
            </a:r>
            <a:r>
              <a:rPr lang="sr-Latn-RS" b="1" dirty="0"/>
              <a:t>univerziteta su klirici </a:t>
            </a:r>
            <a:r>
              <a:rPr lang="sr-Latn-RS" dirty="0"/>
              <a:t>(lokalni episkop iz te </a:t>
            </a:r>
            <a:r>
              <a:rPr lang="sr-Latn-RS" dirty="0" smtClean="0"/>
              <a:t>činjenice </a:t>
            </a:r>
            <a:r>
              <a:rPr lang="sr-Latn-RS" dirty="0"/>
              <a:t>izvodi svoje pravo da mu oni budu podređeni); </a:t>
            </a:r>
            <a:r>
              <a:rPr lang="sr-Latn-RS" b="1" dirty="0"/>
              <a:t>podučavanje je crkvena </a:t>
            </a:r>
            <a:r>
              <a:rPr lang="sr-Latn-RS" b="1" dirty="0" smtClean="0"/>
              <a:t>funkcija.</a:t>
            </a:r>
            <a:endParaRPr lang="en-US" dirty="0"/>
          </a:p>
          <a:p>
            <a:pPr lvl="0"/>
            <a:r>
              <a:rPr lang="sr-Latn-RS" dirty="0"/>
              <a:t>E</a:t>
            </a:r>
            <a:r>
              <a:rPr lang="sr-Latn-RS" dirty="0" smtClean="0"/>
              <a:t>piskop </a:t>
            </a:r>
            <a:r>
              <a:rPr lang="sr-Latn-RS" dirty="0"/>
              <a:t>je poglavar škole čije upravljanje prepušta službeniku – kanonik scolasticus (kancelar) – upravljanje školom je </a:t>
            </a:r>
            <a:r>
              <a:rPr lang="sr-Latn-RS" dirty="0" smtClean="0"/>
              <a:t>monopol.</a:t>
            </a:r>
            <a:endParaRPr lang="en-US" dirty="0"/>
          </a:p>
          <a:p>
            <a:pPr lvl="0"/>
            <a:r>
              <a:rPr lang="sr-Latn-RS" dirty="0"/>
              <a:t>K</a:t>
            </a:r>
            <a:r>
              <a:rPr lang="sr-Latn-RS" dirty="0" smtClean="0"/>
              <a:t>ultura </a:t>
            </a:r>
            <a:r>
              <a:rPr lang="sr-Latn-RS" dirty="0"/>
              <a:t>je stvar vere – episkop zadržava nadzor nad </a:t>
            </a:r>
            <a:r>
              <a:rPr lang="sr-Latn-RS" dirty="0" smtClean="0"/>
              <a:t>univerzitetom.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dirty="0"/>
              <a:t>P</a:t>
            </a:r>
            <a:r>
              <a:rPr lang="sr-Latn-RS" dirty="0" smtClean="0"/>
              <a:t>ostepeni </a:t>
            </a:r>
            <a:r>
              <a:rPr lang="sr-Latn-RS" dirty="0"/>
              <a:t>gubitak vlasti </a:t>
            </a:r>
            <a:r>
              <a:rPr lang="sr-Latn-RS" dirty="0" smtClean="0"/>
              <a:t>kancelara.</a:t>
            </a:r>
            <a:endParaRPr lang="en-US" dirty="0"/>
          </a:p>
          <a:p>
            <a:r>
              <a:rPr lang="sr-Latn-RS" dirty="0" smtClean="0"/>
              <a:t>Pariz </a:t>
            </a:r>
            <a:r>
              <a:rPr lang="sr-Latn-RS" dirty="0"/>
              <a:t>1213: kancelar gubi prilivegiju da izdaje </a:t>
            </a:r>
            <a:r>
              <a:rPr lang="sr-Latn-RS" i="1" dirty="0"/>
              <a:t>licentia docendi</a:t>
            </a:r>
            <a:r>
              <a:rPr lang="sr-Latn-RS" dirty="0"/>
              <a:t> (privilegija prelazi na mastere da izdaju licencu); posle 1301.više nije ni službeni poglavar </a:t>
            </a:r>
            <a:r>
              <a:rPr lang="sr-Latn-RS" dirty="0" smtClean="0"/>
              <a:t>škole.</a:t>
            </a:r>
            <a:endParaRPr lang="en-US" dirty="0"/>
          </a:p>
          <a:p>
            <a:r>
              <a:rPr lang="sr-Latn-RS" dirty="0"/>
              <a:t>Veliki štrajk pariskog univerziteta 1229-1231: sukob studenata i </a:t>
            </a:r>
            <a:r>
              <a:rPr lang="sr-Latn-RS" dirty="0" smtClean="0"/>
              <a:t>građana; univerzitet </a:t>
            </a:r>
            <a:r>
              <a:rPr lang="sr-Latn-RS" dirty="0"/>
              <a:t>se oslobodio episkopske jurisdikcije; krvavi događaji – sukob studenata i kraljeve </a:t>
            </a:r>
            <a:r>
              <a:rPr lang="sr-Latn-RS" dirty="0" smtClean="0"/>
              <a:t>policije.</a:t>
            </a:r>
            <a:endParaRPr lang="en-US" dirty="0"/>
          </a:p>
          <a:p>
            <a:r>
              <a:rPr lang="sr-Latn-RS" b="1" dirty="0"/>
              <a:t>1231. Luj IX i Blanša od Kastilje svečano priznali nezavisnost </a:t>
            </a:r>
            <a:r>
              <a:rPr lang="sr-Latn-RS" b="1" dirty="0" smtClean="0"/>
              <a:t>univerziteta </a:t>
            </a:r>
            <a:r>
              <a:rPr lang="sr-Latn-RS" dirty="0" smtClean="0"/>
              <a:t>(prisilio </a:t>
            </a:r>
            <a:r>
              <a:rPr lang="sr-Latn-RS" dirty="0"/>
              <a:t>ih papa Grgur IX); obnovili i proširili privilegije koje je izdao Filip Avgust 1200; u </a:t>
            </a:r>
            <a:r>
              <a:rPr lang="sr-Latn-RS" dirty="0" smtClean="0"/>
              <a:t>Oksfordu </a:t>
            </a:r>
            <a:r>
              <a:rPr lang="sr-Latn-RS" dirty="0"/>
              <a:t>se dobijaju slične slobode posle slabljenja Jovana bez Zemlje; posle niza sukoba, kapitulacija Henrija </a:t>
            </a:r>
            <a:r>
              <a:rPr lang="sr-Latn-RS" dirty="0" smtClean="0"/>
              <a:t>III.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8837"/>
            <a:ext cx="4267200" cy="58195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6400" y="2438400"/>
            <a:ext cx="5638800" cy="18288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accent2"/>
                </a:solidFill>
              </a:rPr>
              <a:t>Luj IX i Blanša </a:t>
            </a:r>
            <a:br>
              <a:rPr lang="sr-Latn-RS" dirty="0" smtClean="0">
                <a:solidFill>
                  <a:schemeClr val="accent2"/>
                </a:solidFill>
              </a:rPr>
            </a:br>
            <a:r>
              <a:rPr lang="sr-Latn-RS" dirty="0" smtClean="0">
                <a:solidFill>
                  <a:schemeClr val="accent2"/>
                </a:solidFill>
              </a:rPr>
              <a:t>od Kastilje</a:t>
            </a:r>
            <a:br>
              <a:rPr lang="sr-Latn-RS" dirty="0" smtClean="0">
                <a:solidFill>
                  <a:schemeClr val="accent2"/>
                </a:solidFill>
              </a:rPr>
            </a:br>
            <a:r>
              <a:rPr lang="sr-Latn-RS" dirty="0" smtClean="0">
                <a:solidFill>
                  <a:schemeClr val="accent2"/>
                </a:solidFill>
              </a:rPr>
              <a:t>(gornji nivo)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b="1" dirty="0"/>
              <a:t>B</a:t>
            </a:r>
            <a:r>
              <a:rPr lang="sr-Latn-RS" b="1" dirty="0" smtClean="0"/>
              <a:t>orba </a:t>
            </a:r>
            <a:r>
              <a:rPr lang="sr-Latn-RS" b="1" dirty="0"/>
              <a:t>protiv komunalnih vlasti: univerzitet nalazi saveznika u </a:t>
            </a:r>
            <a:r>
              <a:rPr lang="sr-Latn-RS" b="1" dirty="0" smtClean="0"/>
              <a:t>papi.</a:t>
            </a:r>
            <a:endParaRPr lang="en-US" dirty="0"/>
          </a:p>
          <a:p>
            <a:r>
              <a:rPr lang="sr-Latn-RS" dirty="0"/>
              <a:t>P</a:t>
            </a:r>
            <a:r>
              <a:rPr lang="sr-Latn-RS" dirty="0" smtClean="0"/>
              <a:t>apa </a:t>
            </a:r>
            <a:r>
              <a:rPr lang="sr-Latn-RS" dirty="0"/>
              <a:t>priznaje važnost i vrednost intelektualnoj </a:t>
            </a:r>
            <a:r>
              <a:rPr lang="sr-Latn-RS" dirty="0" smtClean="0"/>
              <a:t>delatnosti.</a:t>
            </a:r>
            <a:endParaRPr lang="en-US" dirty="0"/>
          </a:p>
          <a:p>
            <a:r>
              <a:rPr lang="sr-Latn-RS" dirty="0"/>
              <a:t>D</a:t>
            </a:r>
            <a:r>
              <a:rPr lang="sr-Latn-RS" dirty="0" smtClean="0"/>
              <a:t>a </a:t>
            </a:r>
            <a:r>
              <a:rPr lang="sr-Latn-RS" dirty="0"/>
              <a:t>bi dobili papinu podršku univerziteti biraju put crkvene jurisdikcije; </a:t>
            </a:r>
            <a:r>
              <a:rPr lang="sr-Latn-RS" dirty="0" smtClean="0"/>
              <a:t>papa </a:t>
            </a:r>
            <a:r>
              <a:rPr lang="sr-Latn-RS" dirty="0"/>
              <a:t>uključuje univerzitet u politiku Svete stolice; nameće im svoj nadzor i svoje </a:t>
            </a:r>
            <a:r>
              <a:rPr lang="sr-Latn-RS" dirty="0" smtClean="0"/>
              <a:t>ciljeve.</a:t>
            </a:r>
            <a:endParaRPr lang="en-US" dirty="0"/>
          </a:p>
          <a:p>
            <a:r>
              <a:rPr lang="sr-Latn-RS" dirty="0"/>
              <a:t>S</a:t>
            </a:r>
            <a:r>
              <a:rPr lang="sr-Latn-RS" dirty="0" smtClean="0"/>
              <a:t>udbina </a:t>
            </a:r>
            <a:r>
              <a:rPr lang="sr-Latn-RS" dirty="0"/>
              <a:t>univerziteta ista kao i sudbina prosjačkih </a:t>
            </a:r>
            <a:r>
              <a:rPr lang="sr-Latn-RS" dirty="0" smtClean="0"/>
              <a:t>redova.</a:t>
            </a:r>
            <a:endParaRPr lang="en-US" dirty="0"/>
          </a:p>
          <a:p>
            <a:r>
              <a:rPr lang="sr-Latn-RS" dirty="0"/>
              <a:t>I</a:t>
            </a:r>
            <a:r>
              <a:rPr lang="sr-Latn-RS" dirty="0" smtClean="0"/>
              <a:t>ntelektualci </a:t>
            </a:r>
            <a:r>
              <a:rPr lang="sr-Latn-RS" dirty="0"/>
              <a:t>Zapada postaju papini </a:t>
            </a:r>
            <a:r>
              <a:rPr lang="sr-Latn-RS" dirty="0" smtClean="0"/>
              <a:t>službenici.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sr-Latn-RS" dirty="0"/>
              <a:t>Š</a:t>
            </a:r>
            <a:r>
              <a:rPr lang="sr-Latn-RS" dirty="0" smtClean="0"/>
              <a:t>kola </a:t>
            </a:r>
            <a:r>
              <a:rPr lang="sr-Latn-RS" dirty="0"/>
              <a:t>opatije Sen Viktor na čijem je čelu bio </a:t>
            </a:r>
            <a:r>
              <a:rPr lang="sr-Latn-RS" b="1" dirty="0"/>
              <a:t>Ig od Sen Viktora (1096-1141)</a:t>
            </a:r>
            <a:r>
              <a:rPr lang="sr-Latn-RS" dirty="0"/>
              <a:t>, čuveni komentator Biblije, koji je u Parizu razvio rad na biblijskoj egzegezi i mističkoj teologiji, što je doprinelo da Pariz postane svetski centar teoloških studija; harizmatičan lik </a:t>
            </a:r>
            <a:r>
              <a:rPr lang="sr-Latn-RS" dirty="0" smtClean="0"/>
              <a:t>učitelja.</a:t>
            </a:r>
            <a:endParaRPr lang="en-US" dirty="0"/>
          </a:p>
          <a:p>
            <a:r>
              <a:rPr lang="sr-Latn-RS" dirty="0"/>
              <a:t>K</a:t>
            </a:r>
            <a:r>
              <a:rPr lang="sr-Latn-RS" dirty="0" smtClean="0"/>
              <a:t>atedrala </a:t>
            </a:r>
            <a:r>
              <a:rPr lang="sr-Latn-RS" dirty="0"/>
              <a:t>Notr Dam obezbeđivala je institucionalni okvir oko kojega je nastao univerzitet; francuski kraljevi prepoznali su prednost koje bi kruna mogla imati od rastućeg prestiža Pariza kao svetskog centra učenosti i studija; </a:t>
            </a:r>
            <a:r>
              <a:rPr lang="sr-Latn-RS" b="1" dirty="0"/>
              <a:t>1200.Filip Avgust izdaje osnivačku povelju </a:t>
            </a:r>
            <a:r>
              <a:rPr lang="sr-Latn-RS" b="1" dirty="0" smtClean="0"/>
              <a:t>Univerzitetu.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/>
              <a:t>1215. univerzitet dobija pravo da bira sopstvene organe upravljanja i da donosi </a:t>
            </a:r>
            <a:r>
              <a:rPr lang="sr-Latn-RS" dirty="0" smtClean="0"/>
              <a:t>statute. </a:t>
            </a:r>
          </a:p>
          <a:p>
            <a:r>
              <a:rPr lang="sr-Latn-RS" dirty="0" smtClean="0"/>
              <a:t>Papski </a:t>
            </a:r>
            <a:r>
              <a:rPr lang="sr-Latn-RS" dirty="0"/>
              <a:t>legat Rober de Kuzon potvrdio je pravo učitelja da donose statute i određuju rentu za boravak, da </a:t>
            </a:r>
            <a:r>
              <a:rPr lang="sr-Latn-RS" dirty="0" smtClean="0"/>
              <a:t>propisuju </a:t>
            </a:r>
            <a:r>
              <a:rPr lang="sr-Latn-RS" dirty="0"/>
              <a:t>garderobu nastavnika i regulišu nastavu, </a:t>
            </a:r>
            <a:r>
              <a:rPr lang="sr-Latn-RS" dirty="0" smtClean="0"/>
              <a:t>predavanja </a:t>
            </a:r>
            <a:r>
              <a:rPr lang="sr-Latn-RS" dirty="0"/>
              <a:t>i </a:t>
            </a:r>
            <a:r>
              <a:rPr lang="sr-Latn-RS" dirty="0" smtClean="0"/>
              <a:t>dispute. </a:t>
            </a:r>
          </a:p>
          <a:p>
            <a:r>
              <a:rPr lang="sr-Latn-RS" dirty="0"/>
              <a:t>P</a:t>
            </a:r>
            <a:r>
              <a:rPr lang="sr-Latn-RS" dirty="0" smtClean="0"/>
              <a:t>ravo </a:t>
            </a:r>
            <a:r>
              <a:rPr lang="sr-Latn-RS" dirty="0"/>
              <a:t>na nastavu nije imala osoba mlađa od 21 godinu, koja nije prethodno šest godina provela u statusu studenta i nije bila optuživana; odeća i obuća bile su strogo propisane, kao i pravo nošenja ogrtača (pallium</a:t>
            </a:r>
            <a:r>
              <a:rPr lang="sr-Latn-RS" dirty="0" smtClean="0"/>
              <a:t>).</a:t>
            </a:r>
          </a:p>
          <a:p>
            <a:r>
              <a:rPr lang="sr-Latn-RS" dirty="0"/>
              <a:t>S</a:t>
            </a:r>
            <a:r>
              <a:rPr lang="sr-Latn-RS" dirty="0" smtClean="0"/>
              <a:t>tatutima </a:t>
            </a:r>
            <a:r>
              <a:rPr lang="sr-Latn-RS" dirty="0"/>
              <a:t>su precizno određivana prava članova novog tela da deluju u okviru svoje </a:t>
            </a:r>
            <a:r>
              <a:rPr lang="sr-Latn-RS" b="1" dirty="0"/>
              <a:t>gilde kao tela (universitas magistrorum et scholarium</a:t>
            </a:r>
            <a:r>
              <a:rPr lang="sr-Latn-RS" b="1" dirty="0" smtClean="0"/>
              <a:t>)</a:t>
            </a:r>
            <a:r>
              <a:rPr lang="sr-Latn-RS" dirty="0" smtClean="0"/>
              <a:t>; lojalnost </a:t>
            </a:r>
            <a:r>
              <a:rPr lang="sr-Latn-RS" dirty="0"/>
              <a:t>studenata bila je prvenstveno vezana za sopstvenu naciju pre nego za univerzitet kao celinu, što je neretko dovodilo do prepirki, pa i tuča između nacija, što je iziskivalo intervenciju papskog legata, pa i samog francuskog </a:t>
            </a:r>
            <a:r>
              <a:rPr lang="sr-Latn-RS" dirty="0" smtClean="0"/>
              <a:t>kralja.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b="1" dirty="0"/>
              <a:t>N</a:t>
            </a:r>
            <a:r>
              <a:rPr lang="sr-Latn-RS" b="1" dirty="0" smtClean="0"/>
              <a:t>astava</a:t>
            </a:r>
            <a:r>
              <a:rPr lang="sr-Latn-RS" dirty="0" smtClean="0"/>
              <a:t> </a:t>
            </a:r>
            <a:r>
              <a:rPr lang="sr-Latn-RS" dirty="0"/>
              <a:t>– oslonjena na </a:t>
            </a:r>
            <a:r>
              <a:rPr lang="sr-Latn-RS" b="1" dirty="0"/>
              <a:t>sedam slobodnih veština (</a:t>
            </a:r>
            <a:r>
              <a:rPr lang="sr-Latn-RS" b="1" i="1" dirty="0"/>
              <a:t>septem artes liberales</a:t>
            </a:r>
            <a:r>
              <a:rPr lang="sr-Latn-RS" b="1" dirty="0" smtClean="0"/>
              <a:t>).</a:t>
            </a:r>
            <a:endParaRPr lang="en-US" dirty="0"/>
          </a:p>
          <a:p>
            <a:r>
              <a:rPr lang="sr-Latn-RS" dirty="0" smtClean="0"/>
              <a:t>Organizovane su </a:t>
            </a:r>
            <a:r>
              <a:rPr lang="sr-Latn-RS" dirty="0"/>
              <a:t>u okviru </a:t>
            </a:r>
            <a:r>
              <a:rPr lang="sr-Latn-RS" b="1" dirty="0"/>
              <a:t>triviuma (veštine reči: gramatika, retorika, logika) i kvadriviuma (veštine brojeva: aritmetika, geometrija, muzika i astronomija</a:t>
            </a:r>
            <a:r>
              <a:rPr lang="sr-Latn-RS" dirty="0"/>
              <a:t>) nasleđenih iz rimskog obrazovnog sistema (na taj način trivium i quadrivium prvi put je osmislio Marcijan Kapela u 5</a:t>
            </a:r>
            <a:r>
              <a:rPr lang="sr-Latn-RS" dirty="0" smtClean="0"/>
              <a:t>. veku).</a:t>
            </a:r>
            <a:endParaRPr lang="en-US" dirty="0"/>
          </a:p>
          <a:p>
            <a:r>
              <a:rPr lang="sr-Latn-RS" dirty="0"/>
              <a:t>savladavanje osnovnih veština bilo je neophodno da bi se prešlo na sledeći, viši stupanj studiranja, koji je obuhvatao </a:t>
            </a:r>
            <a:r>
              <a:rPr lang="sr-Latn-RS" b="1" dirty="0"/>
              <a:t>teologiju i pravo, </a:t>
            </a:r>
            <a:r>
              <a:rPr lang="sr-Latn-RS" dirty="0"/>
              <a:t> koje su smatrane lukrativnim </a:t>
            </a:r>
            <a:r>
              <a:rPr lang="sr-Latn-RS" dirty="0" smtClean="0"/>
              <a:t>disciplinama.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82" y="1676400"/>
            <a:ext cx="5663236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2"/>
                </a:solidFill>
              </a:rPr>
              <a:t>Nastava na univerzitetu, XIV vek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b="1" dirty="0"/>
              <a:t>U</a:t>
            </a:r>
            <a:r>
              <a:rPr lang="sr-Latn-RS" b="1" dirty="0" smtClean="0"/>
              <a:t>niverzitet </a:t>
            </a:r>
            <a:r>
              <a:rPr lang="sr-Latn-RS" b="1" dirty="0"/>
              <a:t>u </a:t>
            </a:r>
            <a:r>
              <a:rPr lang="sr-Latn-RS" b="1" dirty="0" smtClean="0"/>
              <a:t>Oksfordu </a:t>
            </a:r>
            <a:r>
              <a:rPr lang="sr-Latn-RS" dirty="0"/>
              <a:t>nastao je od studenata koji su se 1167</a:t>
            </a:r>
            <a:r>
              <a:rPr lang="sr-Latn-RS" dirty="0" smtClean="0"/>
              <a:t>. godine </a:t>
            </a:r>
            <a:r>
              <a:rPr lang="sr-Latn-RS" dirty="0"/>
              <a:t>vratili u Englesku iz Pariza na poziv Henrija II koji se plašio uticaja koji su na njih vršile pristalice arhiepiskopa Tomasa Beketa podsticane od </a:t>
            </a:r>
            <a:r>
              <a:rPr lang="sr-Latn-RS" dirty="0" smtClean="0"/>
              <a:t>francuskog kralja. </a:t>
            </a:r>
          </a:p>
          <a:p>
            <a:pPr lvl="0"/>
            <a:r>
              <a:rPr lang="sr-Latn-RS" dirty="0"/>
              <a:t>K</a:t>
            </a:r>
            <a:r>
              <a:rPr lang="sr-Latn-RS" dirty="0" smtClean="0"/>
              <a:t>ancelari </a:t>
            </a:r>
            <a:r>
              <a:rPr lang="sr-Latn-RS" dirty="0"/>
              <a:t>ovog univerziteta vodili su borbu protiv biskupa Linkolna koja se završila sredinom 14</a:t>
            </a:r>
            <a:r>
              <a:rPr lang="sr-Latn-RS" dirty="0" smtClean="0"/>
              <a:t>. veka</a:t>
            </a:r>
            <a:r>
              <a:rPr lang="sr-Latn-RS" dirty="0"/>
              <a:t>, uz papsku dozvolu, </a:t>
            </a:r>
            <a:r>
              <a:rPr lang="sr-Latn-RS" dirty="0" smtClean="0"/>
              <a:t>pobedom kancelara koledža. </a:t>
            </a:r>
            <a:endParaRPr lang="sr-Latn-RS" dirty="0"/>
          </a:p>
          <a:p>
            <a:pPr lvl="0"/>
            <a:r>
              <a:rPr lang="sr-Latn-RS" dirty="0"/>
              <a:t>K</a:t>
            </a:r>
            <a:r>
              <a:rPr lang="sr-Latn-RS" dirty="0" smtClean="0"/>
              <a:t>ao </a:t>
            </a:r>
            <a:r>
              <a:rPr lang="sr-Latn-RS" dirty="0"/>
              <a:t>što je Bolonja bila poznata po studijama prava, a Pariz po studijama teologije, tako su na </a:t>
            </a:r>
            <a:r>
              <a:rPr lang="sr-Latn-RS" dirty="0" smtClean="0"/>
              <a:t>Oksfordu </a:t>
            </a:r>
            <a:r>
              <a:rPr lang="sr-Latn-RS" dirty="0"/>
              <a:t>bile poznate prirodne nauke i eksperimentalni pristup (slava Rodžera Bejkona i kasnije Viljema Okama); oni praktikuju primenu matematičkih principa radi boljeg razumevanja prirodnih fenomena, kao što insistiraju na uticaju novootkrivenih Aristotelovih dela oko 1150</a:t>
            </a:r>
            <a:r>
              <a:rPr lang="sr-Latn-RS" dirty="0" smtClean="0"/>
              <a:t>. (</a:t>
            </a:r>
            <a:r>
              <a:rPr lang="sr-Latn-RS" dirty="0"/>
              <a:t>u to vreme studije Aristotela bile su zabranjene u </a:t>
            </a:r>
            <a:r>
              <a:rPr lang="sr-Latn-RS" dirty="0" smtClean="0"/>
              <a:t>Parizu).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2"/>
                </a:solidFill>
              </a:rPr>
              <a:t>Univerzitet u Oksfordu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 lnSpcReduction="10000"/>
          </a:bodyPr>
          <a:lstStyle/>
          <a:p>
            <a:r>
              <a:rPr lang="sr-Latn-RS" b="1" dirty="0"/>
              <a:t>N</a:t>
            </a:r>
            <a:r>
              <a:rPr lang="sr-Latn-RS" b="1" dirty="0" smtClean="0"/>
              <a:t>agli </a:t>
            </a:r>
            <a:r>
              <a:rPr lang="sr-Latn-RS" b="1" dirty="0"/>
              <a:t>razvoj katedralnih škola posle 1100</a:t>
            </a:r>
            <a:r>
              <a:rPr lang="sr-Latn-RS" dirty="0"/>
              <a:t>; studenti ovih škola povezani sa svetovnim životom: vaspitavanje dečaka određenih za rad u kraljevskoj administraciji i </a:t>
            </a:r>
            <a:r>
              <a:rPr lang="sr-Latn-RS" dirty="0" smtClean="0"/>
              <a:t>činovništvu.</a:t>
            </a:r>
          </a:p>
          <a:p>
            <a:r>
              <a:rPr lang="sr-Latn-RS" dirty="0"/>
              <a:t>P</a:t>
            </a:r>
            <a:r>
              <a:rPr lang="sr-Latn-RS" dirty="0" smtClean="0"/>
              <a:t>ružaju </a:t>
            </a:r>
            <a:r>
              <a:rPr lang="sr-Latn-RS" dirty="0"/>
              <a:t>osnovno obrazovanje u oblasti pismenosti i retorike zasnovano na rimskom triviumu i </a:t>
            </a:r>
            <a:r>
              <a:rPr lang="sr-Latn-RS" dirty="0" smtClean="0"/>
              <a:t>quadriviumu.</a:t>
            </a:r>
          </a:p>
          <a:p>
            <a:r>
              <a:rPr lang="sr-Latn-RS" dirty="0" smtClean="0"/>
              <a:t>Značaj </a:t>
            </a:r>
            <a:r>
              <a:rPr lang="sr-Latn-RS" dirty="0"/>
              <a:t>uloge </a:t>
            </a:r>
            <a:r>
              <a:rPr lang="sr-Latn-RS" dirty="0" smtClean="0"/>
              <a:t>učitelja </a:t>
            </a:r>
            <a:r>
              <a:rPr lang="sr-Latn-RS" dirty="0"/>
              <a:t>(magister); tokom 12.veka nastanak novih oblika obrazovanja vezanog za pojedine plemićke kuće u kojima je plaćana nastava tutora (poseban slučaj predstavljala je pouka članova kraljevske porodice); tako je rođena specifična </a:t>
            </a:r>
            <a:r>
              <a:rPr lang="sr-Latn-RS" b="1" dirty="0"/>
              <a:t>dvorska kultura</a:t>
            </a:r>
            <a:r>
              <a:rPr lang="sr-Latn-RS" dirty="0"/>
              <a:t> u kojoj je poseban naglasak u obrazovanju stavljan na književnost, pa i na vernakularnu poeziju, što dovodi do rađanja specifične dvorske (riterske) književnosti tokom 12.veka.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dirty="0"/>
              <a:t>Univerzitet dobija posebnu podršku monarhije; kada je tokom 1209. na Oksfordu bila obustavljena nastava, grupa oksfordskih studenata osnovala je univerzitet u Kembridžu.</a:t>
            </a:r>
          </a:p>
          <a:p>
            <a:pPr lvl="0"/>
            <a:r>
              <a:rPr lang="sr-Latn-RS" dirty="0"/>
              <a:t>Franjevačke studije u Oksfordu osnovao je Robert iz Groseteste</a:t>
            </a:r>
            <a:r>
              <a:rPr lang="sr-Latn-RS" dirty="0" smtClean="0"/>
              <a:t>.</a:t>
            </a:r>
            <a:endParaRPr lang="sr-Latn-RS" b="1" dirty="0" smtClean="0"/>
          </a:p>
          <a:p>
            <a:pPr lvl="0"/>
            <a:r>
              <a:rPr lang="sr-Latn-RS" b="1" dirty="0" smtClean="0"/>
              <a:t>Tokom </a:t>
            </a:r>
            <a:r>
              <a:rPr lang="sr-Latn-RS" b="1" dirty="0"/>
              <a:t>13. i 14.veka nastao je veliki broj evropskih iniverziteta: Prag 1347/8; Beč 1365; Keln 1388; Buda </a:t>
            </a:r>
            <a:r>
              <a:rPr lang="sr-Latn-RS" b="1" dirty="0" smtClean="0"/>
              <a:t>1389.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97" y="1600200"/>
            <a:ext cx="4558605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2"/>
                </a:solidFill>
              </a:rPr>
              <a:t>Pečat Karlovog univerziteta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86400"/>
          </a:xfrm>
        </p:spPr>
        <p:txBody>
          <a:bodyPr>
            <a:normAutofit/>
          </a:bodyPr>
          <a:lstStyle/>
          <a:p>
            <a:pPr lvl="0"/>
            <a:r>
              <a:rPr lang="sr-Latn-RS" b="1" dirty="0"/>
              <a:t>R</a:t>
            </a:r>
            <a:r>
              <a:rPr lang="sr-Latn-RS" b="1" dirty="0" smtClean="0"/>
              <a:t>ecepcija Aristotela</a:t>
            </a:r>
            <a:r>
              <a:rPr lang="sr-Latn-RS" dirty="0" smtClean="0"/>
              <a:t>: do </a:t>
            </a:r>
            <a:r>
              <a:rPr lang="sr-Latn-RS" b="1" dirty="0"/>
              <a:t>1200</a:t>
            </a:r>
            <a:r>
              <a:rPr lang="sr-Latn-RS" dirty="0"/>
              <a:t>.godine veliki deo Aristotelovih dela dostupan učenim ljudima evropskog </a:t>
            </a:r>
            <a:r>
              <a:rPr lang="sr-Latn-RS" dirty="0" smtClean="0"/>
              <a:t>Zapada.</a:t>
            </a:r>
            <a:endParaRPr lang="en-US" dirty="0"/>
          </a:p>
          <a:p>
            <a:pPr lvl="0"/>
            <a:r>
              <a:rPr lang="sr-Latn-RS" dirty="0"/>
              <a:t>P</a:t>
            </a:r>
            <a:r>
              <a:rPr lang="sr-Latn-RS" dirty="0" smtClean="0"/>
              <a:t>resudan </a:t>
            </a:r>
            <a:r>
              <a:rPr lang="sr-Latn-RS" dirty="0"/>
              <a:t>dodir sa </a:t>
            </a:r>
            <a:r>
              <a:rPr lang="sr-Latn-RS" dirty="0" smtClean="0"/>
              <a:t>arapskom </a:t>
            </a:r>
            <a:r>
              <a:rPr lang="sr-Latn-RS" dirty="0"/>
              <a:t>učenošću u </a:t>
            </a:r>
            <a:r>
              <a:rPr lang="sr-Latn-RS" b="1" dirty="0" smtClean="0"/>
              <a:t>Španiji</a:t>
            </a:r>
            <a:r>
              <a:rPr lang="sr-Latn-RS" dirty="0" smtClean="0"/>
              <a:t>:</a:t>
            </a:r>
            <a:r>
              <a:rPr lang="sr-Latn-RS" dirty="0"/>
              <a:t> </a:t>
            </a:r>
            <a:r>
              <a:rPr lang="sr-Latn-RS" dirty="0" smtClean="0"/>
              <a:t>prevodi </a:t>
            </a:r>
            <a:r>
              <a:rPr lang="sr-Latn-RS" dirty="0"/>
              <a:t>Averoesa i jevrejskog prevodioca i teologa </a:t>
            </a:r>
            <a:r>
              <a:rPr lang="sr-Latn-RS" dirty="0" smtClean="0"/>
              <a:t>Majmonida.</a:t>
            </a:r>
            <a:endParaRPr lang="en-US" dirty="0"/>
          </a:p>
          <a:p>
            <a:pPr lvl="0"/>
            <a:r>
              <a:rPr lang="sr-Latn-RS" dirty="0"/>
              <a:t>S</a:t>
            </a:r>
            <a:r>
              <a:rPr lang="sr-Latn-RS" dirty="0" smtClean="0"/>
              <a:t>usret </a:t>
            </a:r>
            <a:r>
              <a:rPr lang="sr-Latn-RS" dirty="0"/>
              <a:t>sa prevodima velikih dela koji su krstaši imali u </a:t>
            </a:r>
            <a:r>
              <a:rPr lang="sr-Latn-RS" b="1" dirty="0"/>
              <a:t>Antiohiji</a:t>
            </a:r>
            <a:r>
              <a:rPr lang="sr-Latn-RS" dirty="0"/>
              <a:t> i u </a:t>
            </a:r>
            <a:r>
              <a:rPr lang="sr-Latn-RS" b="1" dirty="0"/>
              <a:t>Carigradu</a:t>
            </a:r>
            <a:r>
              <a:rPr lang="sr-Latn-RS" dirty="0"/>
              <a:t>; tada su do njih došla i dela ranih crkvenih otaca istočne crkve poput Vasilija Velikog i Jovana </a:t>
            </a:r>
            <a:r>
              <a:rPr lang="sr-Latn-RS" dirty="0" smtClean="0"/>
              <a:t>Zlatoustog.</a:t>
            </a:r>
            <a:endParaRPr lang="en-US" dirty="0"/>
          </a:p>
          <a:p>
            <a:pPr lvl="0"/>
            <a:r>
              <a:rPr lang="sr-Latn-RS" dirty="0"/>
              <a:t>T</a:t>
            </a:r>
            <a:r>
              <a:rPr lang="sr-Latn-RS" dirty="0" smtClean="0"/>
              <a:t>reća </a:t>
            </a:r>
            <a:r>
              <a:rPr lang="sr-Latn-RS" dirty="0"/>
              <a:t>oblast razmene kulturnih uticaja bila je </a:t>
            </a:r>
            <a:r>
              <a:rPr lang="sr-Latn-RS" b="1" dirty="0"/>
              <a:t>Sicilija</a:t>
            </a:r>
            <a:r>
              <a:rPr lang="sr-Latn-RS" dirty="0"/>
              <a:t>: prevodilačka delatnost podsticana još od vremena normanskih </a:t>
            </a:r>
            <a:r>
              <a:rPr lang="sr-Latn-RS" dirty="0" smtClean="0"/>
              <a:t>kraljeva.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Latn-RS" b="1" dirty="0"/>
              <a:t>O</a:t>
            </a:r>
            <a:r>
              <a:rPr lang="sr-Latn-RS" b="1" dirty="0" smtClean="0"/>
              <a:t>brazovanje </a:t>
            </a:r>
            <a:r>
              <a:rPr lang="sr-Latn-RS" b="1" dirty="0"/>
              <a:t>sholastičkog metoda</a:t>
            </a:r>
            <a:r>
              <a:rPr lang="sr-Latn-RS" dirty="0"/>
              <a:t>: razvoj argumentacije u </a:t>
            </a:r>
            <a:r>
              <a:rPr lang="sr-Latn-RS" dirty="0" smtClean="0"/>
              <a:t>disputu.</a:t>
            </a:r>
            <a:endParaRPr lang="en-US" dirty="0"/>
          </a:p>
          <a:p>
            <a:pPr lvl="0"/>
            <a:r>
              <a:rPr lang="sr-Latn-RS" dirty="0"/>
              <a:t>O</a:t>
            </a:r>
            <a:r>
              <a:rPr lang="sr-Latn-RS" dirty="0" smtClean="0"/>
              <a:t>dređeni </a:t>
            </a:r>
            <a:r>
              <a:rPr lang="sr-Latn-RS" dirty="0"/>
              <a:t>crkveni krugovi protive se prodoru Aristotelovog učenja (1215. u Parizu papski legat Rober de Kuzon stavio zabranu na izučavanje Aristotelovih spisa na pariskom </a:t>
            </a:r>
            <a:r>
              <a:rPr lang="sr-Latn-RS" dirty="0" smtClean="0"/>
              <a:t>univerzitetu; do </a:t>
            </a:r>
            <a:r>
              <a:rPr lang="sr-Latn-RS" dirty="0"/>
              <a:t>sredine veka ukinuta zabrana</a:t>
            </a:r>
            <a:r>
              <a:rPr lang="sr-Latn-RS" dirty="0" smtClean="0"/>
              <a:t>).</a:t>
            </a:r>
            <a:endParaRPr lang="en-US" dirty="0"/>
          </a:p>
          <a:p>
            <a:pPr lvl="0"/>
            <a:r>
              <a:rPr lang="sr-Latn-RS" dirty="0" smtClean="0"/>
              <a:t>Priređivanje </a:t>
            </a:r>
            <a:r>
              <a:rPr lang="sr-Latn-RS" b="1" dirty="0"/>
              <a:t>priručnika koji su za potrebe učenja sažimali postojeća znanja: </a:t>
            </a:r>
            <a:r>
              <a:rPr lang="sr-Latn-RS" b="1" dirty="0" smtClean="0"/>
              <a:t>summae.</a:t>
            </a:r>
            <a:endParaRPr lang="en-US" dirty="0"/>
          </a:p>
          <a:p>
            <a:pPr lvl="0"/>
            <a:r>
              <a:rPr lang="sr-Latn-RS" dirty="0" smtClean="0"/>
              <a:t>Sintetizacija </a:t>
            </a:r>
            <a:r>
              <a:rPr lang="sr-Latn-RS" dirty="0"/>
              <a:t>celokupne teološke tradicije korišćenjem </a:t>
            </a:r>
            <a:r>
              <a:rPr lang="sr-Latn-RS" dirty="0" smtClean="0"/>
              <a:t>dijalektičkog metoda.</a:t>
            </a:r>
            <a:endParaRPr lang="en-US" dirty="0"/>
          </a:p>
          <a:p>
            <a:r>
              <a:rPr lang="sr-Latn-RS" dirty="0"/>
              <a:t>N</a:t>
            </a:r>
            <a:r>
              <a:rPr lang="sr-Latn-RS" dirty="0" smtClean="0"/>
              <a:t>ukleus </a:t>
            </a:r>
            <a:r>
              <a:rPr lang="sr-Latn-RS" dirty="0"/>
              <a:t>ovih pokušaja – spisi sv</a:t>
            </a:r>
            <a:r>
              <a:rPr lang="sr-Latn-RS" dirty="0" smtClean="0"/>
              <a:t>. Avgustina </a:t>
            </a:r>
            <a:r>
              <a:rPr lang="sr-Latn-RS" dirty="0"/>
              <a:t>i komentari na </a:t>
            </a:r>
            <a:r>
              <a:rPr lang="sr-Latn-RS" dirty="0" smtClean="0"/>
              <a:t>njih.</a:t>
            </a:r>
            <a:endParaRPr lang="en-US" dirty="0"/>
          </a:p>
          <a:p>
            <a:r>
              <a:rPr lang="sr-Latn-RS" dirty="0"/>
              <a:t>Z</a:t>
            </a:r>
            <a:r>
              <a:rPr lang="sr-Latn-RS" dirty="0" smtClean="0"/>
              <a:t>načajan </a:t>
            </a:r>
            <a:r>
              <a:rPr lang="sr-Latn-RS" dirty="0"/>
              <a:t>usek – dolazak franjevaca i dominikanaca na univerzitet (novi rafinman studijama): Bonaventura (franjevac) i Toma Akvinski (dominikanac) – usavršili sholastički </a:t>
            </a:r>
            <a:r>
              <a:rPr lang="sr-Latn-RS" dirty="0" smtClean="0"/>
              <a:t>metod.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pPr lvl="0"/>
            <a:r>
              <a:rPr lang="sr-Latn-RS" dirty="0"/>
              <a:t>U</a:t>
            </a:r>
            <a:r>
              <a:rPr lang="sr-Latn-RS" dirty="0" smtClean="0"/>
              <a:t>niverzitet </a:t>
            </a:r>
            <a:r>
              <a:rPr lang="sr-Latn-RS" dirty="0"/>
              <a:t>kao delo srednjovekovne </a:t>
            </a:r>
            <a:r>
              <a:rPr lang="sr-Latn-RS" dirty="0" smtClean="0"/>
              <a:t>kulture.</a:t>
            </a:r>
            <a:endParaRPr lang="en-US" dirty="0"/>
          </a:p>
          <a:p>
            <a:pPr lvl="0"/>
            <a:r>
              <a:rPr lang="sr-Latn-RS" dirty="0" smtClean="0"/>
              <a:t>Nastanak </a:t>
            </a:r>
            <a:r>
              <a:rPr lang="sr-Latn-RS" dirty="0"/>
              <a:t>institucija visokog obrazovanja u neposrednoj vezi sa usponom gradova, koji je omogućen razvojem trgovine i </a:t>
            </a:r>
            <a:r>
              <a:rPr lang="sr-Latn-RS" dirty="0" smtClean="0"/>
              <a:t>manufaktura.</a:t>
            </a:r>
            <a:endParaRPr lang="en-US" dirty="0"/>
          </a:p>
          <a:p>
            <a:pPr lvl="0"/>
            <a:r>
              <a:rPr lang="sr-Latn-RS" dirty="0"/>
              <a:t>R</a:t>
            </a:r>
            <a:r>
              <a:rPr lang="sr-Latn-RS" dirty="0" smtClean="0"/>
              <a:t>azlika </a:t>
            </a:r>
            <a:r>
              <a:rPr lang="sr-Latn-RS" dirty="0"/>
              <a:t>u odnosu na središta obrazovanja ranijih epoha koja su takođe imala osnovnu administrativnu organizaciju i redovni program studiranja </a:t>
            </a:r>
            <a:r>
              <a:rPr lang="sr-Latn-RS" dirty="0" smtClean="0"/>
              <a:t>sastojala </a:t>
            </a:r>
            <a:r>
              <a:rPr lang="sr-Latn-RS" dirty="0"/>
              <a:t>se u činjenici da ove škole nisu bile </a:t>
            </a:r>
            <a:r>
              <a:rPr lang="sr-Latn-RS" b="1" dirty="0"/>
              <a:t>strukovna (korporativna) udruženja</a:t>
            </a:r>
            <a:r>
              <a:rPr lang="sr-Latn-RS" dirty="0"/>
              <a:t> nastavnika i studenata uređena na osnovama </a:t>
            </a:r>
            <a:r>
              <a:rPr lang="sr-Latn-RS" b="1" dirty="0"/>
              <a:t>statuta</a:t>
            </a:r>
            <a:r>
              <a:rPr lang="sr-Latn-RS" dirty="0"/>
              <a:t> i posebne administrativne mašinerije, kao i strogo određenih </a:t>
            </a:r>
            <a:r>
              <a:rPr lang="sr-Latn-RS" dirty="0" smtClean="0"/>
              <a:t>stepena obrazovanja.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31" y="1600200"/>
            <a:ext cx="4974669" cy="45994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2"/>
                </a:solidFill>
              </a:rPr>
              <a:t>Univerzitet, XIV vek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b="1" dirty="0"/>
              <a:t>K</a:t>
            </a:r>
            <a:r>
              <a:rPr lang="sr-Latn-RS" b="1" dirty="0" smtClean="0"/>
              <a:t>orporacija </a:t>
            </a:r>
            <a:r>
              <a:rPr lang="sr-Latn-RS" b="1" i="1" dirty="0"/>
              <a:t>universitas </a:t>
            </a:r>
            <a:r>
              <a:rPr lang="sr-Latn-RS" b="1" dirty="0"/>
              <a:t>nastala s namerom da štiti interese svojih članova</a:t>
            </a:r>
            <a:r>
              <a:rPr lang="sr-Latn-RS" dirty="0"/>
              <a:t> predstavlja novi institut unutar srednjovekovne </a:t>
            </a:r>
            <a:r>
              <a:rPr lang="sr-Latn-RS" dirty="0" smtClean="0"/>
              <a:t>države.</a:t>
            </a:r>
            <a:endParaRPr lang="en-US" dirty="0"/>
          </a:p>
          <a:p>
            <a:pPr lvl="0"/>
            <a:r>
              <a:rPr lang="sr-Latn-RS" b="1" dirty="0"/>
              <a:t>U</a:t>
            </a:r>
            <a:r>
              <a:rPr lang="sr-Latn-RS" b="1" dirty="0" smtClean="0"/>
              <a:t>niverzitet </a:t>
            </a:r>
            <a:r>
              <a:rPr lang="sr-Latn-RS" b="1" dirty="0"/>
              <a:t>u Bolonji</a:t>
            </a:r>
            <a:r>
              <a:rPr lang="sr-Latn-RS" dirty="0"/>
              <a:t> nastao iz pravne škole, namera da pruži kompletno obrazovanje; predavači veliki pravnici Irnerije i </a:t>
            </a:r>
            <a:r>
              <a:rPr lang="sr-Latn-RS" dirty="0" smtClean="0"/>
              <a:t>Gracijan.</a:t>
            </a:r>
            <a:endParaRPr lang="en-US" dirty="0"/>
          </a:p>
          <a:p>
            <a:r>
              <a:rPr lang="sr-Latn-RS" b="1" dirty="0"/>
              <a:t>Irenrije </a:t>
            </a:r>
            <a:r>
              <a:rPr lang="sr-Latn-RS" dirty="0"/>
              <a:t>podučava između 116. i 1140. nadahnut dijalektikom Pjera </a:t>
            </a:r>
            <a:r>
              <a:rPr lang="sr-Latn-RS" dirty="0" smtClean="0"/>
              <a:t>Abelara; </a:t>
            </a:r>
            <a:r>
              <a:rPr lang="sr-Latn-RS" dirty="0"/>
              <a:t>napisao je </a:t>
            </a:r>
            <a:r>
              <a:rPr lang="sr-Latn-RS" u="sng" dirty="0"/>
              <a:t>komentare na Justinijanov kodeks građanskih zakona</a:t>
            </a:r>
            <a:r>
              <a:rPr lang="sr-Latn-RS" dirty="0"/>
              <a:t> (</a:t>
            </a:r>
            <a:r>
              <a:rPr lang="sr-Latn-RS" i="1" dirty="0"/>
              <a:t>Corpus iuris civilis</a:t>
            </a:r>
            <a:r>
              <a:rPr lang="sr-Latn-RS" dirty="0"/>
              <a:t>); na taj način osnovi klasične legalne misli utkani su u srednjovekovni sistem </a:t>
            </a:r>
            <a:r>
              <a:rPr lang="sr-Latn-RS" dirty="0" smtClean="0"/>
              <a:t>pravosuđa. </a:t>
            </a:r>
            <a:r>
              <a:rPr lang="sr-Latn-RS" b="1" dirty="0"/>
              <a:t>Gracijan</a:t>
            </a:r>
            <a:r>
              <a:rPr lang="sr-Latn-RS" dirty="0"/>
              <a:t> je proučavalac </a:t>
            </a:r>
            <a:r>
              <a:rPr lang="sr-Latn-RS" u="sng" dirty="0"/>
              <a:t>kanonskog, crkvenog prava; </a:t>
            </a:r>
            <a:r>
              <a:rPr lang="sr-Latn-RS" dirty="0"/>
              <a:t> 1140. završio konkordancu kanona – </a:t>
            </a:r>
            <a:r>
              <a:rPr lang="sr-Latn-RS" i="1" u="sng" dirty="0"/>
              <a:t>Decretum </a:t>
            </a:r>
            <a:r>
              <a:rPr lang="sr-Latn-RS" i="1" u="sng" dirty="0" smtClean="0"/>
              <a:t>Gratiani.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lvl="0"/>
            <a:r>
              <a:rPr lang="sr-Latn-RS" dirty="0"/>
              <a:t>N</a:t>
            </a:r>
            <a:r>
              <a:rPr lang="sr-Latn-RS" dirty="0" smtClean="0"/>
              <a:t>ovonastala </a:t>
            </a:r>
            <a:r>
              <a:rPr lang="sr-Latn-RS" dirty="0"/>
              <a:t>organizacija podeljena na </a:t>
            </a:r>
            <a:r>
              <a:rPr lang="sr-Latn-RS" b="1" dirty="0"/>
              <a:t>nacije</a:t>
            </a:r>
            <a:r>
              <a:rPr lang="sr-Latn-RS" dirty="0"/>
              <a:t> prema poreklu </a:t>
            </a:r>
            <a:r>
              <a:rPr lang="sr-Latn-RS" dirty="0" smtClean="0"/>
              <a:t>studenata.</a:t>
            </a:r>
          </a:p>
          <a:p>
            <a:pPr lvl="0"/>
            <a:r>
              <a:rPr lang="sr-Latn-RS" dirty="0"/>
              <a:t>N</a:t>
            </a:r>
            <a:r>
              <a:rPr lang="sr-Latn-RS" dirty="0" smtClean="0"/>
              <a:t>a </a:t>
            </a:r>
            <a:r>
              <a:rPr lang="sr-Latn-RS" dirty="0"/>
              <a:t>čelu univerziteta su bili </a:t>
            </a:r>
            <a:r>
              <a:rPr lang="sr-Latn-RS" b="1" dirty="0"/>
              <a:t>rektori</a:t>
            </a:r>
            <a:r>
              <a:rPr lang="sr-Latn-RS" dirty="0"/>
              <a:t>; do sredine 13.veka u Bolonji su nacije oformile dve velike grupe nazvane prema poreklu studenata (Ultramontani i Citramontani-Italijani). </a:t>
            </a:r>
            <a:endParaRPr lang="sr-Latn-RS" dirty="0" smtClean="0"/>
          </a:p>
          <a:p>
            <a:pPr lvl="0"/>
            <a:r>
              <a:rPr lang="sr-Latn-RS" dirty="0" smtClean="0"/>
              <a:t>Studenti </a:t>
            </a:r>
            <a:r>
              <a:rPr lang="sr-Latn-RS" dirty="0"/>
              <a:t>su osnovali strukturu upravljanja u kojoj su držali vlast. Vremenom, njihova kontrola nad radom univerziteta je postepeno slabila, da bi do sredine 14.veka svi predavači bili postavljeni i plaćeni od strane komunalnih vlasti.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b="1" dirty="0"/>
              <a:t>Pariski univerzitet</a:t>
            </a:r>
            <a:r>
              <a:rPr lang="sr-Latn-RS" dirty="0"/>
              <a:t> se razvijao na drugačiji način: studenti imaju malo kontrole nad profesorima, već se zajedno sa njima bore za autonomiju svoje korporacije u odnosu na crkvene vlasti oličene u kancelaru i kanoniku Bogorodičine crkve u Parizu, gde se nalazila biskupska katedra </a:t>
            </a:r>
            <a:r>
              <a:rPr lang="sr-Latn-RS" dirty="0" smtClean="0"/>
              <a:t>grada.</a:t>
            </a:r>
            <a:endParaRPr lang="en-US" dirty="0"/>
          </a:p>
          <a:p>
            <a:pPr lvl="0"/>
            <a:r>
              <a:rPr lang="sr-Latn-RS" dirty="0"/>
              <a:t>K</a:t>
            </a:r>
            <a:r>
              <a:rPr lang="sr-Latn-RS" dirty="0" smtClean="0"/>
              <a:t>atedralna </a:t>
            </a:r>
            <a:r>
              <a:rPr lang="sr-Latn-RS" dirty="0"/>
              <a:t>škola bila je embrion univerziteta, a prva predavanja držana su u tremu Notr Dama; studenti su stanovali u domu kanonika katedrale; univerzitet je bio pod jurisdikcijom kancelara katedrale koji je svoj autoritet izvodio od biskupa grada </a:t>
            </a:r>
            <a:r>
              <a:rPr lang="sr-Latn-RS" dirty="0" smtClean="0"/>
              <a:t>Pariza.</a:t>
            </a:r>
            <a:endParaRPr lang="en-US" dirty="0"/>
          </a:p>
          <a:p>
            <a:pPr lvl="0"/>
            <a:r>
              <a:rPr lang="sr-Latn-RS" dirty="0"/>
              <a:t>V</a:t>
            </a:r>
            <a:r>
              <a:rPr lang="sr-Latn-RS" dirty="0" smtClean="0"/>
              <a:t>eći </a:t>
            </a:r>
            <a:r>
              <a:rPr lang="sr-Latn-RS" dirty="0"/>
              <a:t>broj studenata dovodi do nestašice mesta za smeštaj; preseljavanje đaka na levu obalu Sene, na brdo Sv. Ženevijeve, u deo grada koji je po njima nazvan </a:t>
            </a:r>
            <a:r>
              <a:rPr lang="sr-Latn-RS" i="1" dirty="0"/>
              <a:t>Quartier Latin</a:t>
            </a:r>
            <a:r>
              <a:rPr lang="sr-Latn-R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3733800" cy="58828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7400" y="2667000"/>
            <a:ext cx="3048000" cy="1219200"/>
          </a:xfrm>
        </p:spPr>
        <p:txBody>
          <a:bodyPr/>
          <a:lstStyle/>
          <a:p>
            <a:r>
              <a:rPr lang="sr-Latn-RS" dirty="0" smtClean="0">
                <a:solidFill>
                  <a:schemeClr val="accent2"/>
                </a:solidFill>
              </a:rPr>
              <a:t>Sorbona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2"/>
                </a:solidFill>
              </a:rPr>
              <a:t>Sorbona, unutrašnje dvorište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4">
      <a:dk1>
        <a:srgbClr val="2F2B20"/>
      </a:dk1>
      <a:lt1>
        <a:srgbClr val="6D5125"/>
      </a:lt1>
      <a:dk2>
        <a:srgbClr val="675E47"/>
      </a:dk2>
      <a:lt2>
        <a:srgbClr val="DFDCB7"/>
      </a:lt2>
      <a:accent1>
        <a:srgbClr val="A9A57C"/>
      </a:accent1>
      <a:accent2>
        <a:srgbClr val="A47A37"/>
      </a:accent2>
      <a:accent3>
        <a:srgbClr val="D2CB6C"/>
      </a:accent3>
      <a:accent4>
        <a:srgbClr val="C89F5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251</TotalTime>
  <Words>1515</Words>
  <Application>Microsoft Office PowerPoint</Application>
  <PresentationFormat>On-screen Show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Nastanak univerziteta  u poznom srednjem veku</vt:lpstr>
      <vt:lpstr>PowerPoint Presentation</vt:lpstr>
      <vt:lpstr>PowerPoint Presentation</vt:lpstr>
      <vt:lpstr>Univerzitet, XIV vek</vt:lpstr>
      <vt:lpstr>PowerPoint Presentation</vt:lpstr>
      <vt:lpstr>PowerPoint Presentation</vt:lpstr>
      <vt:lpstr>PowerPoint Presentation</vt:lpstr>
      <vt:lpstr>Sorbona</vt:lpstr>
      <vt:lpstr>Sorbona, unutrašnje dvorište</vt:lpstr>
      <vt:lpstr>PowerPoint Presentation</vt:lpstr>
      <vt:lpstr>PowerPoint Presentation</vt:lpstr>
      <vt:lpstr>Luj IX i Blanša  od Kastilje (gornji nivo)</vt:lpstr>
      <vt:lpstr>PowerPoint Presentation</vt:lpstr>
      <vt:lpstr>PowerPoint Presentation</vt:lpstr>
      <vt:lpstr>PowerPoint Presentation</vt:lpstr>
      <vt:lpstr>PowerPoint Presentation</vt:lpstr>
      <vt:lpstr>Nastava na univerzitetu, XIV vek</vt:lpstr>
      <vt:lpstr>PowerPoint Presentation</vt:lpstr>
      <vt:lpstr>Univerzitet u Oksfordu</vt:lpstr>
      <vt:lpstr>PowerPoint Presentation</vt:lpstr>
      <vt:lpstr>Pečat Karlovog univerziteta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Reprezentativna kultura i simboli epohe</dc:title>
  <dc:creator>A. Z. Savic</dc:creator>
  <cp:lastModifiedBy>A. Z. Savic</cp:lastModifiedBy>
  <cp:revision>22</cp:revision>
  <dcterms:created xsi:type="dcterms:W3CDTF">2020-04-23T12:22:25Z</dcterms:created>
  <dcterms:modified xsi:type="dcterms:W3CDTF">2020-04-25T22:05:57Z</dcterms:modified>
</cp:coreProperties>
</file>