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28"/>
  </p:normalViewPr>
  <p:slideViewPr>
    <p:cSldViewPr snapToGrid="0">
      <p:cViewPr varScale="1">
        <p:scale>
          <a:sx n="67" d="100"/>
          <a:sy n="67" d="100"/>
        </p:scale>
        <p:origin x="19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4/17/23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4/17/23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4/17/23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4/17/23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4/17/23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D0AD-E674-2257-B704-CC8B53750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i="0" u="none" strike="noStrike" dirty="0">
                <a:solidFill>
                  <a:schemeClr val="bg1"/>
                </a:solidFill>
                <a:effectLst/>
              </a:rPr>
              <a:t>ELEMENTI </a:t>
            </a:r>
            <a:r>
              <a:rPr lang="en-GB" i="0" u="none" strike="noStrike">
                <a:solidFill>
                  <a:schemeClr val="bg1"/>
                </a:solidFill>
                <a:effectLst/>
              </a:rPr>
              <a:t>ZADOVOLJSTVA ŽIVOTOM </a:t>
            </a:r>
            <a:r>
              <a:rPr lang="en-GB" i="0" u="none" strike="noStrike" dirty="0">
                <a:solidFill>
                  <a:schemeClr val="bg1"/>
                </a:solidFill>
                <a:effectLst/>
              </a:rPr>
              <a:t>OMLADINE U SRBIJI</a:t>
            </a:r>
            <a:endParaRPr lang="en-RS" sz="1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75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DCCBA9-8F31-1AEB-905F-D78EA417F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0" t="25098" r="23832" b="18914"/>
          <a:stretch/>
        </p:blipFill>
        <p:spPr>
          <a:xfrm>
            <a:off x="1043355" y="241667"/>
            <a:ext cx="9589475" cy="637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23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243FFC-BA84-76B0-2B5D-B0F401FAA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80" t="25822" r="22323" b="18190"/>
          <a:stretch/>
        </p:blipFill>
        <p:spPr>
          <a:xfrm>
            <a:off x="1151792" y="224932"/>
            <a:ext cx="9888415" cy="640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48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842E2-1516-C285-3DA5-25D9FFB87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S" sz="4800" dirty="0"/>
              <a:t>ZAKLJUČCI</a:t>
            </a:r>
            <a:endParaRPr lang="e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F72EB-ACDD-A74D-1EAF-C462A3F39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57" y="2364848"/>
            <a:ext cx="10892641" cy="4045964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 err="1"/>
              <a:t>Funkcionalna</a:t>
            </a:r>
            <a:r>
              <a:rPr lang="en-GB" sz="2400" dirty="0"/>
              <a:t> </a:t>
            </a:r>
            <a:r>
              <a:rPr lang="en-GB" sz="2400" dirty="0" err="1"/>
              <a:t>autonomija</a:t>
            </a:r>
            <a:r>
              <a:rPr lang="en-GB" sz="2400" dirty="0"/>
              <a:t> (FA) </a:t>
            </a:r>
            <a:r>
              <a:rPr lang="en-GB" sz="2400" dirty="0" err="1"/>
              <a:t>ima</a:t>
            </a:r>
            <a:r>
              <a:rPr lang="en-GB" sz="2400" dirty="0"/>
              <a:t> </a:t>
            </a:r>
            <a:r>
              <a:rPr lang="en-GB" sz="2400" dirty="0" err="1"/>
              <a:t>značajan</a:t>
            </a:r>
            <a:r>
              <a:rPr lang="en-GB" sz="2400" dirty="0"/>
              <a:t> </a:t>
            </a:r>
            <a:r>
              <a:rPr lang="en-GB" sz="2400" dirty="0" err="1"/>
              <a:t>uticaj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zadovoljstvo</a:t>
            </a:r>
            <a:r>
              <a:rPr lang="en-GB" sz="2400" dirty="0"/>
              <a:t> </a:t>
            </a:r>
            <a:r>
              <a:rPr lang="en-GB" sz="2400" dirty="0" err="1"/>
              <a:t>intimnim</a:t>
            </a:r>
            <a:r>
              <a:rPr lang="en-GB" sz="2400" dirty="0"/>
              <a:t> </a:t>
            </a:r>
            <a:r>
              <a:rPr lang="en-GB" sz="2400" dirty="0" err="1"/>
              <a:t>odnosima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porodičnim</a:t>
            </a:r>
            <a:r>
              <a:rPr lang="en-GB" sz="2400" dirty="0"/>
              <a:t> </a:t>
            </a:r>
            <a:r>
              <a:rPr lang="en-GB" sz="2400" dirty="0" err="1"/>
              <a:t>životom</a:t>
            </a:r>
            <a:r>
              <a:rPr lang="en-GB" sz="2400" dirty="0"/>
              <a:t>. </a:t>
            </a:r>
            <a:r>
              <a:rPr lang="en-GB" sz="2400" dirty="0" err="1"/>
              <a:t>Međutim</a:t>
            </a:r>
            <a:r>
              <a:rPr lang="en-GB" sz="2400" dirty="0"/>
              <a:t>, </a:t>
            </a:r>
            <a:r>
              <a:rPr lang="en-GB" sz="2400" dirty="0" err="1"/>
              <a:t>uticaj</a:t>
            </a:r>
            <a:r>
              <a:rPr lang="en-GB" sz="2400" dirty="0"/>
              <a:t> FA </a:t>
            </a:r>
            <a:r>
              <a:rPr lang="en-GB" sz="2400" dirty="0" err="1"/>
              <a:t>nije</a:t>
            </a:r>
            <a:r>
              <a:rPr lang="en-GB" sz="2400" dirty="0"/>
              <a:t> </a:t>
            </a:r>
            <a:r>
              <a:rPr lang="en-GB" sz="2400" dirty="0" err="1"/>
              <a:t>posredan</a:t>
            </a:r>
            <a:r>
              <a:rPr lang="en-GB" sz="2400" dirty="0"/>
              <a:t>, </a:t>
            </a:r>
            <a:r>
              <a:rPr lang="en-GB" sz="2400" dirty="0" err="1"/>
              <a:t>već</a:t>
            </a:r>
            <a:r>
              <a:rPr lang="en-GB" sz="2400" dirty="0"/>
              <a:t> </a:t>
            </a:r>
            <a:r>
              <a:rPr lang="en-GB" sz="2400" dirty="0" err="1"/>
              <a:t>nezavisan</a:t>
            </a:r>
            <a:r>
              <a:rPr lang="en-GB" sz="2400" dirty="0"/>
              <a:t>, </a:t>
            </a:r>
            <a:r>
              <a:rPr lang="en-GB" sz="2400" dirty="0" err="1"/>
              <a:t>jer</a:t>
            </a:r>
            <a:r>
              <a:rPr lang="en-GB" sz="2400" dirty="0"/>
              <a:t> FA ne </a:t>
            </a:r>
            <a:r>
              <a:rPr lang="en-GB" sz="2400" dirty="0" err="1"/>
              <a:t>povećava</a:t>
            </a:r>
            <a:r>
              <a:rPr lang="en-GB" sz="2400" dirty="0"/>
              <a:t> </a:t>
            </a:r>
            <a:r>
              <a:rPr lang="en-GB" sz="2400" dirty="0" err="1"/>
              <a:t>efekte</a:t>
            </a:r>
            <a:r>
              <a:rPr lang="en-GB" sz="2400" dirty="0"/>
              <a:t> </a:t>
            </a:r>
            <a:r>
              <a:rPr lang="en-GB" sz="2400" dirty="0" err="1"/>
              <a:t>socijalnih</a:t>
            </a:r>
            <a:r>
              <a:rPr lang="en-GB" sz="2400" dirty="0"/>
              <a:t> (</a:t>
            </a:r>
            <a:r>
              <a:rPr lang="en-GB" sz="2400" dirty="0" err="1"/>
              <a:t>zaposlenje</a:t>
            </a:r>
            <a:r>
              <a:rPr lang="en-GB" sz="2400" dirty="0"/>
              <a:t>, </a:t>
            </a:r>
            <a:r>
              <a:rPr lang="en-GB" sz="2400" dirty="0" err="1"/>
              <a:t>obrazovanje</a:t>
            </a:r>
            <a:r>
              <a:rPr lang="en-GB" sz="2400" dirty="0"/>
              <a:t>, </a:t>
            </a:r>
            <a:r>
              <a:rPr lang="en-GB" sz="2400" dirty="0" err="1"/>
              <a:t>stanovanje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finansijska</a:t>
            </a:r>
            <a:r>
              <a:rPr lang="en-GB" sz="2400" dirty="0"/>
              <a:t> </a:t>
            </a:r>
            <a:r>
              <a:rPr lang="en-GB" sz="2400" dirty="0" err="1"/>
              <a:t>nezavisnost</a:t>
            </a:r>
            <a:r>
              <a:rPr lang="en-GB" sz="2400" dirty="0"/>
              <a:t>) </a:t>
            </a:r>
            <a:r>
              <a:rPr lang="en-GB" sz="2400" dirty="0" err="1"/>
              <a:t>ili</a:t>
            </a:r>
            <a:r>
              <a:rPr lang="en-GB" sz="2400" dirty="0"/>
              <a:t> </a:t>
            </a:r>
            <a:r>
              <a:rPr lang="en-GB" sz="2400" dirty="0" err="1"/>
              <a:t>ličnih</a:t>
            </a:r>
            <a:r>
              <a:rPr lang="en-GB" sz="2400" dirty="0"/>
              <a:t> </a:t>
            </a:r>
            <a:r>
              <a:rPr lang="en-GB" sz="2400" dirty="0" err="1"/>
              <a:t>varijabli</a:t>
            </a:r>
            <a:r>
              <a:rPr lang="en-GB" sz="2400" dirty="0"/>
              <a:t> (</a:t>
            </a:r>
            <a:r>
              <a:rPr lang="en-GB" sz="2400" dirty="0" err="1"/>
              <a:t>život</a:t>
            </a:r>
            <a:r>
              <a:rPr lang="en-GB" sz="2400" dirty="0"/>
              <a:t>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partnerom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imanje</a:t>
            </a:r>
            <a:r>
              <a:rPr lang="en-GB" sz="2400" dirty="0"/>
              <a:t> </a:t>
            </a:r>
            <a:r>
              <a:rPr lang="en-GB" sz="2400" dirty="0" err="1"/>
              <a:t>dece</a:t>
            </a:r>
            <a:r>
              <a:rPr lang="en-GB" sz="2400" dirty="0"/>
              <a:t>)</a:t>
            </a:r>
          </a:p>
          <a:p>
            <a:r>
              <a:rPr lang="en-GB" sz="2400" dirty="0" err="1"/>
              <a:t>Socijalni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lični</a:t>
            </a:r>
            <a:r>
              <a:rPr lang="en-GB" sz="2400" dirty="0"/>
              <a:t> </a:t>
            </a:r>
            <a:r>
              <a:rPr lang="en-GB" sz="2400" dirty="0" err="1"/>
              <a:t>faktori</a:t>
            </a:r>
            <a:r>
              <a:rPr lang="en-GB" sz="2400" dirty="0"/>
              <a:t> </a:t>
            </a:r>
            <a:r>
              <a:rPr lang="en-GB" sz="2400" dirty="0" err="1"/>
              <a:t>imaju</a:t>
            </a:r>
            <a:r>
              <a:rPr lang="en-GB" sz="2400" dirty="0"/>
              <a:t> </a:t>
            </a:r>
            <a:r>
              <a:rPr lang="en-GB" sz="2400" dirty="0" err="1"/>
              <a:t>različit</a:t>
            </a:r>
            <a:r>
              <a:rPr lang="en-GB" sz="2400" dirty="0"/>
              <a:t> </a:t>
            </a:r>
            <a:r>
              <a:rPr lang="en-GB" sz="2400" dirty="0" err="1"/>
              <a:t>efekat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zadovoljstvo</a:t>
            </a:r>
            <a:r>
              <a:rPr lang="en-GB" sz="2400" dirty="0"/>
              <a:t> </a:t>
            </a:r>
            <a:r>
              <a:rPr lang="en-GB" sz="2400" dirty="0" err="1"/>
              <a:t>intimnim</a:t>
            </a:r>
            <a:r>
              <a:rPr lang="en-GB" sz="2400" dirty="0"/>
              <a:t> </a:t>
            </a:r>
            <a:r>
              <a:rPr lang="en-GB" sz="2400" dirty="0" err="1"/>
              <a:t>odnosima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porodičnim</a:t>
            </a:r>
            <a:r>
              <a:rPr lang="en-GB" sz="2400" dirty="0"/>
              <a:t> </a:t>
            </a:r>
            <a:r>
              <a:rPr lang="en-GB" sz="2400" dirty="0" err="1"/>
              <a:t>životom</a:t>
            </a:r>
            <a:r>
              <a:rPr lang="en-GB" sz="2400" dirty="0"/>
              <a:t> za </a:t>
            </a:r>
            <a:r>
              <a:rPr lang="en-GB" sz="2400" dirty="0" err="1"/>
              <a:t>mlade</a:t>
            </a:r>
            <a:r>
              <a:rPr lang="en-GB" sz="2400" dirty="0"/>
              <a:t> </a:t>
            </a:r>
            <a:r>
              <a:rPr lang="en-GB" sz="2400" dirty="0" err="1"/>
              <a:t>žene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muškarce</a:t>
            </a:r>
            <a:r>
              <a:rPr lang="en-GB" sz="2400" dirty="0"/>
              <a:t> u </a:t>
            </a:r>
            <a:r>
              <a:rPr lang="en-GB" sz="2400" dirty="0" err="1"/>
              <a:t>Srbiji</a:t>
            </a:r>
            <a:r>
              <a:rPr lang="en-GB" sz="2400" dirty="0"/>
              <a:t>. </a:t>
            </a:r>
            <a:r>
              <a:rPr lang="en-GB" sz="2400" dirty="0" err="1"/>
              <a:t>Zaposlenje</a:t>
            </a:r>
            <a:r>
              <a:rPr lang="en-GB" sz="2400" dirty="0"/>
              <a:t>, </a:t>
            </a:r>
            <a:r>
              <a:rPr lang="en-GB" sz="2400" dirty="0" err="1"/>
              <a:t>obrazovanje</a:t>
            </a:r>
            <a:r>
              <a:rPr lang="en-GB" sz="2400" dirty="0"/>
              <a:t>, </a:t>
            </a:r>
            <a:r>
              <a:rPr lang="en-GB" sz="2400" dirty="0" err="1"/>
              <a:t>stanovanje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finansijska</a:t>
            </a:r>
            <a:r>
              <a:rPr lang="en-GB" sz="2400" dirty="0"/>
              <a:t> </a:t>
            </a:r>
            <a:r>
              <a:rPr lang="en-GB" sz="2400" dirty="0" err="1"/>
              <a:t>nezavisnost</a:t>
            </a:r>
            <a:r>
              <a:rPr lang="en-GB" sz="2400" dirty="0"/>
              <a:t> </a:t>
            </a:r>
            <a:r>
              <a:rPr lang="en-GB" sz="2400" dirty="0" err="1"/>
              <a:t>imaju</a:t>
            </a:r>
            <a:r>
              <a:rPr lang="en-GB" sz="2400" dirty="0"/>
              <a:t> </a:t>
            </a:r>
            <a:r>
              <a:rPr lang="en-GB" sz="2400" dirty="0" err="1"/>
              <a:t>različite</a:t>
            </a:r>
            <a:r>
              <a:rPr lang="en-GB" sz="2400" dirty="0"/>
              <a:t> </a:t>
            </a:r>
            <a:r>
              <a:rPr lang="en-GB" sz="2400" dirty="0" err="1"/>
              <a:t>efekte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zadovoljstvo</a:t>
            </a:r>
            <a:r>
              <a:rPr lang="en-GB" sz="2400" dirty="0"/>
              <a:t> </a:t>
            </a:r>
            <a:r>
              <a:rPr lang="en-GB" sz="2400" dirty="0" err="1"/>
              <a:t>mladih</a:t>
            </a:r>
            <a:r>
              <a:rPr lang="en-GB" sz="2400" dirty="0"/>
              <a:t> </a:t>
            </a:r>
            <a:r>
              <a:rPr lang="en-GB" sz="2400" dirty="0" err="1"/>
              <a:t>muškaraca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žena</a:t>
            </a:r>
            <a:r>
              <a:rPr lang="en-GB" sz="2400" dirty="0"/>
              <a:t> u </a:t>
            </a:r>
            <a:r>
              <a:rPr lang="en-GB" sz="2400" dirty="0" err="1"/>
              <a:t>Srbiji</a:t>
            </a:r>
            <a:r>
              <a:rPr lang="en-GB" sz="2400" dirty="0"/>
              <a:t>. U </a:t>
            </a:r>
            <a:r>
              <a:rPr lang="en-GB" sz="2400" dirty="0" err="1"/>
              <a:t>suštini</a:t>
            </a:r>
            <a:r>
              <a:rPr lang="en-GB" sz="2400" dirty="0"/>
              <a:t>, </a:t>
            </a:r>
            <a:r>
              <a:rPr lang="en-GB" sz="2400" dirty="0" err="1"/>
              <a:t>socijalni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lični</a:t>
            </a:r>
            <a:r>
              <a:rPr lang="en-GB" sz="2400" dirty="0"/>
              <a:t> </a:t>
            </a:r>
            <a:r>
              <a:rPr lang="en-GB" sz="2400" dirty="0" err="1"/>
              <a:t>faktori</a:t>
            </a:r>
            <a:r>
              <a:rPr lang="en-GB" sz="2400" dirty="0"/>
              <a:t> </a:t>
            </a:r>
            <a:r>
              <a:rPr lang="en-GB" sz="2400" dirty="0" err="1"/>
              <a:t>imaju</a:t>
            </a:r>
            <a:r>
              <a:rPr lang="en-GB" sz="2400" dirty="0"/>
              <a:t> </a:t>
            </a:r>
            <a:r>
              <a:rPr lang="en-GB" sz="2400" dirty="0" err="1"/>
              <a:t>direktno</a:t>
            </a:r>
            <a:r>
              <a:rPr lang="en-GB" sz="2400" dirty="0"/>
              <a:t> </a:t>
            </a:r>
            <a:r>
              <a:rPr lang="en-GB" sz="2400" dirty="0" err="1"/>
              <a:t>emancipatorski</a:t>
            </a:r>
            <a:r>
              <a:rPr lang="en-GB" sz="2400" dirty="0"/>
              <a:t> </a:t>
            </a:r>
            <a:r>
              <a:rPr lang="en-GB" sz="2400" dirty="0" err="1"/>
              <a:t>efekat</a:t>
            </a:r>
            <a:r>
              <a:rPr lang="en-GB" sz="2400" dirty="0"/>
              <a:t> za </a:t>
            </a:r>
            <a:r>
              <a:rPr lang="en-GB" sz="2400" dirty="0" err="1"/>
              <a:t>mlade</a:t>
            </a:r>
            <a:r>
              <a:rPr lang="en-GB" sz="2400" dirty="0"/>
              <a:t> </a:t>
            </a:r>
            <a:r>
              <a:rPr lang="en-GB" sz="2400" dirty="0" err="1"/>
              <a:t>muškarce</a:t>
            </a:r>
            <a:r>
              <a:rPr lang="en-GB" sz="2400" dirty="0"/>
              <a:t>, </a:t>
            </a:r>
            <a:r>
              <a:rPr lang="en-GB" sz="2400" dirty="0" err="1"/>
              <a:t>dok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za </a:t>
            </a:r>
            <a:r>
              <a:rPr lang="en-GB" sz="2400" dirty="0" err="1"/>
              <a:t>mlade</a:t>
            </a:r>
            <a:r>
              <a:rPr lang="en-GB" sz="2400" dirty="0"/>
              <a:t> </a:t>
            </a:r>
            <a:r>
              <a:rPr lang="en-GB" sz="2400" dirty="0" err="1"/>
              <a:t>žene</a:t>
            </a:r>
            <a:r>
              <a:rPr lang="en-GB" sz="2400" dirty="0"/>
              <a:t> </a:t>
            </a:r>
            <a:r>
              <a:rPr lang="en-GB" sz="2400" dirty="0" err="1"/>
              <a:t>efekti</a:t>
            </a:r>
            <a:r>
              <a:rPr lang="en-GB" sz="2400" dirty="0"/>
              <a:t> </a:t>
            </a:r>
            <a:r>
              <a:rPr lang="en-GB" sz="2400" dirty="0" err="1"/>
              <a:t>više</a:t>
            </a:r>
            <a:r>
              <a:rPr lang="en-GB" sz="2400" dirty="0"/>
              <a:t> </a:t>
            </a:r>
            <a:r>
              <a:rPr lang="en-GB" sz="2400" dirty="0" err="1"/>
              <a:t>konfliktni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protivrečni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Nalazi</a:t>
            </a:r>
            <a:r>
              <a:rPr lang="en-GB" sz="2400" dirty="0"/>
              <a:t> </a:t>
            </a:r>
            <a:r>
              <a:rPr lang="en-GB" sz="2400" dirty="0" err="1"/>
              <a:t>takođe</a:t>
            </a:r>
            <a:r>
              <a:rPr lang="en-GB" sz="2400" dirty="0"/>
              <a:t> </a:t>
            </a:r>
            <a:r>
              <a:rPr lang="en-GB" sz="2400" dirty="0" err="1"/>
              <a:t>ukazuju</a:t>
            </a:r>
            <a:r>
              <a:rPr lang="en-GB" sz="2400" dirty="0"/>
              <a:t> da </a:t>
            </a:r>
            <a:r>
              <a:rPr lang="en-GB" sz="2400" dirty="0" err="1"/>
              <a:t>socijalni</a:t>
            </a:r>
            <a:r>
              <a:rPr lang="en-GB" sz="2400" dirty="0"/>
              <a:t> </a:t>
            </a:r>
            <a:r>
              <a:rPr lang="en-GB" sz="2400" dirty="0" err="1"/>
              <a:t>kontekst</a:t>
            </a:r>
            <a:r>
              <a:rPr lang="en-GB" sz="2400" dirty="0"/>
              <a:t> u </a:t>
            </a:r>
            <a:r>
              <a:rPr lang="en-GB" sz="2400" dirty="0" err="1"/>
              <a:t>Srbiji</a:t>
            </a:r>
            <a:r>
              <a:rPr lang="en-GB" sz="2400" dirty="0"/>
              <a:t>,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još</a:t>
            </a:r>
            <a:r>
              <a:rPr lang="en-GB" sz="2400" dirty="0"/>
              <a:t> </a:t>
            </a:r>
            <a:r>
              <a:rPr lang="en-GB" sz="2400" dirty="0" err="1"/>
              <a:t>uvek</a:t>
            </a:r>
            <a:r>
              <a:rPr lang="en-GB" sz="2400" dirty="0"/>
              <a:t> </a:t>
            </a:r>
            <a:r>
              <a:rPr lang="en-GB" sz="2400" dirty="0" err="1"/>
              <a:t>izraženim</a:t>
            </a:r>
            <a:r>
              <a:rPr lang="en-GB" sz="2400" dirty="0"/>
              <a:t> </a:t>
            </a:r>
            <a:r>
              <a:rPr lang="en-GB" sz="2400" dirty="0" err="1"/>
              <a:t>patrijarhalnim</a:t>
            </a:r>
            <a:r>
              <a:rPr lang="en-GB" sz="2400" dirty="0"/>
              <a:t> </a:t>
            </a:r>
            <a:r>
              <a:rPr lang="en-GB" sz="2400" dirty="0" err="1"/>
              <a:t>kulturnim</a:t>
            </a:r>
            <a:r>
              <a:rPr lang="en-GB" sz="2400" dirty="0"/>
              <a:t> </a:t>
            </a:r>
            <a:r>
              <a:rPr lang="en-GB" sz="2400" dirty="0" err="1"/>
              <a:t>obrascima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strukturnim</a:t>
            </a:r>
            <a:r>
              <a:rPr lang="en-GB" sz="2400" dirty="0"/>
              <a:t> </a:t>
            </a:r>
            <a:r>
              <a:rPr lang="en-GB" sz="2400" dirty="0" err="1"/>
              <a:t>rizicima</a:t>
            </a:r>
            <a:r>
              <a:rPr lang="en-GB" sz="2400" dirty="0"/>
              <a:t>, </a:t>
            </a:r>
            <a:r>
              <a:rPr lang="en-GB" sz="2400" dirty="0" err="1"/>
              <a:t>postavlja</a:t>
            </a:r>
            <a:r>
              <a:rPr lang="en-GB" sz="2400" dirty="0"/>
              <a:t> </a:t>
            </a:r>
            <a:r>
              <a:rPr lang="en-GB" sz="2400" dirty="0" err="1"/>
              <a:t>granice</a:t>
            </a:r>
            <a:r>
              <a:rPr lang="en-GB" sz="2400" dirty="0"/>
              <a:t> </a:t>
            </a:r>
            <a:r>
              <a:rPr lang="en-GB" sz="2400" dirty="0" err="1"/>
              <a:t>detradicionalizacije</a:t>
            </a:r>
            <a:r>
              <a:rPr lang="en-GB" sz="2400" dirty="0"/>
              <a:t> </a:t>
            </a:r>
            <a:r>
              <a:rPr lang="en-GB" sz="2400" dirty="0" err="1"/>
              <a:t>rodnih</a:t>
            </a:r>
            <a:r>
              <a:rPr lang="en-GB" sz="2400" dirty="0"/>
              <a:t> </a:t>
            </a:r>
            <a:r>
              <a:rPr lang="en-GB" sz="2400" dirty="0" err="1"/>
              <a:t>uloga</a:t>
            </a:r>
            <a:r>
              <a:rPr lang="en-GB" sz="2400" dirty="0"/>
              <a:t> </a:t>
            </a:r>
            <a:r>
              <a:rPr lang="en-GB" sz="2400" dirty="0" err="1"/>
              <a:t>kako</a:t>
            </a:r>
            <a:r>
              <a:rPr lang="en-GB" sz="2400" dirty="0"/>
              <a:t> za </a:t>
            </a:r>
            <a:r>
              <a:rPr lang="en-GB" sz="2400" dirty="0" err="1"/>
              <a:t>mlade</a:t>
            </a:r>
            <a:r>
              <a:rPr lang="en-GB" sz="2400" dirty="0"/>
              <a:t> </a:t>
            </a:r>
            <a:r>
              <a:rPr lang="en-GB" sz="2400" dirty="0" err="1"/>
              <a:t>žene</a:t>
            </a:r>
            <a:r>
              <a:rPr lang="en-GB" sz="2400" dirty="0"/>
              <a:t> </a:t>
            </a:r>
            <a:r>
              <a:rPr lang="en-GB" sz="2400" dirty="0" err="1"/>
              <a:t>tako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za </a:t>
            </a:r>
            <a:r>
              <a:rPr lang="en-GB" sz="2400" dirty="0" err="1"/>
              <a:t>mlade</a:t>
            </a:r>
            <a:r>
              <a:rPr lang="en-GB" sz="2400" dirty="0"/>
              <a:t> </a:t>
            </a:r>
            <a:r>
              <a:rPr lang="en-GB" sz="2400" dirty="0" err="1"/>
              <a:t>muškarce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br>
              <a:rPr lang="en-GB" dirty="0"/>
            </a:br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367528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76DC-376E-5166-DA20-9E383A33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RS" sz="6600" dirty="0"/>
              <a:t>HVALA NA PAŽNJI!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613A4-7E61-359E-3FF6-B7E9D03A7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RS" dirty="0"/>
              <a:t>Andrijana Vasilić SO19/76</a:t>
            </a:r>
          </a:p>
        </p:txBody>
      </p:sp>
    </p:spTree>
    <p:extLst>
      <p:ext uri="{BB962C8B-B14F-4D97-AF65-F5344CB8AC3E}">
        <p14:creationId xmlns:p14="http://schemas.microsoft.com/office/powerpoint/2010/main" val="268181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0C9FA-2E8A-C7AF-9A62-A2E38410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S" sz="3200" dirty="0"/>
              <a:t>Determinante zadovoljstva života (ZŽ) kod mladih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C4BF2-79EA-822C-E100-865369871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RS" dirty="0"/>
              <a:t>ZŽ je veće kod mladih i smanjuje se sa godinama.</a:t>
            </a:r>
          </a:p>
          <a:p>
            <a:r>
              <a:rPr lang="en-GB" dirty="0" err="1"/>
              <a:t>N</a:t>
            </a:r>
            <a:r>
              <a:rPr lang="en-GB" sz="1800" b="0" i="0" u="none" strike="noStrike" dirty="0" err="1">
                <a:effectLst/>
              </a:rPr>
              <a:t>ezaposleni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sz="1800" b="0" i="0" u="none" strike="noStrike" dirty="0" err="1">
                <a:effectLst/>
              </a:rPr>
              <a:t>i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sz="1800" b="0" i="0" u="none" strike="noStrike" dirty="0" err="1">
                <a:effectLst/>
              </a:rPr>
              <a:t>neaktivni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sz="1800" b="0" i="0" u="none" strike="noStrike" dirty="0" err="1">
                <a:effectLst/>
              </a:rPr>
              <a:t>mladi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sz="1800" b="0" i="0" u="none" strike="noStrike" dirty="0" err="1">
                <a:effectLst/>
              </a:rPr>
              <a:t>ljudi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sz="1800" b="0" i="0" u="none" strike="noStrike" dirty="0" err="1">
                <a:effectLst/>
              </a:rPr>
              <a:t>daju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sz="1800" b="0" i="0" u="none" strike="noStrike" dirty="0" err="1">
                <a:effectLst/>
              </a:rPr>
              <a:t>relativno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sz="1800" b="0" i="0" u="none" strike="noStrike" dirty="0" err="1">
                <a:effectLst/>
              </a:rPr>
              <a:t>nisku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sz="1800" b="0" i="0" u="none" strike="noStrike" dirty="0" err="1">
                <a:effectLst/>
              </a:rPr>
              <a:t>ocenu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sz="1800" b="0" i="0" u="none" strike="noStrike" dirty="0" err="1">
                <a:effectLst/>
              </a:rPr>
              <a:t>svom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dirty="0" err="1"/>
              <a:t>životu</a:t>
            </a:r>
            <a:r>
              <a:rPr lang="en-GB" dirty="0"/>
              <a:t>.</a:t>
            </a:r>
          </a:p>
          <a:p>
            <a:r>
              <a:rPr lang="en-GB" dirty="0" err="1"/>
              <a:t>Osećaj</a:t>
            </a:r>
            <a:r>
              <a:rPr lang="en-GB" dirty="0"/>
              <a:t> </a:t>
            </a:r>
            <a:r>
              <a:rPr lang="en-GB" dirty="0" err="1"/>
              <a:t>kontrole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svojim</a:t>
            </a:r>
            <a:r>
              <a:rPr lang="en-GB" dirty="0"/>
              <a:t> </a:t>
            </a:r>
            <a:r>
              <a:rPr lang="en-GB" dirty="0" err="1"/>
              <a:t>životom</a:t>
            </a:r>
            <a:r>
              <a:rPr lang="en-GB" dirty="0"/>
              <a:t> je </a:t>
            </a:r>
            <a:r>
              <a:rPr lang="en-GB" dirty="0" err="1"/>
              <a:t>sastavni</a:t>
            </a:r>
            <a:r>
              <a:rPr lang="en-GB" dirty="0"/>
              <a:t> </a:t>
            </a:r>
            <a:r>
              <a:rPr lang="en-GB" dirty="0" err="1"/>
              <a:t>dio</a:t>
            </a:r>
            <a:r>
              <a:rPr lang="en-GB" dirty="0"/>
              <a:t> </a:t>
            </a:r>
            <a:r>
              <a:rPr lang="en-GB" dirty="0" err="1"/>
              <a:t>vremenske</a:t>
            </a:r>
            <a:r>
              <a:rPr lang="en-GB" dirty="0"/>
              <a:t> </a:t>
            </a:r>
            <a:r>
              <a:rPr lang="en-GB" dirty="0" err="1"/>
              <a:t>perspektive</a:t>
            </a:r>
            <a:r>
              <a:rPr lang="en-GB" dirty="0"/>
              <a:t>, </a:t>
            </a:r>
            <a:r>
              <a:rPr lang="en-GB" dirty="0" err="1"/>
              <a:t>planiranja</a:t>
            </a:r>
            <a:r>
              <a:rPr lang="en-GB" dirty="0"/>
              <a:t>, „</a:t>
            </a:r>
            <a:r>
              <a:rPr lang="en-GB" dirty="0" err="1"/>
              <a:t>izgradnje</a:t>
            </a:r>
            <a:r>
              <a:rPr lang="en-GB" dirty="0"/>
              <a:t> </a:t>
            </a:r>
            <a:r>
              <a:rPr lang="en-GB" dirty="0" err="1"/>
              <a:t>koherentnosti</a:t>
            </a:r>
            <a:r>
              <a:rPr lang="en-GB" dirty="0"/>
              <a:t>“ u </a:t>
            </a:r>
            <a:r>
              <a:rPr lang="en-GB" dirty="0" err="1"/>
              <a:t>nečijem</a:t>
            </a:r>
            <a:r>
              <a:rPr lang="en-GB" dirty="0"/>
              <a:t> </a:t>
            </a:r>
            <a:r>
              <a:rPr lang="en-GB" dirty="0" err="1"/>
              <a:t>životu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„</a:t>
            </a:r>
            <a:r>
              <a:rPr lang="en-GB" dirty="0" err="1"/>
              <a:t>osećaja</a:t>
            </a:r>
            <a:r>
              <a:rPr lang="en-GB" dirty="0"/>
              <a:t> </a:t>
            </a:r>
            <a:r>
              <a:rPr lang="en-GB" dirty="0" err="1"/>
              <a:t>slobode</a:t>
            </a:r>
            <a:r>
              <a:rPr lang="en-GB" dirty="0"/>
              <a:t>“ </a:t>
            </a:r>
            <a:r>
              <a:rPr lang="en-GB" dirty="0" err="1"/>
              <a:t>donošenja</a:t>
            </a:r>
            <a:r>
              <a:rPr lang="en-GB" dirty="0"/>
              <a:t> </a:t>
            </a:r>
            <a:r>
              <a:rPr lang="en-GB" dirty="0" err="1"/>
              <a:t>odluka</a:t>
            </a:r>
            <a:r>
              <a:rPr lang="en-GB" dirty="0"/>
              <a:t>. </a:t>
            </a:r>
          </a:p>
          <a:p>
            <a:r>
              <a:rPr lang="en-GB" dirty="0" err="1"/>
              <a:t>Rodne</a:t>
            </a:r>
            <a:r>
              <a:rPr lang="en-GB" dirty="0"/>
              <a:t> </a:t>
            </a:r>
            <a:r>
              <a:rPr lang="en-GB" dirty="0" err="1"/>
              <a:t>razlike</a:t>
            </a:r>
            <a:r>
              <a:rPr lang="en-GB" dirty="0"/>
              <a:t> u ŽŽ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evidentne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diskutabilne</a:t>
            </a:r>
            <a:r>
              <a:rPr lang="en-GB" dirty="0"/>
              <a:t>. Da li </a:t>
            </a:r>
            <a:r>
              <a:rPr lang="en-GB" dirty="0" err="1"/>
              <a:t>su</a:t>
            </a:r>
            <a:r>
              <a:rPr lang="en-GB" dirty="0"/>
              <a:t> (</a:t>
            </a:r>
            <a:r>
              <a:rPr lang="en-GB" dirty="0" err="1"/>
              <a:t>mlade</a:t>
            </a:r>
            <a:r>
              <a:rPr lang="en-GB" dirty="0"/>
              <a:t>) </a:t>
            </a:r>
            <a:r>
              <a:rPr lang="en-GB" dirty="0" err="1"/>
              <a:t>žene</a:t>
            </a:r>
            <a:r>
              <a:rPr lang="en-GB" dirty="0"/>
              <a:t> </a:t>
            </a:r>
            <a:r>
              <a:rPr lang="en-GB" dirty="0" err="1"/>
              <a:t>srećnije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generalno</a:t>
            </a:r>
            <a:r>
              <a:rPr lang="en-GB" dirty="0"/>
              <a:t> </a:t>
            </a:r>
            <a:r>
              <a:rPr lang="en-GB" dirty="0" err="1"/>
              <a:t>zadovoljnije</a:t>
            </a:r>
            <a:r>
              <a:rPr lang="en-GB" dirty="0"/>
              <a:t> </a:t>
            </a:r>
            <a:r>
              <a:rPr lang="en-GB" dirty="0" err="1"/>
              <a:t>životom</a:t>
            </a:r>
            <a:r>
              <a:rPr lang="en-GB" dirty="0"/>
              <a:t> od (</a:t>
            </a:r>
            <a:r>
              <a:rPr lang="en-GB" dirty="0" err="1"/>
              <a:t>mladih</a:t>
            </a:r>
            <a:r>
              <a:rPr lang="en-GB" dirty="0"/>
              <a:t>) </a:t>
            </a:r>
            <a:r>
              <a:rPr lang="en-GB" dirty="0" err="1"/>
              <a:t>muškaraca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obrnuto</a:t>
            </a:r>
            <a:r>
              <a:rPr lang="en-GB" dirty="0"/>
              <a:t>, </a:t>
            </a:r>
            <a:r>
              <a:rPr lang="en-GB" dirty="0" err="1"/>
              <a:t>manje</a:t>
            </a:r>
            <a:r>
              <a:rPr lang="en-GB" dirty="0"/>
              <a:t> je </a:t>
            </a:r>
            <a:r>
              <a:rPr lang="en-GB" dirty="0" err="1"/>
              <a:t>relevantno</a:t>
            </a:r>
            <a:r>
              <a:rPr lang="en-GB" dirty="0"/>
              <a:t> od </a:t>
            </a:r>
            <a:r>
              <a:rPr lang="en-GB" dirty="0" err="1"/>
              <a:t>kvaliteta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razlike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9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3D83E-F8FB-0C62-F2A0-D0BDF8FDF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623034"/>
            <a:ext cx="10571998" cy="970450"/>
          </a:xfrm>
        </p:spPr>
        <p:txBody>
          <a:bodyPr/>
          <a:lstStyle/>
          <a:p>
            <a:r>
              <a:rPr lang="en-GB" dirty="0" err="1"/>
              <a:t>Zadovoljstvo</a:t>
            </a:r>
            <a:r>
              <a:rPr lang="en-GB" dirty="0"/>
              <a:t> </a:t>
            </a:r>
            <a:r>
              <a:rPr lang="en-GB" dirty="0" err="1"/>
              <a:t>životom</a:t>
            </a:r>
            <a:r>
              <a:rPr lang="en-GB" dirty="0"/>
              <a:t> </a:t>
            </a:r>
            <a:r>
              <a:rPr lang="en-GB" dirty="0" err="1"/>
              <a:t>mladih</a:t>
            </a:r>
            <a:r>
              <a:rPr lang="en-GB" dirty="0"/>
              <a:t> u </a:t>
            </a:r>
            <a:r>
              <a:rPr lang="en-GB" dirty="0" err="1"/>
              <a:t>Srbiji</a:t>
            </a:r>
            <a:r>
              <a:rPr lang="en-GB" dirty="0"/>
              <a:t> u </a:t>
            </a:r>
            <a:r>
              <a:rPr lang="en-GB" dirty="0" err="1"/>
              <a:t>komparativnoj</a:t>
            </a:r>
            <a:r>
              <a:rPr lang="en-GB" dirty="0"/>
              <a:t> </a:t>
            </a:r>
            <a:r>
              <a:rPr lang="en-GB" dirty="0" err="1"/>
              <a:t>perspektivi</a:t>
            </a:r>
            <a:r>
              <a:rPr lang="en-GB" dirty="0"/>
              <a:t>:</a:t>
            </a:r>
            <a:endParaRPr lang="e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0D9C2-F419-8A92-23CA-7DEFCDF41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Mladi</a:t>
            </a:r>
            <a:r>
              <a:rPr lang="en-GB" sz="2400" dirty="0"/>
              <a:t> </a:t>
            </a:r>
            <a:r>
              <a:rPr lang="en-GB" sz="2400" dirty="0" err="1"/>
              <a:t>ljudi</a:t>
            </a:r>
            <a:r>
              <a:rPr lang="en-GB" sz="2400" dirty="0"/>
              <a:t> u </a:t>
            </a:r>
            <a:r>
              <a:rPr lang="en-GB" sz="2400" dirty="0" err="1"/>
              <a:t>Srbiji</a:t>
            </a:r>
            <a:r>
              <a:rPr lang="en-GB" sz="2400" dirty="0"/>
              <a:t> </a:t>
            </a:r>
            <a:r>
              <a:rPr lang="en-GB" sz="2400" dirty="0" err="1"/>
              <a:t>imaju</a:t>
            </a:r>
            <a:r>
              <a:rPr lang="en-GB" sz="2400" dirty="0"/>
              <a:t> </a:t>
            </a:r>
            <a:r>
              <a:rPr lang="en-GB" sz="2400" dirty="0" err="1"/>
              <a:t>niži</a:t>
            </a:r>
            <a:r>
              <a:rPr lang="en-GB" sz="2400" dirty="0"/>
              <a:t> </a:t>
            </a:r>
            <a:r>
              <a:rPr lang="en-GB" sz="2400" dirty="0" err="1"/>
              <a:t>nivo</a:t>
            </a:r>
            <a:r>
              <a:rPr lang="en-GB" sz="2400" dirty="0"/>
              <a:t> </a:t>
            </a:r>
            <a:r>
              <a:rPr lang="en-GB" sz="2400" dirty="0" err="1"/>
              <a:t>zadovoljstva</a:t>
            </a:r>
            <a:r>
              <a:rPr lang="en-GB" sz="2400" dirty="0"/>
              <a:t> </a:t>
            </a:r>
            <a:r>
              <a:rPr lang="en-GB" sz="2400" dirty="0" err="1"/>
              <a:t>životom</a:t>
            </a:r>
            <a:r>
              <a:rPr lang="en-GB" sz="2400" dirty="0"/>
              <a:t> u </a:t>
            </a:r>
            <a:r>
              <a:rPr lang="en-GB" sz="2400" dirty="0" err="1"/>
              <a:t>poređenju</a:t>
            </a:r>
            <a:r>
              <a:rPr lang="en-GB" sz="2400" dirty="0"/>
              <a:t>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svojim</a:t>
            </a:r>
            <a:r>
              <a:rPr lang="en-GB" sz="2400" dirty="0"/>
              <a:t> </a:t>
            </a:r>
            <a:r>
              <a:rPr lang="en-GB" sz="2400" dirty="0" err="1"/>
              <a:t>vršnjacima</a:t>
            </a:r>
            <a:r>
              <a:rPr lang="en-GB" sz="2400" dirty="0"/>
              <a:t> u </a:t>
            </a:r>
            <a:r>
              <a:rPr lang="en-GB" sz="2400" dirty="0" err="1"/>
              <a:t>Evropi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Imaju</a:t>
            </a:r>
            <a:r>
              <a:rPr lang="en-GB" sz="2400" dirty="0"/>
              <a:t> </a:t>
            </a:r>
            <a:r>
              <a:rPr lang="en-GB" sz="2400" dirty="0" err="1"/>
              <a:t>niži</a:t>
            </a:r>
            <a:r>
              <a:rPr lang="en-GB" sz="2400" dirty="0"/>
              <a:t> </a:t>
            </a:r>
            <a:r>
              <a:rPr lang="en-GB" sz="2400" dirty="0" err="1"/>
              <a:t>nivo</a:t>
            </a:r>
            <a:r>
              <a:rPr lang="en-GB" sz="2400" dirty="0"/>
              <a:t> </a:t>
            </a:r>
            <a:r>
              <a:rPr lang="en-GB" sz="2400" dirty="0" err="1"/>
              <a:t>zadovoljstva</a:t>
            </a:r>
            <a:r>
              <a:rPr lang="en-GB" sz="2400" dirty="0"/>
              <a:t> </a:t>
            </a:r>
            <a:r>
              <a:rPr lang="en-GB" sz="2400" dirty="0" err="1"/>
              <a:t>svojom</a:t>
            </a:r>
            <a:r>
              <a:rPr lang="en-GB" sz="2400" dirty="0"/>
              <a:t> </a:t>
            </a:r>
            <a:r>
              <a:rPr lang="en-GB" sz="2400" dirty="0" err="1"/>
              <a:t>profesijom</a:t>
            </a:r>
            <a:r>
              <a:rPr lang="en-GB" sz="2400" dirty="0"/>
              <a:t>, </a:t>
            </a:r>
            <a:r>
              <a:rPr lang="en-GB" sz="2400" dirty="0" err="1"/>
              <a:t>ali</a:t>
            </a:r>
            <a:r>
              <a:rPr lang="en-GB" sz="2400" dirty="0"/>
              <a:t> </a:t>
            </a:r>
            <a:r>
              <a:rPr lang="en-GB" sz="2400" dirty="0" err="1"/>
              <a:t>viši</a:t>
            </a:r>
            <a:r>
              <a:rPr lang="en-GB" sz="2400" dirty="0"/>
              <a:t> </a:t>
            </a:r>
            <a:r>
              <a:rPr lang="en-GB" sz="2400" dirty="0" err="1"/>
              <a:t>nivo</a:t>
            </a:r>
            <a:r>
              <a:rPr lang="en-GB" sz="2400" dirty="0"/>
              <a:t> </a:t>
            </a:r>
            <a:r>
              <a:rPr lang="en-GB" sz="2400" dirty="0" err="1"/>
              <a:t>zadovoljstva</a:t>
            </a:r>
            <a:r>
              <a:rPr lang="en-GB" sz="2400" dirty="0"/>
              <a:t> </a:t>
            </a:r>
            <a:r>
              <a:rPr lang="en-GB" sz="2400" dirty="0" err="1"/>
              <a:t>porodičnim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društvenim</a:t>
            </a:r>
            <a:r>
              <a:rPr lang="en-GB" sz="2400" dirty="0"/>
              <a:t> </a:t>
            </a:r>
            <a:r>
              <a:rPr lang="en-GB" sz="2400" dirty="0" err="1"/>
              <a:t>životom</a:t>
            </a:r>
            <a:r>
              <a:rPr lang="en-GB" sz="2400" dirty="0"/>
              <a:t>.</a:t>
            </a:r>
          </a:p>
          <a:p>
            <a:r>
              <a:rPr lang="en-GB" sz="2400" b="1" dirty="0" err="1"/>
              <a:t>Zadovoljstvo</a:t>
            </a:r>
            <a:r>
              <a:rPr lang="en-GB" sz="2400" b="1" dirty="0"/>
              <a:t> </a:t>
            </a:r>
            <a:r>
              <a:rPr lang="en-GB" sz="2400" b="1" dirty="0" err="1"/>
              <a:t>porodičnim</a:t>
            </a:r>
            <a:r>
              <a:rPr lang="en-GB" sz="2400" b="1" dirty="0"/>
              <a:t> </a:t>
            </a:r>
            <a:r>
              <a:rPr lang="en-GB" sz="2400" b="1" dirty="0" err="1"/>
              <a:t>i</a:t>
            </a:r>
            <a:r>
              <a:rPr lang="en-GB" sz="2400" b="1" dirty="0"/>
              <a:t> </a:t>
            </a:r>
            <a:r>
              <a:rPr lang="en-GB" sz="2400" b="1" dirty="0" err="1"/>
              <a:t>društvenim</a:t>
            </a:r>
            <a:r>
              <a:rPr lang="en-GB" sz="2400" b="1" dirty="0"/>
              <a:t> </a:t>
            </a:r>
            <a:r>
              <a:rPr lang="en-GB" sz="2400" b="1" dirty="0" err="1"/>
              <a:t>životom</a:t>
            </a:r>
            <a:r>
              <a:rPr lang="en-GB" sz="2400" b="1" dirty="0"/>
              <a:t> je </a:t>
            </a:r>
            <a:r>
              <a:rPr lang="en-GB" sz="2400" b="1" dirty="0" err="1"/>
              <a:t>visoko</a:t>
            </a:r>
            <a:r>
              <a:rPr lang="en-GB" sz="2400" b="1" dirty="0"/>
              <a:t> u </a:t>
            </a:r>
            <a:r>
              <a:rPr lang="en-GB" sz="2400" b="1" dirty="0" err="1"/>
              <a:t>zemljama</a:t>
            </a:r>
            <a:r>
              <a:rPr lang="en-GB" sz="2400" b="1" dirty="0"/>
              <a:t> </a:t>
            </a:r>
            <a:r>
              <a:rPr lang="en-GB" sz="2400" b="1" dirty="0" err="1"/>
              <a:t>kao</a:t>
            </a:r>
            <a:r>
              <a:rPr lang="en-GB" sz="2400" b="1" dirty="0"/>
              <a:t> </a:t>
            </a:r>
            <a:r>
              <a:rPr lang="en-GB" sz="2400" b="1" dirty="0" err="1"/>
              <a:t>što</a:t>
            </a:r>
            <a:r>
              <a:rPr lang="en-GB" sz="2400" b="1" dirty="0"/>
              <a:t> </a:t>
            </a:r>
            <a:r>
              <a:rPr lang="en-GB" sz="2400" b="1" dirty="0" err="1"/>
              <a:t>su</a:t>
            </a:r>
            <a:r>
              <a:rPr lang="en-GB" sz="2400" b="1" dirty="0"/>
              <a:t> </a:t>
            </a:r>
            <a:r>
              <a:rPr lang="en-GB" sz="2400" b="1" dirty="0" err="1"/>
              <a:t>Srbija</a:t>
            </a:r>
            <a:r>
              <a:rPr lang="en-GB" sz="2400" b="1" dirty="0"/>
              <a:t>, </a:t>
            </a:r>
            <a:r>
              <a:rPr lang="en-GB" sz="2400" b="1" dirty="0" err="1"/>
              <a:t>Kipar</a:t>
            </a:r>
            <a:r>
              <a:rPr lang="en-GB" sz="2400" b="1" dirty="0"/>
              <a:t>, </a:t>
            </a:r>
            <a:r>
              <a:rPr lang="en-GB" sz="2400" b="1" dirty="0" err="1"/>
              <a:t>Crna</a:t>
            </a:r>
            <a:r>
              <a:rPr lang="en-GB" sz="2400" b="1" dirty="0"/>
              <a:t> Gora, Hrvatska </a:t>
            </a:r>
            <a:r>
              <a:rPr lang="en-GB" sz="2400" b="1" dirty="0" err="1"/>
              <a:t>i</a:t>
            </a:r>
            <a:r>
              <a:rPr lang="en-GB" sz="2400" b="1" dirty="0"/>
              <a:t> Malta. </a:t>
            </a:r>
            <a:endParaRPr lang="en-RS" sz="2400" b="1" dirty="0"/>
          </a:p>
        </p:txBody>
      </p:sp>
    </p:spTree>
    <p:extLst>
      <p:ext uri="{BB962C8B-B14F-4D97-AF65-F5344CB8AC3E}">
        <p14:creationId xmlns:p14="http://schemas.microsoft.com/office/powerpoint/2010/main" val="136441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3D83E-F8FB-0C62-F2A0-D0BDF8FDF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623034"/>
            <a:ext cx="10571998" cy="970450"/>
          </a:xfrm>
        </p:spPr>
        <p:txBody>
          <a:bodyPr/>
          <a:lstStyle/>
          <a:p>
            <a:r>
              <a:rPr lang="en-GB" dirty="0" err="1"/>
              <a:t>Zadovoljstvo</a:t>
            </a:r>
            <a:r>
              <a:rPr lang="en-GB" dirty="0"/>
              <a:t> </a:t>
            </a:r>
            <a:r>
              <a:rPr lang="en-GB" dirty="0" err="1"/>
              <a:t>životom</a:t>
            </a:r>
            <a:r>
              <a:rPr lang="en-GB" dirty="0"/>
              <a:t> </a:t>
            </a:r>
            <a:r>
              <a:rPr lang="en-GB" dirty="0" err="1"/>
              <a:t>mladih</a:t>
            </a:r>
            <a:r>
              <a:rPr lang="en-GB" dirty="0"/>
              <a:t> u </a:t>
            </a:r>
            <a:r>
              <a:rPr lang="en-GB" dirty="0" err="1"/>
              <a:t>Srbiji</a:t>
            </a:r>
            <a:r>
              <a:rPr lang="en-GB" dirty="0"/>
              <a:t> u </a:t>
            </a:r>
            <a:r>
              <a:rPr lang="en-GB" dirty="0" err="1"/>
              <a:t>komparativnoj</a:t>
            </a:r>
            <a:r>
              <a:rPr lang="en-GB" dirty="0"/>
              <a:t> </a:t>
            </a:r>
            <a:r>
              <a:rPr lang="en-GB" dirty="0" err="1"/>
              <a:t>perspektivi</a:t>
            </a:r>
            <a:r>
              <a:rPr lang="en-GB" dirty="0"/>
              <a:t>:</a:t>
            </a:r>
            <a:endParaRPr lang="en-R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5A0688-9AE5-7D27-1028-E63F5574C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762" t="23322" r="19580" b="17602"/>
          <a:stretch/>
        </p:blipFill>
        <p:spPr>
          <a:xfrm>
            <a:off x="2008765" y="2349710"/>
            <a:ext cx="6982836" cy="4250384"/>
          </a:xfrm>
        </p:spPr>
      </p:pic>
    </p:spTree>
    <p:extLst>
      <p:ext uri="{BB962C8B-B14F-4D97-AF65-F5344CB8AC3E}">
        <p14:creationId xmlns:p14="http://schemas.microsoft.com/office/powerpoint/2010/main" val="373307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C1F9-E074-1D97-F85C-5DE27EEF0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728542"/>
            <a:ext cx="10571998" cy="970450"/>
          </a:xfrm>
        </p:spPr>
        <p:txBody>
          <a:bodyPr/>
          <a:lstStyle/>
          <a:p>
            <a:r>
              <a:rPr lang="en-GB" dirty="0" err="1"/>
              <a:t>Determinante</a:t>
            </a:r>
            <a:r>
              <a:rPr lang="en-GB" dirty="0"/>
              <a:t> </a:t>
            </a:r>
            <a:r>
              <a:rPr lang="en-GB" dirty="0" err="1"/>
              <a:t>zadovoljstva</a:t>
            </a:r>
            <a:r>
              <a:rPr lang="en-GB" dirty="0"/>
              <a:t> </a:t>
            </a:r>
            <a:r>
              <a:rPr lang="en-GB" dirty="0" err="1"/>
              <a:t>zivota</a:t>
            </a:r>
            <a:r>
              <a:rPr lang="en-GB" dirty="0"/>
              <a:t> (ZŽ)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mladih</a:t>
            </a:r>
            <a:r>
              <a:rPr lang="en-GB" dirty="0"/>
              <a:t> u </a:t>
            </a:r>
            <a:r>
              <a:rPr lang="en-GB" dirty="0" err="1"/>
              <a:t>Srbiji</a:t>
            </a:r>
            <a:r>
              <a:rPr lang="en-GB" dirty="0"/>
              <a:t>:</a:t>
            </a:r>
            <a:endParaRPr lang="en-R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CAAF46-66FC-089B-6DC4-A6038C540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4" y="2098432"/>
            <a:ext cx="12027876" cy="43609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GB" sz="3200" b="1" dirty="0"/>
          </a:p>
          <a:p>
            <a:r>
              <a:rPr lang="en-GB" sz="3200" b="1" dirty="0" err="1"/>
              <a:t>Uzorak</a:t>
            </a:r>
            <a:r>
              <a:rPr lang="en-GB" sz="3200" b="1" dirty="0"/>
              <a:t> od 1627 </a:t>
            </a:r>
            <a:r>
              <a:rPr lang="en-GB" sz="3200" b="1" dirty="0" err="1"/>
              <a:t>mladih</a:t>
            </a:r>
            <a:r>
              <a:rPr lang="en-GB" sz="3200" b="1" dirty="0"/>
              <a:t>, </a:t>
            </a:r>
            <a:r>
              <a:rPr lang="en-GB" sz="3200" b="1" dirty="0" err="1"/>
              <a:t>uzrasta</a:t>
            </a:r>
            <a:r>
              <a:rPr lang="en-GB" sz="3200" b="1" dirty="0"/>
              <a:t> od 19 do 35 </a:t>
            </a:r>
            <a:r>
              <a:rPr lang="en-GB" sz="3200" b="1" dirty="0" err="1"/>
              <a:t>godina</a:t>
            </a:r>
            <a:endParaRPr lang="en-GB" sz="3200" b="1" dirty="0"/>
          </a:p>
          <a:p>
            <a:r>
              <a:rPr lang="en-RS" sz="3200" b="1" dirty="0"/>
              <a:t>2011. godine rađeno istraživanje</a:t>
            </a:r>
          </a:p>
          <a:p>
            <a:r>
              <a:rPr lang="en-RS" sz="3200" b="1" dirty="0"/>
              <a:t>Rezultati istraživanja:</a:t>
            </a:r>
          </a:p>
          <a:p>
            <a:pPr marL="0" indent="0">
              <a:buNone/>
            </a:pPr>
            <a:r>
              <a:rPr lang="en-GB" sz="2400" dirty="0" err="1"/>
              <a:t>Rezultati</a:t>
            </a:r>
            <a:r>
              <a:rPr lang="en-GB" sz="2400" dirty="0"/>
              <a:t> </a:t>
            </a:r>
            <a:r>
              <a:rPr lang="en-GB" sz="2400" dirty="0" err="1"/>
              <a:t>istraživanja</a:t>
            </a:r>
            <a:r>
              <a:rPr lang="en-GB" sz="2400" dirty="0"/>
              <a:t> </a:t>
            </a:r>
            <a:r>
              <a:rPr lang="en-GB" sz="2400" dirty="0" err="1"/>
              <a:t>pokazuju</a:t>
            </a:r>
            <a:r>
              <a:rPr lang="en-GB" sz="2400" dirty="0"/>
              <a:t> da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mladi</a:t>
            </a:r>
            <a:r>
              <a:rPr lang="en-GB" sz="2400" dirty="0"/>
              <a:t> u </a:t>
            </a:r>
            <a:r>
              <a:rPr lang="en-GB" sz="2400" dirty="0" err="1"/>
              <a:t>Srbiji</a:t>
            </a:r>
            <a:r>
              <a:rPr lang="en-GB" sz="2400" dirty="0"/>
              <a:t> </a:t>
            </a:r>
            <a:r>
              <a:rPr lang="en-GB" sz="2400" dirty="0" err="1"/>
              <a:t>finansijski</a:t>
            </a:r>
            <a:r>
              <a:rPr lang="en-GB" sz="2400" dirty="0"/>
              <a:t> </a:t>
            </a:r>
            <a:r>
              <a:rPr lang="en-GB" sz="2400" dirty="0" err="1"/>
              <a:t>zavisni</a:t>
            </a:r>
            <a:r>
              <a:rPr lang="en-GB" sz="2400" dirty="0"/>
              <a:t> od </a:t>
            </a:r>
            <a:r>
              <a:rPr lang="en-GB" sz="2400" dirty="0" err="1"/>
              <a:t>svojih</a:t>
            </a:r>
            <a:r>
              <a:rPr lang="en-GB" sz="2400" dirty="0"/>
              <a:t> </a:t>
            </a:r>
            <a:r>
              <a:rPr lang="en-GB" sz="2400" dirty="0" err="1"/>
              <a:t>roditelja</a:t>
            </a:r>
            <a:r>
              <a:rPr lang="en-GB" sz="2400" dirty="0"/>
              <a:t>, a da je </a:t>
            </a:r>
            <a:r>
              <a:rPr lang="en-GB" sz="2400" dirty="0" err="1"/>
              <a:t>nezaposlenost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neizvesnost</a:t>
            </a:r>
            <a:r>
              <a:rPr lang="en-GB" sz="2400" dirty="0"/>
              <a:t> </a:t>
            </a:r>
            <a:r>
              <a:rPr lang="en-GB" sz="2400" dirty="0" err="1"/>
              <a:t>zaposlenja</a:t>
            </a:r>
            <a:r>
              <a:rPr lang="en-GB" sz="2400" dirty="0"/>
              <a:t> </a:t>
            </a:r>
            <a:r>
              <a:rPr lang="en-GB" sz="2400" dirty="0" err="1"/>
              <a:t>ozbiljan</a:t>
            </a:r>
            <a:r>
              <a:rPr lang="en-GB" sz="2400" dirty="0"/>
              <a:t> problem za </a:t>
            </a:r>
            <a:r>
              <a:rPr lang="en-GB" sz="2400" dirty="0" err="1"/>
              <a:t>mlade</a:t>
            </a:r>
            <a:r>
              <a:rPr lang="en-GB" sz="2400" dirty="0"/>
              <a:t>. </a:t>
            </a:r>
            <a:r>
              <a:rPr lang="en-GB" sz="2400" dirty="0" err="1"/>
              <a:t>Rezultati</a:t>
            </a:r>
            <a:r>
              <a:rPr lang="en-GB" sz="2400" dirty="0"/>
              <a:t> </a:t>
            </a:r>
            <a:r>
              <a:rPr lang="en-GB" sz="2400" dirty="0" err="1"/>
              <a:t>pokazuju</a:t>
            </a:r>
            <a:r>
              <a:rPr lang="en-GB" sz="2400" dirty="0"/>
              <a:t> da je </a:t>
            </a:r>
            <a:r>
              <a:rPr lang="en-GB" sz="2400" dirty="0" err="1"/>
              <a:t>stabilno</a:t>
            </a:r>
            <a:r>
              <a:rPr lang="en-GB" sz="2400" dirty="0"/>
              <a:t> </a:t>
            </a:r>
            <a:r>
              <a:rPr lang="en-GB" sz="2400" dirty="0" err="1"/>
              <a:t>zaposlenje</a:t>
            </a:r>
            <a:r>
              <a:rPr lang="en-GB" sz="2400" dirty="0"/>
              <a:t> </a:t>
            </a:r>
            <a:r>
              <a:rPr lang="en-GB" sz="2400" dirty="0" err="1"/>
              <a:t>povezano</a:t>
            </a:r>
            <a:r>
              <a:rPr lang="en-GB" sz="2400" dirty="0"/>
              <a:t>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većim</a:t>
            </a:r>
            <a:r>
              <a:rPr lang="en-GB" sz="2400" dirty="0"/>
              <a:t> </a:t>
            </a:r>
            <a:r>
              <a:rPr lang="en-GB" sz="2400" dirty="0" err="1"/>
              <a:t>nivoom</a:t>
            </a:r>
            <a:r>
              <a:rPr lang="en-GB" sz="2400" dirty="0"/>
              <a:t> </a:t>
            </a:r>
            <a:r>
              <a:rPr lang="en-GB" sz="2400" dirty="0" err="1"/>
              <a:t>zadovoljstva</a:t>
            </a:r>
            <a:r>
              <a:rPr lang="en-GB" sz="2400" dirty="0"/>
              <a:t> u tri </a:t>
            </a:r>
            <a:r>
              <a:rPr lang="en-GB" sz="2400" dirty="0" err="1"/>
              <a:t>oblasti</a:t>
            </a:r>
            <a:r>
              <a:rPr lang="en-GB" sz="2400" dirty="0"/>
              <a:t>, </a:t>
            </a:r>
            <a:r>
              <a:rPr lang="en-GB" sz="2400" dirty="0" err="1"/>
              <a:t>kao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da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finansijska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stambena</a:t>
            </a:r>
            <a:r>
              <a:rPr lang="en-GB" sz="2400" dirty="0"/>
              <a:t> </a:t>
            </a:r>
            <a:r>
              <a:rPr lang="en-GB" sz="2400" dirty="0" err="1"/>
              <a:t>nezavisnost</a:t>
            </a:r>
            <a:r>
              <a:rPr lang="en-GB" sz="2400" dirty="0"/>
              <a:t> </a:t>
            </a:r>
            <a:r>
              <a:rPr lang="en-GB" sz="2400" dirty="0" err="1"/>
              <a:t>povezane</a:t>
            </a:r>
            <a:r>
              <a:rPr lang="en-GB" sz="2400" dirty="0"/>
              <a:t>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većim</a:t>
            </a:r>
            <a:r>
              <a:rPr lang="en-GB" sz="2400" dirty="0"/>
              <a:t> </a:t>
            </a:r>
            <a:r>
              <a:rPr lang="en-GB" sz="2400" dirty="0" err="1"/>
              <a:t>nivoom</a:t>
            </a:r>
            <a:r>
              <a:rPr lang="en-GB" sz="2400" dirty="0"/>
              <a:t> </a:t>
            </a:r>
            <a:r>
              <a:rPr lang="en-GB" sz="2400" dirty="0" err="1"/>
              <a:t>zadovoljstva</a:t>
            </a:r>
            <a:r>
              <a:rPr lang="en-GB" sz="2400" dirty="0"/>
              <a:t>. </a:t>
            </a:r>
            <a:r>
              <a:rPr lang="en-GB" sz="2400" dirty="0" err="1"/>
              <a:t>Visok</a:t>
            </a:r>
            <a:r>
              <a:rPr lang="en-GB" sz="2400" dirty="0"/>
              <a:t> </a:t>
            </a:r>
            <a:r>
              <a:rPr lang="en-GB" sz="2400" dirty="0" err="1"/>
              <a:t>nivo</a:t>
            </a:r>
            <a:r>
              <a:rPr lang="en-GB" sz="2400" dirty="0"/>
              <a:t> </a:t>
            </a:r>
            <a:r>
              <a:rPr lang="en-GB" sz="2400" dirty="0" err="1"/>
              <a:t>obrazovanja</a:t>
            </a:r>
            <a:r>
              <a:rPr lang="en-GB" sz="2400" dirty="0"/>
              <a:t> </a:t>
            </a:r>
            <a:r>
              <a:rPr lang="en-GB" sz="2400" dirty="0" err="1"/>
              <a:t>takođe</a:t>
            </a:r>
            <a:r>
              <a:rPr lang="en-GB" sz="2400" dirty="0"/>
              <a:t> je </a:t>
            </a:r>
            <a:r>
              <a:rPr lang="en-GB" sz="2400" dirty="0" err="1"/>
              <a:t>povezan</a:t>
            </a:r>
            <a:r>
              <a:rPr lang="en-GB" sz="2400" dirty="0"/>
              <a:t>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većim</a:t>
            </a:r>
            <a:r>
              <a:rPr lang="en-GB" sz="2400" dirty="0"/>
              <a:t> </a:t>
            </a:r>
            <a:r>
              <a:rPr lang="en-GB" sz="2400" dirty="0" err="1"/>
              <a:t>nivoom</a:t>
            </a:r>
            <a:r>
              <a:rPr lang="en-GB" sz="2400" dirty="0"/>
              <a:t> </a:t>
            </a:r>
            <a:r>
              <a:rPr lang="en-GB" sz="2400" dirty="0" err="1"/>
              <a:t>zadovoljstva</a:t>
            </a:r>
            <a:r>
              <a:rPr lang="en-GB" sz="2400" dirty="0"/>
              <a:t> u tri </a:t>
            </a:r>
            <a:r>
              <a:rPr lang="en-GB" sz="2400" dirty="0" err="1"/>
              <a:t>oblasti</a:t>
            </a:r>
            <a:r>
              <a:rPr lang="en-GB" sz="2400" dirty="0"/>
              <a:t> </a:t>
            </a:r>
            <a:r>
              <a:rPr lang="en-GB" sz="2400" dirty="0" err="1"/>
              <a:t>života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br>
              <a:rPr lang="en-GB" sz="2400" b="1" dirty="0"/>
            </a:b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512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C1F9-E074-1D97-F85C-5DE27EEF0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728542"/>
            <a:ext cx="10571998" cy="970450"/>
          </a:xfrm>
        </p:spPr>
        <p:txBody>
          <a:bodyPr/>
          <a:lstStyle/>
          <a:p>
            <a:r>
              <a:rPr lang="en-GB" dirty="0" err="1"/>
              <a:t>Determinante</a:t>
            </a:r>
            <a:r>
              <a:rPr lang="en-GB" dirty="0"/>
              <a:t> </a:t>
            </a:r>
            <a:r>
              <a:rPr lang="en-GB" dirty="0" err="1"/>
              <a:t>zadovoljstva</a:t>
            </a:r>
            <a:r>
              <a:rPr lang="en-GB" dirty="0"/>
              <a:t> </a:t>
            </a:r>
            <a:r>
              <a:rPr lang="en-GB" dirty="0" err="1"/>
              <a:t>zivota</a:t>
            </a:r>
            <a:r>
              <a:rPr lang="en-GB" dirty="0"/>
              <a:t> (ZŽ)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mladih</a:t>
            </a:r>
            <a:r>
              <a:rPr lang="en-GB" dirty="0"/>
              <a:t> u </a:t>
            </a:r>
            <a:r>
              <a:rPr lang="en-GB" dirty="0" err="1"/>
              <a:t>Srbiji</a:t>
            </a:r>
            <a:r>
              <a:rPr lang="en-GB" dirty="0"/>
              <a:t>:</a:t>
            </a:r>
            <a:endParaRPr lang="en-R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CAAF46-66FC-089B-6DC4-A6038C540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4" y="2133600"/>
            <a:ext cx="11793414" cy="4325816"/>
          </a:xfrm>
        </p:spPr>
        <p:txBody>
          <a:bodyPr>
            <a:normAutofit/>
          </a:bodyPr>
          <a:lstStyle/>
          <a:p>
            <a:r>
              <a:rPr lang="en-GB" sz="2000" b="1" dirty="0"/>
              <a:t>tri </a:t>
            </a:r>
            <a:r>
              <a:rPr lang="en-GB" sz="2000" b="1" dirty="0" err="1"/>
              <a:t>domena</a:t>
            </a:r>
            <a:r>
              <a:rPr lang="en-GB" sz="2000" b="1" dirty="0"/>
              <a:t> </a:t>
            </a:r>
            <a:r>
              <a:rPr lang="en-GB" sz="2000" b="1" dirty="0" err="1"/>
              <a:t>zadovoljstva</a:t>
            </a:r>
            <a:r>
              <a:rPr lang="en-GB" sz="2000" b="1" dirty="0"/>
              <a:t> </a:t>
            </a:r>
            <a:r>
              <a:rPr lang="en-GB" sz="2000" b="1" dirty="0" err="1"/>
              <a:t>životom</a:t>
            </a:r>
            <a:r>
              <a:rPr lang="en-GB" sz="2000" b="1" dirty="0">
                <a:highlight>
                  <a:srgbClr val="008000"/>
                </a:highlight>
              </a:rPr>
              <a:t> </a:t>
            </a:r>
            <a:r>
              <a:rPr lang="en-GB" sz="2400" b="1" dirty="0">
                <a:highlight>
                  <a:srgbClr val="008000"/>
                </a:highlight>
              </a:rPr>
              <a:t>(</a:t>
            </a:r>
            <a:r>
              <a:rPr lang="en-GB" sz="2400" b="1" dirty="0" err="1">
                <a:highlight>
                  <a:srgbClr val="008000"/>
                </a:highlight>
              </a:rPr>
              <a:t>intimni</a:t>
            </a:r>
            <a:r>
              <a:rPr lang="en-GB" sz="2400" b="1" dirty="0">
                <a:highlight>
                  <a:srgbClr val="008000"/>
                </a:highlight>
              </a:rPr>
              <a:t> </a:t>
            </a:r>
            <a:r>
              <a:rPr lang="en-GB" sz="2400" b="1" dirty="0" err="1">
                <a:highlight>
                  <a:srgbClr val="008000"/>
                </a:highlight>
              </a:rPr>
              <a:t>odnosi</a:t>
            </a:r>
            <a:r>
              <a:rPr lang="en-GB" sz="2400" b="1" dirty="0">
                <a:highlight>
                  <a:srgbClr val="008000"/>
                </a:highlight>
              </a:rPr>
              <a:t>, </a:t>
            </a:r>
            <a:r>
              <a:rPr lang="en-GB" sz="2400" b="1" dirty="0" err="1">
                <a:highlight>
                  <a:srgbClr val="008000"/>
                </a:highlight>
              </a:rPr>
              <a:t>porodični</a:t>
            </a:r>
            <a:r>
              <a:rPr lang="en-GB" sz="2400" b="1" dirty="0">
                <a:highlight>
                  <a:srgbClr val="008000"/>
                </a:highlight>
              </a:rPr>
              <a:t> </a:t>
            </a:r>
            <a:r>
              <a:rPr lang="en-GB" sz="2400" b="1" dirty="0" err="1">
                <a:highlight>
                  <a:srgbClr val="008000"/>
                </a:highlight>
              </a:rPr>
              <a:t>život</a:t>
            </a:r>
            <a:r>
              <a:rPr lang="en-GB" sz="2400" b="1" dirty="0">
                <a:highlight>
                  <a:srgbClr val="008000"/>
                </a:highlight>
              </a:rPr>
              <a:t> </a:t>
            </a:r>
            <a:r>
              <a:rPr lang="en-GB" sz="2400" b="1" dirty="0" err="1">
                <a:highlight>
                  <a:srgbClr val="008000"/>
                </a:highlight>
              </a:rPr>
              <a:t>i</a:t>
            </a:r>
            <a:r>
              <a:rPr lang="en-GB" sz="2400" b="1" dirty="0">
                <a:highlight>
                  <a:srgbClr val="008000"/>
                </a:highlight>
              </a:rPr>
              <a:t> </a:t>
            </a:r>
            <a:r>
              <a:rPr lang="en-GB" sz="2400" b="1" dirty="0" err="1">
                <a:highlight>
                  <a:srgbClr val="008000"/>
                </a:highlight>
              </a:rPr>
              <a:t>zanimanje</a:t>
            </a:r>
            <a:r>
              <a:rPr lang="en-GB" sz="2400" b="1" dirty="0">
                <a:highlight>
                  <a:srgbClr val="008000"/>
                </a:highlight>
              </a:rPr>
              <a:t>) </a:t>
            </a:r>
          </a:p>
          <a:p>
            <a:r>
              <a:rPr lang="en-GB" sz="2800" dirty="0" err="1"/>
              <a:t>Istraživanje</a:t>
            </a:r>
            <a:r>
              <a:rPr lang="en-GB" sz="2800" dirty="0"/>
              <a:t> je </a:t>
            </a:r>
            <a:r>
              <a:rPr lang="en-GB" sz="2800" dirty="0" err="1"/>
              <a:t>utvrdilo</a:t>
            </a:r>
            <a:r>
              <a:rPr lang="en-GB" sz="2800" dirty="0"/>
              <a:t> da </a:t>
            </a:r>
            <a:r>
              <a:rPr lang="en-GB" sz="2800" dirty="0" err="1"/>
              <a:t>živeti</a:t>
            </a:r>
            <a:r>
              <a:rPr lang="en-GB" sz="2800" dirty="0"/>
              <a:t> </a:t>
            </a:r>
            <a:r>
              <a:rPr lang="en-GB" sz="2800" dirty="0" err="1"/>
              <a:t>sa</a:t>
            </a:r>
            <a:r>
              <a:rPr lang="en-GB" sz="2800" dirty="0"/>
              <a:t> </a:t>
            </a:r>
            <a:r>
              <a:rPr lang="en-GB" sz="2800" dirty="0" err="1"/>
              <a:t>partnerom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imati</a:t>
            </a:r>
            <a:r>
              <a:rPr lang="en-GB" sz="2800" dirty="0"/>
              <a:t> </a:t>
            </a:r>
            <a:r>
              <a:rPr lang="en-GB" sz="2800" dirty="0" err="1"/>
              <a:t>decu</a:t>
            </a:r>
            <a:r>
              <a:rPr lang="en-GB" sz="2800" dirty="0"/>
              <a:t> </a:t>
            </a:r>
            <a:r>
              <a:rPr lang="en-GB" sz="2800" dirty="0" err="1"/>
              <a:t>su</a:t>
            </a:r>
            <a:r>
              <a:rPr lang="en-GB" sz="2800" dirty="0"/>
              <a:t> </a:t>
            </a:r>
            <a:r>
              <a:rPr lang="en-GB" sz="2800" dirty="0" err="1"/>
              <a:t>povezani</a:t>
            </a:r>
            <a:r>
              <a:rPr lang="en-GB" sz="2800" dirty="0"/>
              <a:t> </a:t>
            </a:r>
            <a:r>
              <a:rPr lang="en-GB" sz="2800" dirty="0" err="1"/>
              <a:t>sa</a:t>
            </a:r>
            <a:r>
              <a:rPr lang="en-GB" sz="2800" dirty="0"/>
              <a:t> </a:t>
            </a:r>
            <a:r>
              <a:rPr lang="en-GB" sz="2800" dirty="0" err="1"/>
              <a:t>većim</a:t>
            </a:r>
            <a:r>
              <a:rPr lang="en-GB" sz="2800" dirty="0"/>
              <a:t> </a:t>
            </a:r>
            <a:r>
              <a:rPr lang="en-GB" sz="2800" dirty="0" err="1"/>
              <a:t>nivoima</a:t>
            </a:r>
            <a:r>
              <a:rPr lang="en-GB" sz="2800" dirty="0"/>
              <a:t> </a:t>
            </a:r>
            <a:r>
              <a:rPr lang="en-GB" sz="2800" dirty="0" err="1"/>
              <a:t>zadovoljstva</a:t>
            </a:r>
            <a:r>
              <a:rPr lang="en-GB" sz="2800" dirty="0"/>
              <a:t> u tri </a:t>
            </a:r>
            <a:r>
              <a:rPr lang="en-GB" sz="2800" dirty="0" err="1"/>
              <a:t>domena</a:t>
            </a:r>
            <a:r>
              <a:rPr lang="en-GB" sz="2800" dirty="0"/>
              <a:t>, </a:t>
            </a:r>
            <a:r>
              <a:rPr lang="en-GB" sz="2800" dirty="0" err="1"/>
              <a:t>ali</a:t>
            </a:r>
            <a:r>
              <a:rPr lang="en-GB" sz="2800" dirty="0"/>
              <a:t> </a:t>
            </a:r>
            <a:r>
              <a:rPr lang="en-GB" sz="2800" dirty="0" err="1"/>
              <a:t>tranzicija</a:t>
            </a:r>
            <a:r>
              <a:rPr lang="en-GB" sz="2800" dirty="0"/>
              <a:t> u </a:t>
            </a:r>
            <a:r>
              <a:rPr lang="en-GB" sz="2800" dirty="0" err="1"/>
              <a:t>roditeljstvo</a:t>
            </a:r>
            <a:r>
              <a:rPr lang="en-GB" sz="2800" dirty="0"/>
              <a:t> </a:t>
            </a:r>
            <a:r>
              <a:rPr lang="en-GB" sz="2800" dirty="0" err="1"/>
              <a:t>dovodi</a:t>
            </a:r>
            <a:r>
              <a:rPr lang="en-GB" sz="2800" dirty="0"/>
              <a:t> do </a:t>
            </a:r>
            <a:r>
              <a:rPr lang="en-GB" sz="2800" dirty="0" err="1"/>
              <a:t>veće</a:t>
            </a:r>
            <a:r>
              <a:rPr lang="en-GB" sz="2800" dirty="0"/>
              <a:t> </a:t>
            </a:r>
            <a:r>
              <a:rPr lang="en-GB" sz="2800" dirty="0" err="1"/>
              <a:t>rodne</a:t>
            </a:r>
            <a:r>
              <a:rPr lang="en-GB" sz="2800" dirty="0"/>
              <a:t> </a:t>
            </a:r>
            <a:r>
              <a:rPr lang="en-GB" sz="2800" dirty="0" err="1"/>
              <a:t>nejednakosti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tržištu</a:t>
            </a:r>
            <a:r>
              <a:rPr lang="en-GB" sz="2800" dirty="0"/>
              <a:t> </a:t>
            </a:r>
            <a:r>
              <a:rPr lang="en-GB" sz="2800" dirty="0" err="1"/>
              <a:t>rada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915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7F019-CC2F-91B9-F6E7-AD5AB4D9E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S" sz="6600" dirty="0"/>
              <a:t>MERE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C7B763-E452-3DFA-BFE9-8AD279A87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24" t="30111" r="27839" b="11547"/>
          <a:stretch/>
        </p:blipFill>
        <p:spPr>
          <a:xfrm>
            <a:off x="3675005" y="592870"/>
            <a:ext cx="7239180" cy="5672260"/>
          </a:xfrm>
        </p:spPr>
      </p:pic>
    </p:spTree>
    <p:extLst>
      <p:ext uri="{BB962C8B-B14F-4D97-AF65-F5344CB8AC3E}">
        <p14:creationId xmlns:p14="http://schemas.microsoft.com/office/powerpoint/2010/main" val="3613371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E4BD9-0880-C71B-6A9F-F4436AD1D0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0" t="23650" r="24434" b="9985"/>
          <a:stretch/>
        </p:blipFill>
        <p:spPr>
          <a:xfrm>
            <a:off x="2004645" y="373355"/>
            <a:ext cx="7666893" cy="611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21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CB2CF7-B975-B899-FDC7-098322993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42" t="28404" r="23621" b="12676"/>
          <a:stretch/>
        </p:blipFill>
        <p:spPr>
          <a:xfrm>
            <a:off x="1840522" y="469882"/>
            <a:ext cx="8346832" cy="591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94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64</TotalTime>
  <Words>502</Words>
  <Application>Microsoft Macintosh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Wingdings 2</vt:lpstr>
      <vt:lpstr>Quotable</vt:lpstr>
      <vt:lpstr>ELEMENTI ZADOVOLJSTVA ŽIVOTOM OMLADINE U SRBIJI</vt:lpstr>
      <vt:lpstr>Determinante zadovoljstva života (ZŽ) kod mladih </vt:lpstr>
      <vt:lpstr>Zadovoljstvo životom mladih u Srbiji u komparativnoj perspektivi:</vt:lpstr>
      <vt:lpstr>Zadovoljstvo životom mladih u Srbiji u komparativnoj perspektivi:</vt:lpstr>
      <vt:lpstr>Determinante zadovoljstva zivota (ZŽ) kod mladih u Srbiji:</vt:lpstr>
      <vt:lpstr>Determinante zadovoljstva zivota (ZŽ) kod mladih u Srbiji:</vt:lpstr>
      <vt:lpstr>MERE</vt:lpstr>
      <vt:lpstr>PowerPoint Presentation</vt:lpstr>
      <vt:lpstr>PowerPoint Presentation</vt:lpstr>
      <vt:lpstr>PowerPoint Presentation</vt:lpstr>
      <vt:lpstr>PowerPoint Presentation</vt:lpstr>
      <vt:lpstr>ZAKLJUČCI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ELEMENTI ZADOVOLJSTVA ŽIVOTA OMLADINE U SRBIJI</dc:title>
  <dc:creator>Microsoft Office User</dc:creator>
  <cp:lastModifiedBy>Microsoft Office User</cp:lastModifiedBy>
  <cp:revision>2</cp:revision>
  <dcterms:created xsi:type="dcterms:W3CDTF">2023-04-17T08:17:31Z</dcterms:created>
  <dcterms:modified xsi:type="dcterms:W3CDTF">2023-04-17T09:23:12Z</dcterms:modified>
</cp:coreProperties>
</file>