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95" r:id="rId3"/>
    <p:sldId id="298" r:id="rId4"/>
    <p:sldId id="296" r:id="rId5"/>
    <p:sldId id="297" r:id="rId6"/>
    <p:sldId id="265" r:id="rId7"/>
    <p:sldId id="266" r:id="rId8"/>
    <p:sldId id="267" r:id="rId9"/>
    <p:sldId id="268" r:id="rId10"/>
    <p:sldId id="269"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1D6E9A-0534-4001-9C40-10060EAA3D2C}"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D6E9A-0534-4001-9C40-10060EAA3D2C}"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D6E9A-0534-4001-9C40-10060EAA3D2C}"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D6E9A-0534-4001-9C40-10060EAA3D2C}"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D6E9A-0534-4001-9C40-10060EAA3D2C}"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1D6E9A-0534-4001-9C40-10060EAA3D2C}"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1D6E9A-0534-4001-9C40-10060EAA3D2C}"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1D6E9A-0534-4001-9C40-10060EAA3D2C}"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6E9A-0534-4001-9C40-10060EAA3D2C}"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D6E9A-0534-4001-9C40-10060EAA3D2C}"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D6E9A-0534-4001-9C40-10060EAA3D2C}"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ECD64-3B15-4ECB-AE38-F4A63871CF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D6E9A-0534-4001-9C40-10060EAA3D2C}"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ECD64-3B15-4ECB-AE38-F4A63871CF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homashirschhornwebsite.com/wp-content/uploads/2018/11/INTERVIEW_TH_YR_ENGLISH.pdf" TargetMode="External"/><Relationship Id="rId2" Type="http://schemas.openxmlformats.org/officeDocument/2006/relationships/hyperlink" Target="http://www.thomashirschhorn.com/about-the-musee-precaire-albinet/"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thomashirschhornwebsite.com/wp-content/uploads/2018/02/Entretien_Ranci%C3%A8re_Opuscule4_2010.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Idlt3j9nKA" TargetMode="External"/><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hyperlink" Target="https://www.aiweiwei.com/" TargetMode="External"/><Relationship Id="rId4" Type="http://schemas.openxmlformats.org/officeDocument/2006/relationships/hyperlink" Target="https://www.spiegel.de/international/world/chinese-artist-ai-weiwei-discusses-efforts-in-china-to-monitor-him-a-943719.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eobodies.org/art-and-videos/europlex"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drawingroom.org.uk/uploads/secure/graphic_witness_a5_web.pdf"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spatiul-public.ro/eng/Oda%20Projesi/Oda_Projesi.html" TargetMode="Externa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yesillikler.blogspot.com/" TargetMode="External"/><Relationship Id="rId4" Type="http://schemas.openxmlformats.org/officeDocument/2006/relationships/hyperlink" Target="http://odaprojesi.blogspo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eobodies.org/art-and-videos/remote-sensin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eobodies.org/art-and-videos/contained-mobility"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geobodies.org/art-and-videos/black-sea-files"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supervizuelna.com/razgovori-skart-improvizacija-i-radna-disciplina/" TargetMode="External"/><Relationship Id="rId7"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www.vice.com/rs/article/gvzkey/feministicki-i-borbeni-vezovi-zena-srbije" TargetMode="External"/><Relationship Id="rId4" Type="http://schemas.openxmlformats.org/officeDocument/2006/relationships/hyperlink" Target="http://milicamagazine.com/en/kuvarice-traditional-embroideries-new-wit-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tanjaostojicshop.wordpress.com/2017/12/04/lexicon-of-tanjas-ostoj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52400"/>
            <a:ext cx="8229600" cy="609600"/>
          </a:xfrm>
        </p:spPr>
        <p:txBody>
          <a:bodyPr>
            <a:normAutofit/>
          </a:bodyPr>
          <a:lstStyle/>
          <a:p>
            <a:r>
              <a:rPr lang="sr-Latn-CS" sz="2800" dirty="0"/>
              <a:t>hal foster: umetnik etnograf/etnografska estetika</a:t>
            </a:r>
            <a:endParaRPr lang="en-US" sz="2800" dirty="0"/>
          </a:p>
        </p:txBody>
      </p:sp>
      <p:sp>
        <p:nvSpPr>
          <p:cNvPr id="52227" name="Rectangle 3"/>
          <p:cNvSpPr>
            <a:spLocks noGrp="1" noChangeArrowheads="1"/>
          </p:cNvSpPr>
          <p:nvPr>
            <p:ph idx="1"/>
          </p:nvPr>
        </p:nvSpPr>
        <p:spPr>
          <a:xfrm>
            <a:off x="457200" y="990600"/>
            <a:ext cx="8229600" cy="5638800"/>
          </a:xfrm>
        </p:spPr>
        <p:txBody>
          <a:bodyPr>
            <a:normAutofit fontScale="92500" lnSpcReduction="20000"/>
          </a:bodyPr>
          <a:lstStyle/>
          <a:p>
            <a:pPr marL="609600" indent="-609600">
              <a:lnSpc>
                <a:spcPct val="80000"/>
              </a:lnSpc>
            </a:pPr>
            <a:r>
              <a:rPr lang="sr-Latn-CS" sz="2000" dirty="0" smtClean="0"/>
              <a:t>’umetnik kao etnograf’ i ’etnografski obrt’ zapravo neupitno usvojene u studijama savremene umetnosti i studija kulture kao označitelji onih pristupa u savremenoj umetnosti/kulturi koji su po svom interesovanju za kulturnu drugost i po svojoj metodi umetničkog istraživanja bliski antropološkim proučavanjima</a:t>
            </a:r>
            <a:endParaRPr lang="sr-Latn-CS" sz="2000" dirty="0" smtClean="0">
              <a:latin typeface="Calibri" pitchFamily="34" charset="0"/>
            </a:endParaRPr>
          </a:p>
          <a:p>
            <a:pPr marL="609600" indent="-609600">
              <a:lnSpc>
                <a:spcPct val="80000"/>
              </a:lnSpc>
            </a:pPr>
            <a:endParaRPr lang="sr-Latn-CS" sz="2000" dirty="0" smtClean="0"/>
          </a:p>
          <a:p>
            <a:pPr marL="609600" indent="-609600">
              <a:lnSpc>
                <a:spcPct val="80000"/>
              </a:lnSpc>
            </a:pPr>
            <a:r>
              <a:rPr lang="sr-Latn-CS" sz="2000" dirty="0" smtClean="0"/>
              <a:t>autorefleksivna razmatranja Jamesa Clifforda i Clifforda Geertza o etnografiji kao načinu razmišljanja i pisanja o kulturi iz ugla posmatranja sa učestvovanjem</a:t>
            </a:r>
            <a:endParaRPr lang="sr-Latn-CS" sz="2000" dirty="0" smtClean="0">
              <a:latin typeface="Calibri" pitchFamily="34" charset="0"/>
            </a:endParaRPr>
          </a:p>
          <a:p>
            <a:pPr marL="609600" indent="-609600">
              <a:lnSpc>
                <a:spcPct val="80000"/>
              </a:lnSpc>
            </a:pPr>
            <a:r>
              <a:rPr lang="sr-Latn-CS" sz="2000" dirty="0" smtClean="0">
                <a:latin typeface="Calibri" pitchFamily="34" charset="0"/>
              </a:rPr>
              <a:t>umetnik </a:t>
            </a:r>
            <a:r>
              <a:rPr lang="sr-Latn-CS" sz="2000" dirty="0">
                <a:latin typeface="Calibri" pitchFamily="34" charset="0"/>
              </a:rPr>
              <a:t>proizvođač, Benjamin, 1934 – zahtevao da umetnici:</a:t>
            </a:r>
          </a:p>
          <a:p>
            <a:pPr marL="609600" indent="-609600">
              <a:lnSpc>
                <a:spcPct val="80000"/>
              </a:lnSpc>
              <a:buFontTx/>
              <a:buAutoNum type="arabicPeriod"/>
            </a:pPr>
            <a:r>
              <a:rPr lang="sr-Latn-CS" sz="2000" dirty="0">
                <a:latin typeface="Calibri" pitchFamily="34" charset="0"/>
              </a:rPr>
              <a:t>intervenišu kao revolucionarni radnici, na nivou sredstava za proizvodnju – da promene tehniku “tradicionalnih medija, da transformišu aparatus građanske kulture” i da</a:t>
            </a:r>
          </a:p>
          <a:p>
            <a:pPr marL="609600" indent="-609600">
              <a:lnSpc>
                <a:spcPct val="80000"/>
              </a:lnSpc>
              <a:buFontTx/>
              <a:buAutoNum type="arabicPeriod"/>
            </a:pPr>
            <a:r>
              <a:rPr lang="sr-Latn-CS" sz="2000" dirty="0">
                <a:latin typeface="Calibri" pitchFamily="34" charset="0"/>
              </a:rPr>
              <a:t>zauzme mesto uz proleterijat – “mesto dobrotvora, ideološkog </a:t>
            </a:r>
            <a:r>
              <a:rPr lang="sr-Latn-CS" sz="2000" dirty="0" smtClean="0">
                <a:latin typeface="Calibri" pitchFamily="34" charset="0"/>
              </a:rPr>
              <a:t>pokrovitelja</a:t>
            </a:r>
            <a:r>
              <a:rPr lang="sr-Latn-CS" sz="2000" dirty="0">
                <a:latin typeface="Calibri" pitchFamily="34" charset="0"/>
              </a:rPr>
              <a:t>, nemoguće mesto”</a:t>
            </a:r>
          </a:p>
          <a:p>
            <a:pPr marL="609600" indent="-609600">
              <a:lnSpc>
                <a:spcPct val="80000"/>
              </a:lnSpc>
              <a:buFontTx/>
              <a:buNone/>
            </a:pPr>
            <a:endParaRPr lang="sr-Latn-CS" sz="2000" dirty="0">
              <a:latin typeface="Calibri" pitchFamily="34" charset="0"/>
            </a:endParaRPr>
          </a:p>
          <a:p>
            <a:pPr marL="609600" indent="-609600">
              <a:lnSpc>
                <a:spcPct val="80000"/>
              </a:lnSpc>
              <a:buFontTx/>
              <a:buNone/>
            </a:pPr>
            <a:r>
              <a:rPr lang="sr-Latn-CS" sz="2000" dirty="0" smtClean="0">
                <a:latin typeface="Calibri" pitchFamily="34" charset="0"/>
              </a:rPr>
              <a:t>Nova paradigma </a:t>
            </a:r>
            <a:r>
              <a:rPr lang="sr-Latn-CS" sz="2000" dirty="0">
                <a:latin typeface="Calibri" pitchFamily="34" charset="0"/>
              </a:rPr>
              <a:t>– strukturalno slična modelu ‘umetnika kao proizvođača’ – umetnik </a:t>
            </a:r>
            <a:r>
              <a:rPr lang="sr-Latn-CS" sz="2000" dirty="0" smtClean="0">
                <a:latin typeface="Calibri" pitchFamily="34" charset="0"/>
              </a:rPr>
              <a:t>etnograf (</a:t>
            </a:r>
            <a:r>
              <a:rPr lang="sr-Latn-CS" sz="2000" dirty="0" smtClean="0"/>
              <a:t>produktivistički modela (i avangardni) o umetničkoj transformaciji kao mestu političke transformacije)</a:t>
            </a:r>
            <a:endParaRPr lang="sr-Latn-CS" sz="2000" dirty="0" smtClean="0">
              <a:latin typeface="Calibri" pitchFamily="34" charset="0"/>
            </a:endParaRPr>
          </a:p>
          <a:p>
            <a:pPr marL="609600" indent="-609600">
              <a:lnSpc>
                <a:spcPct val="80000"/>
              </a:lnSpc>
              <a:buNone/>
            </a:pPr>
            <a:r>
              <a:rPr lang="sr-Latn-CS" sz="2000" dirty="0" smtClean="0">
                <a:latin typeface="Calibri" pitchFamily="34" charset="0"/>
              </a:rPr>
              <a:t>Ova paradigma takođe preispituje građansko-kapitalističke institucije umetnosti (muzej, akademija, tržište, mediji), njihova isključujuća određenja umetnika i umetnosti, identiteta i zajednice</a:t>
            </a:r>
          </a:p>
          <a:p>
            <a:pPr marL="609600" indent="-609600">
              <a:lnSpc>
                <a:spcPct val="80000"/>
              </a:lnSpc>
              <a:buFontTx/>
              <a:buNone/>
            </a:pPr>
            <a:r>
              <a:rPr lang="sr-Latn-CS" sz="2000" dirty="0" smtClean="0">
                <a:latin typeface="Calibri" pitchFamily="34" charset="0"/>
              </a:rPr>
              <a:t>Privilegovanje </a:t>
            </a:r>
            <a:r>
              <a:rPr lang="sr-Latn-CS" sz="2000" dirty="0" smtClean="0"/>
              <a:t>kulturne drugosti - supstancijalni aspekat u savremenim umetničkim praksama</a:t>
            </a:r>
            <a:endParaRPr lang="sr-Latn-CS" sz="2000" dirty="0">
              <a:latin typeface="Calibri" pitchFamily="34" charset="0"/>
            </a:endParaRPr>
          </a:p>
          <a:p>
            <a:pPr marL="609600" indent="-609600">
              <a:lnSpc>
                <a:spcPct val="80000"/>
              </a:lnSpc>
              <a:buFontTx/>
              <a:buNone/>
            </a:pPr>
            <a:r>
              <a:rPr lang="sr-Latn-CS" sz="2000" dirty="0" smtClean="0">
                <a:latin typeface="Calibri" pitchFamily="34" charset="0"/>
              </a:rPr>
              <a:t>Mesto </a:t>
            </a:r>
            <a:r>
              <a:rPr lang="sr-Latn-CS" sz="2000" dirty="0">
                <a:latin typeface="Calibri" pitchFamily="34" charset="0"/>
              </a:rPr>
              <a:t>političke transformacije – u polju drugog; proizvođač/društveno drugo; etnograf/kulturno ili antroploško drugo</a:t>
            </a:r>
          </a:p>
          <a:p>
            <a:pPr marL="609600" indent="-609600">
              <a:lnSpc>
                <a:spcPct val="80000"/>
              </a:lnSpc>
              <a:buFontTx/>
              <a:buNone/>
            </a:pPr>
            <a:r>
              <a:rPr lang="sr-Latn-CS" sz="2000" dirty="0">
                <a:latin typeface="Calibri" pitchFamily="34" charset="0"/>
              </a:rPr>
              <a:t>Empatični intelektualac ili flanerija novog umetnika nomada?</a:t>
            </a:r>
            <a:endParaRPr lang="en-US" sz="20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msub.org.rs/galerijaPrograma/285/02.jpg"/>
          <p:cNvPicPr>
            <a:picLocks noChangeAspect="1" noChangeArrowheads="1"/>
          </p:cNvPicPr>
          <p:nvPr/>
        </p:nvPicPr>
        <p:blipFill>
          <a:blip r:embed="rId2"/>
          <a:srcRect/>
          <a:stretch>
            <a:fillRect/>
          </a:stretch>
        </p:blipFill>
        <p:spPr bwMode="auto">
          <a:xfrm>
            <a:off x="0" y="0"/>
            <a:ext cx="5491994" cy="3581400"/>
          </a:xfrm>
          <a:prstGeom prst="rect">
            <a:avLst/>
          </a:prstGeom>
          <a:noFill/>
        </p:spPr>
      </p:pic>
      <p:pic>
        <p:nvPicPr>
          <p:cNvPr id="63492" name="Picture 4" descr="Related image"/>
          <p:cNvPicPr>
            <a:picLocks noChangeAspect="1" noChangeArrowheads="1"/>
          </p:cNvPicPr>
          <p:nvPr/>
        </p:nvPicPr>
        <p:blipFill>
          <a:blip r:embed="rId3"/>
          <a:srcRect/>
          <a:stretch>
            <a:fillRect/>
          </a:stretch>
        </p:blipFill>
        <p:spPr bwMode="auto">
          <a:xfrm>
            <a:off x="4343400" y="3569918"/>
            <a:ext cx="4800600" cy="328808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40" name="Rectangle 4"/>
          <p:cNvSpPr>
            <a:spLocks noGrp="1" noChangeArrowheads="1"/>
          </p:cNvSpPr>
          <p:nvPr>
            <p:ph type="body" idx="1"/>
          </p:nvPr>
        </p:nvSpPr>
        <p:spPr>
          <a:noFill/>
          <a:ln/>
        </p:spPr>
        <p:txBody>
          <a:bodyPr/>
          <a:lstStyle/>
          <a:p>
            <a:pPr>
              <a:lnSpc>
                <a:spcPct val="90000"/>
              </a:lnSpc>
              <a:spcBef>
                <a:spcPct val="0"/>
              </a:spcBef>
              <a:buFontTx/>
              <a:buNone/>
            </a:pPr>
            <a:r>
              <a:rPr lang="sr-Latn-CS"/>
              <a:t>Participativni odnosno kolaborativni umetnički radovi se gotovo po pravilu realizuju kroz različite neumetničke prakse, često na granici političkog ili društvenog angažmana, i često u odsustvu standardnih umetničkih postupaka, medija, materijala, izraza, čak i bez ikakvog vizuelnog karaktera. Generišu ih ili konstruišu različite situacije kao odgovore na specifične kontekste</a:t>
            </a:r>
            <a:r>
              <a:rPr 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9051" y="152400"/>
            <a:ext cx="9124950" cy="2492990"/>
          </a:xfrm>
          <a:prstGeom prst="rect">
            <a:avLst/>
          </a:prstGeom>
          <a:solidFill>
            <a:srgbClr val="FFFFFF"/>
          </a:solidFill>
          <a:ln w="9525">
            <a:noFill/>
            <a:miter lim="800000"/>
            <a:headEnd/>
            <a:tailEnd/>
          </a:ln>
          <a:effectLst/>
        </p:spPr>
        <p:txBody>
          <a:bodyPr wrap="square" lIns="0" tIns="0" rIns="0" bIns="0" anchor="ctr">
            <a:spAutoFit/>
          </a:bodyPr>
          <a:lstStyle/>
          <a:p>
            <a:pPr algn="ctr"/>
            <a:r>
              <a:rPr lang="sr-Latn-RS" dirty="0" smtClean="0"/>
              <a:t>T. </a:t>
            </a:r>
            <a:r>
              <a:rPr lang="en-US" dirty="0" err="1"/>
              <a:t>Hirschhorn</a:t>
            </a:r>
            <a:r>
              <a:rPr lang="en-US" dirty="0"/>
              <a:t> </a:t>
            </a:r>
            <a:r>
              <a:rPr lang="en-US" b="1" i="1" dirty="0" err="1" smtClean="0"/>
              <a:t>Musée</a:t>
            </a:r>
            <a:r>
              <a:rPr lang="en-US" b="1" i="1" dirty="0" smtClean="0"/>
              <a:t> </a:t>
            </a:r>
            <a:r>
              <a:rPr lang="en-US" b="1" i="1" dirty="0" err="1"/>
              <a:t>Précaire</a:t>
            </a:r>
            <a:r>
              <a:rPr lang="en-US" b="1" i="1" dirty="0"/>
              <a:t> </a:t>
            </a:r>
            <a:r>
              <a:rPr lang="en-US" b="1" i="1" dirty="0" err="1"/>
              <a:t>Albinet</a:t>
            </a:r>
            <a:r>
              <a:rPr lang="en-US" b="1" i="1" dirty="0"/>
              <a:t> - </a:t>
            </a:r>
            <a:r>
              <a:rPr lang="en-US" dirty="0" smtClean="0"/>
              <a:t>rue </a:t>
            </a:r>
            <a:r>
              <a:rPr lang="en-US" dirty="0" err="1" smtClean="0"/>
              <a:t>Albinet</a:t>
            </a:r>
            <a:r>
              <a:rPr lang="en-US" dirty="0" smtClean="0"/>
              <a:t> </a:t>
            </a:r>
            <a:r>
              <a:rPr lang="en-US" dirty="0" err="1" smtClean="0"/>
              <a:t>Quartier</a:t>
            </a:r>
            <a:r>
              <a:rPr lang="en-US" dirty="0" smtClean="0"/>
              <a:t> </a:t>
            </a:r>
            <a:r>
              <a:rPr lang="en-US" dirty="0"/>
              <a:t>du </a:t>
            </a:r>
            <a:r>
              <a:rPr lang="en-US" dirty="0" err="1"/>
              <a:t>Landy</a:t>
            </a:r>
            <a:r>
              <a:rPr lang="en-US" dirty="0"/>
              <a:t>, Aubervilliers 2004 (dir. </a:t>
            </a:r>
            <a:r>
              <a:rPr lang="en-US" dirty="0" err="1"/>
              <a:t>Yvane</a:t>
            </a:r>
            <a:r>
              <a:rPr lang="en-US" dirty="0"/>
              <a:t> </a:t>
            </a:r>
            <a:r>
              <a:rPr lang="en-US" dirty="0" err="1"/>
              <a:t>Chapuis</a:t>
            </a:r>
            <a:r>
              <a:rPr lang="en-US" dirty="0" smtClean="0"/>
              <a:t>)</a:t>
            </a:r>
            <a:endParaRPr lang="sr-Latn-RS" dirty="0" smtClean="0"/>
          </a:p>
          <a:p>
            <a:pPr algn="ctr"/>
            <a:r>
              <a:rPr lang="en-US" dirty="0" smtClean="0">
                <a:hlinkClick r:id="rId2"/>
              </a:rPr>
              <a:t>http://www.thomashirschhorn.com/about-the-musee-precaire-albinet</a:t>
            </a:r>
            <a:r>
              <a:rPr lang="en-US" dirty="0" smtClean="0">
                <a:hlinkClick r:id="rId2"/>
              </a:rPr>
              <a:t>/</a:t>
            </a:r>
            <a:endParaRPr lang="sr-Latn-RS" dirty="0" smtClean="0"/>
          </a:p>
          <a:p>
            <a:pPr algn="ctr"/>
            <a:endParaRPr lang="sr-Latn-RS" dirty="0" smtClean="0">
              <a:hlinkClick r:id="rId3"/>
            </a:endParaRPr>
          </a:p>
          <a:p>
            <a:pPr algn="ctr"/>
            <a:r>
              <a:rPr lang="en-US" dirty="0" smtClean="0">
                <a:hlinkClick r:id="rId3"/>
              </a:rPr>
              <a:t>http</a:t>
            </a:r>
            <a:r>
              <a:rPr lang="en-US" dirty="0" smtClean="0">
                <a:hlinkClick r:id="rId3"/>
              </a:rPr>
              <a:t>://</a:t>
            </a:r>
            <a:r>
              <a:rPr lang="en-US" dirty="0" smtClean="0">
                <a:hlinkClick r:id="rId3"/>
              </a:rPr>
              <a:t>www.thomashirschhornwebsite.com/wp-content/uploads/2018/11/INTERVIEW_TH_YR_ENGLISH.pdf</a:t>
            </a:r>
            <a:endParaRPr lang="sr-Latn-RS" dirty="0" smtClean="0"/>
          </a:p>
          <a:p>
            <a:pPr algn="ctr"/>
            <a:endParaRPr lang="sr-Latn-RS" dirty="0" smtClean="0">
              <a:hlinkClick r:id="rId4"/>
            </a:endParaRPr>
          </a:p>
          <a:p>
            <a:pPr algn="ctr"/>
            <a:r>
              <a:rPr lang="en-US" dirty="0" smtClean="0">
                <a:hlinkClick r:id="rId4"/>
              </a:rPr>
              <a:t>http</a:t>
            </a:r>
            <a:r>
              <a:rPr lang="en-US" dirty="0" smtClean="0">
                <a:hlinkClick r:id="rId4"/>
              </a:rPr>
              <a:t>://www.thomashirschhornwebsite.com/wp-content/uploads/2018/02/Entretien_Ranci%C3%A8re_Opuscule4_2010.pdf</a:t>
            </a:r>
            <a:endParaRPr lang="en-US" dirty="0"/>
          </a:p>
        </p:txBody>
      </p:sp>
      <p:pic>
        <p:nvPicPr>
          <p:cNvPr id="19462" name="Picture 6" descr="Image result for musee precaire albinet"/>
          <p:cNvPicPr>
            <a:picLocks noChangeAspect="1" noChangeArrowheads="1"/>
          </p:cNvPicPr>
          <p:nvPr/>
        </p:nvPicPr>
        <p:blipFill>
          <a:blip r:embed="rId5"/>
          <a:srcRect/>
          <a:stretch>
            <a:fillRect/>
          </a:stretch>
        </p:blipFill>
        <p:spPr bwMode="auto">
          <a:xfrm>
            <a:off x="1905000" y="2743200"/>
            <a:ext cx="5638800" cy="38139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Image result for musee precaire albinet"/>
          <p:cNvPicPr>
            <a:picLocks noChangeAspect="1" noChangeArrowheads="1"/>
          </p:cNvPicPr>
          <p:nvPr/>
        </p:nvPicPr>
        <p:blipFill>
          <a:blip r:embed="rId2"/>
          <a:srcRect/>
          <a:stretch>
            <a:fillRect/>
          </a:stretch>
        </p:blipFill>
        <p:spPr bwMode="auto">
          <a:xfrm>
            <a:off x="609600" y="684213"/>
            <a:ext cx="8001000" cy="5334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Image result for musee precaire albinet"/>
          <p:cNvPicPr>
            <a:picLocks noChangeAspect="1" noChangeArrowheads="1"/>
          </p:cNvPicPr>
          <p:nvPr/>
        </p:nvPicPr>
        <p:blipFill>
          <a:blip r:embed="rId2"/>
          <a:srcRect/>
          <a:stretch>
            <a:fillRect/>
          </a:stretch>
        </p:blipFill>
        <p:spPr bwMode="auto">
          <a:xfrm>
            <a:off x="0" y="258763"/>
            <a:ext cx="9144000" cy="608806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Related image"/>
          <p:cNvPicPr>
            <a:picLocks noChangeAspect="1" noChangeArrowheads="1"/>
          </p:cNvPicPr>
          <p:nvPr/>
        </p:nvPicPr>
        <p:blipFill>
          <a:blip r:embed="rId2"/>
          <a:srcRect/>
          <a:stretch>
            <a:fillRect/>
          </a:stretch>
        </p:blipFill>
        <p:spPr bwMode="auto">
          <a:xfrm>
            <a:off x="0" y="304800"/>
            <a:ext cx="9144000" cy="6176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Related image"/>
          <p:cNvPicPr>
            <a:picLocks noChangeAspect="1" noChangeArrowheads="1"/>
          </p:cNvPicPr>
          <p:nvPr/>
        </p:nvPicPr>
        <p:blipFill>
          <a:blip r:embed="rId2"/>
          <a:srcRect/>
          <a:stretch>
            <a:fillRect/>
          </a:stretch>
        </p:blipFill>
        <p:spPr bwMode="auto">
          <a:xfrm>
            <a:off x="0" y="0"/>
            <a:ext cx="4648200" cy="3184525"/>
          </a:xfrm>
          <a:prstGeom prst="rect">
            <a:avLst/>
          </a:prstGeom>
          <a:noFill/>
        </p:spPr>
      </p:pic>
      <p:pic>
        <p:nvPicPr>
          <p:cNvPr id="22535" name="Picture 7" descr="Related image"/>
          <p:cNvPicPr>
            <a:picLocks noChangeAspect="1" noChangeArrowheads="1"/>
          </p:cNvPicPr>
          <p:nvPr/>
        </p:nvPicPr>
        <p:blipFill>
          <a:blip r:embed="rId3"/>
          <a:srcRect/>
          <a:stretch>
            <a:fillRect/>
          </a:stretch>
        </p:blipFill>
        <p:spPr bwMode="auto">
          <a:xfrm>
            <a:off x="4191000" y="3155950"/>
            <a:ext cx="4953000" cy="37020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Image result for musee precaire albinet malevic"/>
          <p:cNvPicPr>
            <a:picLocks noChangeAspect="1" noChangeArrowheads="1"/>
          </p:cNvPicPr>
          <p:nvPr/>
        </p:nvPicPr>
        <p:blipFill>
          <a:blip r:embed="rId2"/>
          <a:srcRect/>
          <a:stretch>
            <a:fillRect/>
          </a:stretch>
        </p:blipFill>
        <p:spPr bwMode="auto">
          <a:xfrm>
            <a:off x="0" y="220663"/>
            <a:ext cx="9144000" cy="61801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9a4052fc86052a4dcd7d73a8dad7c34a5c64f7d"/>
          <p:cNvPicPr>
            <a:picLocks noChangeAspect="1" noChangeArrowheads="1"/>
          </p:cNvPicPr>
          <p:nvPr/>
        </p:nvPicPr>
        <p:blipFill>
          <a:blip r:embed="rId2"/>
          <a:srcRect/>
          <a:stretch>
            <a:fillRect/>
          </a:stretch>
        </p:blipFill>
        <p:spPr bwMode="auto">
          <a:xfrm>
            <a:off x="609600" y="2721064"/>
            <a:ext cx="7924800" cy="3984536"/>
          </a:xfrm>
          <a:prstGeom prst="rect">
            <a:avLst/>
          </a:prstGeom>
          <a:noFill/>
        </p:spPr>
      </p:pic>
      <p:sp>
        <p:nvSpPr>
          <p:cNvPr id="13315" name="Rectangle 3"/>
          <p:cNvSpPr>
            <a:spLocks noChangeArrowheads="1"/>
          </p:cNvSpPr>
          <p:nvPr/>
        </p:nvSpPr>
        <p:spPr bwMode="auto">
          <a:xfrm>
            <a:off x="228600" y="152400"/>
            <a:ext cx="8699500" cy="2492990"/>
          </a:xfrm>
          <a:prstGeom prst="rect">
            <a:avLst/>
          </a:prstGeom>
          <a:solidFill>
            <a:srgbClr val="FFFFFF"/>
          </a:solidFill>
          <a:ln w="9525">
            <a:noFill/>
            <a:miter lim="800000"/>
            <a:headEnd/>
            <a:tailEnd/>
          </a:ln>
          <a:effectLst/>
        </p:spPr>
        <p:txBody>
          <a:bodyPr lIns="0" tIns="0" rIns="0" bIns="0" anchor="ctr">
            <a:spAutoFit/>
          </a:bodyPr>
          <a:lstStyle/>
          <a:p>
            <a:r>
              <a:rPr lang="en-US" dirty="0"/>
              <a:t>Ai </a:t>
            </a:r>
            <a:r>
              <a:rPr lang="en-US" dirty="0" err="1"/>
              <a:t>Weiwei</a:t>
            </a:r>
            <a:r>
              <a:rPr lang="en-US" dirty="0"/>
              <a:t>, </a:t>
            </a:r>
            <a:r>
              <a:rPr lang="en-US" i="1" dirty="0"/>
              <a:t>Remembering</a:t>
            </a:r>
            <a:r>
              <a:rPr lang="en-US" dirty="0"/>
              <a:t>, 2009, backpacks on the facade of the </a:t>
            </a:r>
            <a:r>
              <a:rPr lang="en-US" dirty="0" err="1"/>
              <a:t>Haus</a:t>
            </a:r>
            <a:r>
              <a:rPr lang="en-US" dirty="0"/>
              <a:t> </a:t>
            </a:r>
            <a:r>
              <a:rPr lang="en-US" dirty="0" err="1"/>
              <a:t>der</a:t>
            </a:r>
            <a:r>
              <a:rPr lang="en-US" dirty="0"/>
              <a:t> </a:t>
            </a:r>
            <a:r>
              <a:rPr lang="en-US" dirty="0" err="1"/>
              <a:t>Kunst</a:t>
            </a:r>
            <a:r>
              <a:rPr lang="en-US" dirty="0"/>
              <a:t>* (Munich)</a:t>
            </a:r>
            <a:endParaRPr lang="sr-Latn-CS" dirty="0"/>
          </a:p>
          <a:p>
            <a:r>
              <a:rPr lang="en-US" dirty="0"/>
              <a:t>“She lived happily for seven years in this world”  </a:t>
            </a:r>
            <a:endParaRPr lang="sr-Latn-RS" dirty="0" smtClean="0"/>
          </a:p>
          <a:p>
            <a:endParaRPr lang="sr-Latn-RS" dirty="0" smtClean="0"/>
          </a:p>
          <a:p>
            <a:r>
              <a:rPr lang="en-US" dirty="0" smtClean="0">
                <a:hlinkClick r:id="rId3"/>
              </a:rPr>
              <a:t>https://</a:t>
            </a:r>
            <a:r>
              <a:rPr lang="en-US" dirty="0" smtClean="0">
                <a:hlinkClick r:id="rId3"/>
              </a:rPr>
              <a:t>www.youtube.com/watch?v=WIdlt3j9nKA</a:t>
            </a:r>
            <a:endParaRPr lang="sr-Latn-RS" dirty="0" smtClean="0"/>
          </a:p>
          <a:p>
            <a:endParaRPr lang="sr-Latn-RS" dirty="0" smtClean="0"/>
          </a:p>
          <a:p>
            <a:r>
              <a:rPr lang="en-US" dirty="0" smtClean="0">
                <a:hlinkClick r:id="rId4"/>
              </a:rPr>
              <a:t>https://</a:t>
            </a:r>
            <a:r>
              <a:rPr lang="en-US" dirty="0" smtClean="0">
                <a:hlinkClick r:id="rId4"/>
              </a:rPr>
              <a:t>www.spiegel.de/international/world/chinese-artist-ai-weiwei-discusses-efforts-in-china-to-monitor-him-a-943719.html</a:t>
            </a:r>
            <a:endParaRPr lang="sr-Latn-RS" dirty="0" smtClean="0"/>
          </a:p>
          <a:p>
            <a:endParaRPr lang="sr-Latn-RS" dirty="0" smtClean="0">
              <a:hlinkClick r:id="rId5"/>
            </a:endParaRPr>
          </a:p>
          <a:p>
            <a:r>
              <a:rPr lang="en-US" dirty="0" smtClean="0">
                <a:hlinkClick r:id="rId5"/>
              </a:rPr>
              <a:t>https</a:t>
            </a:r>
            <a:r>
              <a:rPr lang="en-US" dirty="0" smtClean="0">
                <a:hlinkClick r:id="rId5"/>
              </a:rPr>
              <a:t>://www.aiweiwei.com/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AutoShape 5" descr="Image result for ai wei wei refugees"/>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58375" name="AutoShape 7" descr="An art installation by Chinese artist Ai Weiwei that consists of life vests worn by refugees bound to the columns of the concert house at Gendarmenmarkt on February 14, 2016 in Berlin, Germany."/>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58377" name="AutoShape 9" descr="Related image"/>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58379" name="AutoShape 11" descr="Related image"/>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58381" name="Picture 13" descr="Related image"/>
          <p:cNvPicPr>
            <a:picLocks noChangeAspect="1" noChangeArrowheads="1"/>
          </p:cNvPicPr>
          <p:nvPr/>
        </p:nvPicPr>
        <p:blipFill>
          <a:blip r:embed="rId2"/>
          <a:srcRect/>
          <a:stretch>
            <a:fillRect/>
          </a:stretch>
        </p:blipFill>
        <p:spPr bwMode="auto">
          <a:xfrm>
            <a:off x="1066800" y="376238"/>
            <a:ext cx="7239000" cy="4810125"/>
          </a:xfrm>
          <a:prstGeom prst="rect">
            <a:avLst/>
          </a:prstGeom>
          <a:noFill/>
        </p:spPr>
      </p:pic>
      <p:sp>
        <p:nvSpPr>
          <p:cNvPr id="58382" name="Rectangle 14"/>
          <p:cNvSpPr>
            <a:spLocks noChangeArrowheads="1"/>
          </p:cNvSpPr>
          <p:nvPr/>
        </p:nvSpPr>
        <p:spPr bwMode="auto">
          <a:xfrm>
            <a:off x="381000" y="5791200"/>
            <a:ext cx="8382000" cy="366713"/>
          </a:xfrm>
          <a:prstGeom prst="rect">
            <a:avLst/>
          </a:prstGeom>
          <a:noFill/>
          <a:ln w="9525">
            <a:noFill/>
            <a:miter lim="800000"/>
            <a:headEnd/>
            <a:tailEnd/>
          </a:ln>
          <a:effectLst/>
        </p:spPr>
        <p:txBody>
          <a:bodyPr wrap="square" anchor="ctr">
            <a:spAutoFit/>
          </a:bodyPr>
          <a:lstStyle/>
          <a:p>
            <a:r>
              <a:rPr lang="en-US" dirty="0"/>
              <a:t>An art installation by Chinese artist Ai </a:t>
            </a:r>
            <a:r>
              <a:rPr lang="en-US" dirty="0" err="1"/>
              <a:t>Weiwei</a:t>
            </a:r>
            <a:r>
              <a:rPr lang="en-US" dirty="0"/>
              <a:t> that consists of life vests worn by refugees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733800"/>
            <a:ext cx="3352800" cy="2031325"/>
          </a:xfrm>
          <a:prstGeom prst="rect">
            <a:avLst/>
          </a:prstGeom>
        </p:spPr>
        <p:txBody>
          <a:bodyPr wrap="square">
            <a:spAutoFit/>
          </a:bodyPr>
          <a:lstStyle/>
          <a:p>
            <a:r>
              <a:rPr lang="en-US" dirty="0" smtClean="0"/>
              <a:t>Ursula </a:t>
            </a:r>
            <a:r>
              <a:rPr lang="en-US" dirty="0" err="1" smtClean="0"/>
              <a:t>Biemann</a:t>
            </a:r>
            <a:r>
              <a:rPr lang="en-US" dirty="0" smtClean="0"/>
              <a:t> </a:t>
            </a:r>
            <a:r>
              <a:rPr lang="sr-Latn-RS" dirty="0" smtClean="0"/>
              <a:t>, </a:t>
            </a:r>
            <a:r>
              <a:rPr lang="en-US" b="1" cap="all" dirty="0" smtClean="0"/>
              <a:t>EUROPLEX </a:t>
            </a:r>
            <a:r>
              <a:rPr lang="en-US" b="1" cap="all" dirty="0"/>
              <a:t>| 2003</a:t>
            </a:r>
          </a:p>
          <a:p>
            <a:r>
              <a:rPr lang="en-US" cap="all" dirty="0"/>
              <a:t>VIDEO ESSAY, 20 MIN, IN COLLABORATION WITH ANGELA </a:t>
            </a:r>
            <a:r>
              <a:rPr lang="en-US" cap="all" dirty="0" smtClean="0"/>
              <a:t>SANDERS</a:t>
            </a:r>
            <a:endParaRPr lang="sr-Latn-RS" cap="all" dirty="0" smtClean="0"/>
          </a:p>
          <a:p>
            <a:r>
              <a:rPr lang="en-US" dirty="0" smtClean="0">
                <a:hlinkClick r:id="rId2"/>
              </a:rPr>
              <a:t>https://www.geobodies.org/art-and-videos/europlex</a:t>
            </a:r>
            <a:endParaRPr lang="en-US" cap="all" dirty="0"/>
          </a:p>
        </p:txBody>
      </p:sp>
      <p:pic>
        <p:nvPicPr>
          <p:cNvPr id="3" name="Picture 4" descr="Сродна слика"/>
          <p:cNvPicPr>
            <a:picLocks noChangeAspect="1" noChangeArrowheads="1"/>
          </p:cNvPicPr>
          <p:nvPr/>
        </p:nvPicPr>
        <p:blipFill>
          <a:blip r:embed="rId3"/>
          <a:srcRect/>
          <a:stretch>
            <a:fillRect/>
          </a:stretch>
        </p:blipFill>
        <p:spPr bwMode="auto">
          <a:xfrm>
            <a:off x="0" y="0"/>
            <a:ext cx="4324350" cy="3457575"/>
          </a:xfrm>
          <a:prstGeom prst="rect">
            <a:avLst/>
          </a:prstGeom>
          <a:noFill/>
        </p:spPr>
      </p:pic>
      <p:pic>
        <p:nvPicPr>
          <p:cNvPr id="47106" name="Picture 2" descr="https://www.geobodies.org/get_file/display_document/314.jpg?max_width=640"/>
          <p:cNvPicPr>
            <a:picLocks noChangeAspect="1" noChangeArrowheads="1"/>
          </p:cNvPicPr>
          <p:nvPr/>
        </p:nvPicPr>
        <p:blipFill>
          <a:blip r:embed="rId4"/>
          <a:srcRect/>
          <a:stretch>
            <a:fillRect/>
          </a:stretch>
        </p:blipFill>
        <p:spPr bwMode="auto">
          <a:xfrm>
            <a:off x="4267200" y="2964179"/>
            <a:ext cx="4876800" cy="389382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irkrit tiravanija venice biennale 2015"/>
          <p:cNvPicPr>
            <a:picLocks noChangeAspect="1" noChangeArrowheads="1"/>
          </p:cNvPicPr>
          <p:nvPr/>
        </p:nvPicPr>
        <p:blipFill>
          <a:blip r:embed="rId2"/>
          <a:srcRect/>
          <a:stretch>
            <a:fillRect/>
          </a:stretch>
        </p:blipFill>
        <p:spPr bwMode="auto">
          <a:xfrm>
            <a:off x="0" y="1600200"/>
            <a:ext cx="4762500" cy="4762500"/>
          </a:xfrm>
          <a:prstGeom prst="rect">
            <a:avLst/>
          </a:prstGeom>
          <a:noFill/>
        </p:spPr>
      </p:pic>
      <p:sp>
        <p:nvSpPr>
          <p:cNvPr id="6147" name="Rectangle 3"/>
          <p:cNvSpPr>
            <a:spLocks noChangeArrowheads="1"/>
          </p:cNvSpPr>
          <p:nvPr/>
        </p:nvSpPr>
        <p:spPr bwMode="auto">
          <a:xfrm>
            <a:off x="76200" y="76200"/>
            <a:ext cx="4724400" cy="1200329"/>
          </a:xfrm>
          <a:prstGeom prst="rect">
            <a:avLst/>
          </a:prstGeom>
          <a:noFill/>
          <a:ln w="9525">
            <a:noFill/>
            <a:miter lim="800000"/>
            <a:headEnd/>
            <a:tailEnd/>
          </a:ln>
          <a:effectLst/>
        </p:spPr>
        <p:txBody>
          <a:bodyPr wrap="square" anchor="ctr">
            <a:spAutoFit/>
          </a:bodyPr>
          <a:lstStyle/>
          <a:p>
            <a:r>
              <a:rPr lang="en-US" dirty="0" err="1"/>
              <a:t>Rirkrit</a:t>
            </a:r>
            <a:r>
              <a:rPr lang="en-US" dirty="0"/>
              <a:t> </a:t>
            </a:r>
            <a:r>
              <a:rPr lang="en-US" dirty="0" err="1"/>
              <a:t>Tiravanija</a:t>
            </a:r>
            <a:r>
              <a:rPr lang="en-US" dirty="0"/>
              <a:t>: “Demonstration Drawings, 2015” @ 56th Venice Biennale 2015 </a:t>
            </a:r>
            <a:endParaRPr lang="sr-Latn-RS" dirty="0" smtClean="0"/>
          </a:p>
          <a:p>
            <a:r>
              <a:rPr lang="en-US" dirty="0" smtClean="0">
                <a:hlinkClick r:id="rId3"/>
              </a:rPr>
              <a:t>https://drawingroom.org.uk/uploads/secure/graphic_witness_a5_web.pdf</a:t>
            </a:r>
            <a:endParaRPr lang="en-US" dirty="0"/>
          </a:p>
        </p:txBody>
      </p:sp>
      <p:pic>
        <p:nvPicPr>
          <p:cNvPr id="6148" name="Picture 4" descr="Related image"/>
          <p:cNvPicPr>
            <a:picLocks noChangeAspect="1" noChangeArrowheads="1"/>
          </p:cNvPicPr>
          <p:nvPr/>
        </p:nvPicPr>
        <p:blipFill>
          <a:blip r:embed="rId4"/>
          <a:srcRect/>
          <a:stretch>
            <a:fillRect/>
          </a:stretch>
        </p:blipFill>
        <p:spPr bwMode="auto">
          <a:xfrm>
            <a:off x="4884738" y="463550"/>
            <a:ext cx="4259262" cy="63944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srcRect/>
          <a:stretch>
            <a:fillRect/>
          </a:stretch>
        </p:blipFill>
        <p:spPr bwMode="auto">
          <a:xfrm>
            <a:off x="85725" y="438150"/>
            <a:ext cx="8972550" cy="59817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rirkrit tiravanija venice biennale 2015"/>
          <p:cNvPicPr>
            <a:picLocks noChangeAspect="1" noChangeArrowheads="1"/>
          </p:cNvPicPr>
          <p:nvPr/>
        </p:nvPicPr>
        <p:blipFill>
          <a:blip r:embed="rId2"/>
          <a:srcRect/>
          <a:stretch>
            <a:fillRect/>
          </a:stretch>
        </p:blipFill>
        <p:spPr bwMode="auto">
          <a:xfrm>
            <a:off x="1238250" y="995363"/>
            <a:ext cx="6667500" cy="4867275"/>
          </a:xfrm>
          <a:prstGeom prst="rect">
            <a:avLst/>
          </a:prstGeom>
          <a:noFill/>
        </p:spPr>
      </p:pic>
      <p:sp>
        <p:nvSpPr>
          <p:cNvPr id="8195" name="Rectangle 3"/>
          <p:cNvSpPr>
            <a:spLocks noChangeArrowheads="1"/>
          </p:cNvSpPr>
          <p:nvPr/>
        </p:nvSpPr>
        <p:spPr bwMode="auto">
          <a:xfrm>
            <a:off x="1752600" y="304800"/>
            <a:ext cx="5924550" cy="366713"/>
          </a:xfrm>
          <a:prstGeom prst="rect">
            <a:avLst/>
          </a:prstGeom>
          <a:noFill/>
          <a:ln w="9525">
            <a:noFill/>
            <a:miter lim="800000"/>
            <a:headEnd/>
            <a:tailEnd/>
          </a:ln>
          <a:effectLst/>
        </p:spPr>
        <p:txBody>
          <a:bodyPr wrap="none" anchor="ctr">
            <a:spAutoFit/>
          </a:bodyPr>
          <a:lstStyle/>
          <a:p>
            <a:r>
              <a:rPr lang="en-US"/>
              <a:t>Rirkrit Tiravanija, Untitled (demonstration no. 174), 2006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srcRect/>
          <a:stretch>
            <a:fillRect/>
          </a:stretch>
        </p:blipFill>
        <p:spPr bwMode="auto">
          <a:xfrm>
            <a:off x="304800" y="228600"/>
            <a:ext cx="4286250" cy="3209925"/>
          </a:xfrm>
          <a:prstGeom prst="rect">
            <a:avLst/>
          </a:prstGeom>
          <a:noFill/>
        </p:spPr>
      </p:pic>
      <p:pic>
        <p:nvPicPr>
          <p:cNvPr id="9219" name="Picture 3" descr="Related image"/>
          <p:cNvPicPr>
            <a:picLocks noChangeAspect="1" noChangeArrowheads="1"/>
          </p:cNvPicPr>
          <p:nvPr/>
        </p:nvPicPr>
        <p:blipFill>
          <a:blip r:embed="rId3"/>
          <a:srcRect/>
          <a:stretch>
            <a:fillRect/>
          </a:stretch>
        </p:blipFill>
        <p:spPr bwMode="auto">
          <a:xfrm>
            <a:off x="2971800" y="3429000"/>
            <a:ext cx="6096000" cy="3429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srcRect/>
          <a:stretch>
            <a:fillRect/>
          </a:stretch>
        </p:blipFill>
        <p:spPr bwMode="auto">
          <a:xfrm>
            <a:off x="1714500" y="1028700"/>
            <a:ext cx="5715000" cy="4762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p:cNvPicPr>
            <a:picLocks noChangeAspect="1" noChangeArrowheads="1"/>
          </p:cNvPicPr>
          <p:nvPr/>
        </p:nvPicPr>
        <p:blipFill>
          <a:blip r:embed="rId2"/>
          <a:srcRect/>
          <a:stretch>
            <a:fillRect/>
          </a:stretch>
        </p:blipFill>
        <p:spPr bwMode="auto">
          <a:xfrm>
            <a:off x="1238250" y="1109663"/>
            <a:ext cx="6667500" cy="46386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spatiul-public.ro/eng/Oda%20Projesi/Oda%20Projesi.jpg"/>
          <p:cNvPicPr>
            <a:picLocks noChangeAspect="1" noChangeArrowheads="1"/>
          </p:cNvPicPr>
          <p:nvPr/>
        </p:nvPicPr>
        <p:blipFill>
          <a:blip r:embed="rId2"/>
          <a:srcRect/>
          <a:stretch>
            <a:fillRect/>
          </a:stretch>
        </p:blipFill>
        <p:spPr bwMode="auto">
          <a:xfrm>
            <a:off x="4419600" y="3790611"/>
            <a:ext cx="4581525" cy="2895940"/>
          </a:xfrm>
          <a:prstGeom prst="rect">
            <a:avLst/>
          </a:prstGeom>
          <a:noFill/>
        </p:spPr>
      </p:pic>
      <p:sp>
        <p:nvSpPr>
          <p:cNvPr id="3" name="Rectangle 2"/>
          <p:cNvSpPr/>
          <p:nvPr/>
        </p:nvSpPr>
        <p:spPr>
          <a:xfrm>
            <a:off x="5791200" y="152400"/>
            <a:ext cx="3124200" cy="3416320"/>
          </a:xfrm>
          <a:prstGeom prst="rect">
            <a:avLst/>
          </a:prstGeom>
        </p:spPr>
        <p:txBody>
          <a:bodyPr wrap="square">
            <a:spAutoFit/>
          </a:bodyPr>
          <a:lstStyle/>
          <a:p>
            <a:r>
              <a:rPr lang="it-IT" dirty="0" smtClean="0"/>
              <a:t>Oda </a:t>
            </a:r>
            <a:r>
              <a:rPr lang="it-IT" dirty="0" smtClean="0"/>
              <a:t>Projesi</a:t>
            </a:r>
            <a:r>
              <a:rPr lang="sr-Latn-RS" dirty="0" smtClean="0"/>
              <a:t> (</a:t>
            </a:r>
            <a:r>
              <a:rPr lang="en-US" dirty="0" err="1" smtClean="0"/>
              <a:t>Özge</a:t>
            </a:r>
            <a:r>
              <a:rPr lang="en-US" dirty="0" smtClean="0"/>
              <a:t> </a:t>
            </a:r>
            <a:r>
              <a:rPr lang="en-US" dirty="0" err="1" smtClean="0"/>
              <a:t>Acıkkol</a:t>
            </a:r>
            <a:r>
              <a:rPr lang="en-US" dirty="0" smtClean="0"/>
              <a:t>, </a:t>
            </a:r>
            <a:r>
              <a:rPr lang="en-US" dirty="0" err="1" smtClean="0"/>
              <a:t>Günes</a:t>
            </a:r>
            <a:r>
              <a:rPr lang="en-US" dirty="0" smtClean="0"/>
              <a:t> </a:t>
            </a:r>
            <a:r>
              <a:rPr lang="en-US" dirty="0" err="1" smtClean="0"/>
              <a:t>Savas</a:t>
            </a:r>
            <a:r>
              <a:rPr lang="en-US" dirty="0" smtClean="0"/>
              <a:t> </a:t>
            </a:r>
            <a:r>
              <a:rPr lang="en-US" dirty="0" smtClean="0"/>
              <a:t> </a:t>
            </a:r>
            <a:r>
              <a:rPr lang="en-US" dirty="0" err="1" smtClean="0"/>
              <a:t>Secil</a:t>
            </a:r>
            <a:r>
              <a:rPr lang="en-US" dirty="0" smtClean="0"/>
              <a:t> </a:t>
            </a:r>
            <a:r>
              <a:rPr lang="en-US" dirty="0" err="1" smtClean="0"/>
              <a:t>Yersel</a:t>
            </a:r>
            <a:r>
              <a:rPr lang="sr-Latn-RS" dirty="0" smtClean="0"/>
              <a:t>)</a:t>
            </a:r>
            <a:r>
              <a:rPr lang="it-IT" dirty="0" smtClean="0"/>
              <a:t> </a:t>
            </a:r>
            <a:r>
              <a:rPr lang="it-IT" dirty="0" smtClean="0"/>
              <a:t>space, Galata, Istanbul, </a:t>
            </a:r>
            <a:r>
              <a:rPr lang="it-IT" dirty="0" smtClean="0"/>
              <a:t>Turkey</a:t>
            </a:r>
            <a:endParaRPr lang="sr-Latn-RS" dirty="0" smtClean="0"/>
          </a:p>
          <a:p>
            <a:endParaRPr lang="sr-Latn-RS" dirty="0" smtClean="0"/>
          </a:p>
          <a:p>
            <a:r>
              <a:rPr lang="en-US" dirty="0" smtClean="0">
                <a:hlinkClick r:id="rId3"/>
              </a:rPr>
              <a:t>http://</a:t>
            </a:r>
            <a:r>
              <a:rPr lang="en-US" dirty="0" smtClean="0">
                <a:hlinkClick r:id="rId3"/>
              </a:rPr>
              <a:t>www.spatiul-public.ro/eng/Oda%20Projesi/Oda_Projesi.html</a:t>
            </a:r>
            <a:endParaRPr lang="sr-Latn-RS" dirty="0" smtClean="0"/>
          </a:p>
          <a:p>
            <a:endParaRPr lang="sr-Latn-RS" dirty="0" smtClean="0"/>
          </a:p>
          <a:p>
            <a:r>
              <a:rPr lang="en-US" dirty="0" smtClean="0">
                <a:hlinkClick r:id="rId4"/>
              </a:rPr>
              <a:t>http://odaprojesi.blogspot.com/</a:t>
            </a:r>
            <a:endParaRPr lang="sr-Latn-RS" dirty="0" smtClean="0"/>
          </a:p>
          <a:p>
            <a:endParaRPr lang="sr-Latn-RS" dirty="0" smtClean="0"/>
          </a:p>
          <a:p>
            <a:r>
              <a:rPr lang="en-US" dirty="0" smtClean="0">
                <a:hlinkClick r:id="rId5"/>
              </a:rPr>
              <a:t>http://yesillikler.blogspot.com/</a:t>
            </a:r>
            <a:endParaRPr lang="en-US" dirty="0"/>
          </a:p>
        </p:txBody>
      </p:sp>
      <p:pic>
        <p:nvPicPr>
          <p:cNvPr id="43012" name="Picture 4" descr="http://www.spatiul-public.ro/eng/Oda%20Projesi/Oda%20Projesi%201.jpg"/>
          <p:cNvPicPr>
            <a:picLocks noChangeAspect="1" noChangeArrowheads="1"/>
          </p:cNvPicPr>
          <p:nvPr/>
        </p:nvPicPr>
        <p:blipFill>
          <a:blip r:embed="rId6"/>
          <a:srcRect/>
          <a:stretch>
            <a:fillRect/>
          </a:stretch>
        </p:blipFill>
        <p:spPr bwMode="auto">
          <a:xfrm>
            <a:off x="228600" y="152400"/>
            <a:ext cx="5398618"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www.geobodies.org/get_file/display_document/439.jpg?max_width=640"/>
          <p:cNvPicPr>
            <a:picLocks noChangeAspect="1" noChangeArrowheads="1"/>
          </p:cNvPicPr>
          <p:nvPr/>
        </p:nvPicPr>
        <p:blipFill>
          <a:blip r:embed="rId2"/>
          <a:srcRect/>
          <a:stretch>
            <a:fillRect/>
          </a:stretch>
        </p:blipFill>
        <p:spPr bwMode="auto">
          <a:xfrm>
            <a:off x="1371600" y="381000"/>
            <a:ext cx="6096000" cy="4867276"/>
          </a:xfrm>
          <a:prstGeom prst="rect">
            <a:avLst/>
          </a:prstGeom>
          <a:noFill/>
        </p:spPr>
      </p:pic>
      <p:sp>
        <p:nvSpPr>
          <p:cNvPr id="3" name="Rectangle 2"/>
          <p:cNvSpPr/>
          <p:nvPr/>
        </p:nvSpPr>
        <p:spPr>
          <a:xfrm>
            <a:off x="381000" y="5486400"/>
            <a:ext cx="7926144" cy="646331"/>
          </a:xfrm>
          <a:prstGeom prst="rect">
            <a:avLst/>
          </a:prstGeom>
        </p:spPr>
        <p:txBody>
          <a:bodyPr wrap="none">
            <a:spAutoFit/>
          </a:bodyPr>
          <a:lstStyle/>
          <a:p>
            <a:pPr algn="ctr"/>
            <a:r>
              <a:rPr lang="en-US" dirty="0" smtClean="0"/>
              <a:t>Ursula </a:t>
            </a:r>
            <a:r>
              <a:rPr lang="en-US" dirty="0" err="1" smtClean="0"/>
              <a:t>Biemann</a:t>
            </a:r>
            <a:r>
              <a:rPr lang="sr-Latn-RS" dirty="0" smtClean="0"/>
              <a:t>, </a:t>
            </a:r>
            <a:r>
              <a:rPr lang="en-US" b="1" cap="all" dirty="0"/>
              <a:t>REMOTE SENSING | 2003</a:t>
            </a:r>
          </a:p>
          <a:p>
            <a:pPr algn="ctr"/>
            <a:r>
              <a:rPr lang="en-US" cap="all" dirty="0"/>
              <a:t>VIDEO ESSAY, 53 </a:t>
            </a:r>
            <a:r>
              <a:rPr lang="en-US" cap="all" dirty="0" smtClean="0"/>
              <a:t>MIN</a:t>
            </a:r>
            <a:r>
              <a:rPr lang="sr-Latn-RS" cap="all" dirty="0" smtClean="0"/>
              <a:t>, </a:t>
            </a:r>
            <a:r>
              <a:rPr lang="en-US" dirty="0" smtClean="0">
                <a:hlinkClick r:id="rId3"/>
              </a:rPr>
              <a:t>https://www.geobodies.org/art-and-videos/remote-sensing</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eobodies.org/get_file/display_document/306.jpg?max_width=640"/>
          <p:cNvPicPr>
            <a:picLocks noChangeAspect="1" noChangeArrowheads="1"/>
          </p:cNvPicPr>
          <p:nvPr/>
        </p:nvPicPr>
        <p:blipFill>
          <a:blip r:embed="rId2"/>
          <a:srcRect/>
          <a:stretch>
            <a:fillRect/>
          </a:stretch>
        </p:blipFill>
        <p:spPr bwMode="auto">
          <a:xfrm>
            <a:off x="1219200" y="228600"/>
            <a:ext cx="6096000" cy="4876801"/>
          </a:xfrm>
          <a:prstGeom prst="rect">
            <a:avLst/>
          </a:prstGeom>
          <a:noFill/>
        </p:spPr>
      </p:pic>
      <p:sp>
        <p:nvSpPr>
          <p:cNvPr id="3" name="Rectangle 2"/>
          <p:cNvSpPr/>
          <p:nvPr/>
        </p:nvSpPr>
        <p:spPr>
          <a:xfrm>
            <a:off x="2133600" y="5486400"/>
            <a:ext cx="4572000" cy="1200329"/>
          </a:xfrm>
          <a:prstGeom prst="rect">
            <a:avLst/>
          </a:prstGeom>
        </p:spPr>
        <p:txBody>
          <a:bodyPr>
            <a:spAutoFit/>
          </a:bodyPr>
          <a:lstStyle/>
          <a:p>
            <a:pPr algn="ctr"/>
            <a:r>
              <a:rPr lang="en-US" dirty="0" smtClean="0"/>
              <a:t>Ursula </a:t>
            </a:r>
            <a:r>
              <a:rPr lang="en-US" dirty="0" err="1" smtClean="0"/>
              <a:t>Biemann</a:t>
            </a:r>
            <a:r>
              <a:rPr lang="en-US" dirty="0" smtClean="0"/>
              <a:t> </a:t>
            </a:r>
            <a:r>
              <a:rPr lang="en-US" b="1" cap="all" dirty="0" smtClean="0"/>
              <a:t>CONTAINED </a:t>
            </a:r>
            <a:r>
              <a:rPr lang="en-US" b="1" cap="all" dirty="0"/>
              <a:t>MOBILITY | 2004</a:t>
            </a:r>
          </a:p>
          <a:p>
            <a:pPr algn="ctr"/>
            <a:r>
              <a:rPr lang="en-US" cap="all" dirty="0" smtClean="0"/>
              <a:t>D</a:t>
            </a:r>
            <a:r>
              <a:rPr lang="sr-Latn-RS" cap="all" dirty="0" smtClean="0"/>
              <a:t>vokanalna video instalacija</a:t>
            </a:r>
            <a:r>
              <a:rPr lang="en-US" cap="all" dirty="0" smtClean="0"/>
              <a:t>, </a:t>
            </a:r>
            <a:r>
              <a:rPr lang="en-US" cap="all" dirty="0"/>
              <a:t>20 </a:t>
            </a:r>
            <a:r>
              <a:rPr lang="en-US" cap="all" dirty="0" smtClean="0"/>
              <a:t>MIN</a:t>
            </a:r>
            <a:endParaRPr lang="sr-Latn-RS" cap="all" dirty="0" smtClean="0"/>
          </a:p>
          <a:p>
            <a:pPr algn="ctr"/>
            <a:r>
              <a:rPr lang="en-US" dirty="0" smtClean="0">
                <a:hlinkClick r:id="rId3"/>
              </a:rPr>
              <a:t>https://www.geobodies.org/art-and-videos/contained-mobility</a:t>
            </a:r>
            <a:endParaRPr lang="en-US" cap="al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Резултат слика за ursula biemann artist pipeline"/>
          <p:cNvPicPr>
            <a:picLocks noChangeAspect="1" noChangeArrowheads="1"/>
          </p:cNvPicPr>
          <p:nvPr/>
        </p:nvPicPr>
        <p:blipFill>
          <a:blip r:embed="rId2"/>
          <a:srcRect/>
          <a:stretch>
            <a:fillRect/>
          </a:stretch>
        </p:blipFill>
        <p:spPr bwMode="auto">
          <a:xfrm>
            <a:off x="152400" y="0"/>
            <a:ext cx="5027141" cy="1860042"/>
          </a:xfrm>
          <a:prstGeom prst="rect">
            <a:avLst/>
          </a:prstGeom>
          <a:noFill/>
        </p:spPr>
      </p:pic>
      <p:pic>
        <p:nvPicPr>
          <p:cNvPr id="54275" name="Picture 3" descr="Резултат слика за ursula biemann artist pipeline"/>
          <p:cNvPicPr>
            <a:picLocks noChangeAspect="1" noChangeArrowheads="1"/>
          </p:cNvPicPr>
          <p:nvPr/>
        </p:nvPicPr>
        <p:blipFill>
          <a:blip r:embed="rId3"/>
          <a:srcRect/>
          <a:stretch>
            <a:fillRect/>
          </a:stretch>
        </p:blipFill>
        <p:spPr bwMode="auto">
          <a:xfrm>
            <a:off x="304800" y="2895600"/>
            <a:ext cx="4743450" cy="3790950"/>
          </a:xfrm>
          <a:prstGeom prst="rect">
            <a:avLst/>
          </a:prstGeom>
          <a:noFill/>
        </p:spPr>
      </p:pic>
      <p:pic>
        <p:nvPicPr>
          <p:cNvPr id="54276" name="Picture 4" descr="Сродна слика"/>
          <p:cNvPicPr>
            <a:picLocks noChangeAspect="1" noChangeArrowheads="1"/>
          </p:cNvPicPr>
          <p:nvPr/>
        </p:nvPicPr>
        <p:blipFill>
          <a:blip r:embed="rId4"/>
          <a:srcRect/>
          <a:stretch>
            <a:fillRect/>
          </a:stretch>
        </p:blipFill>
        <p:spPr bwMode="auto">
          <a:xfrm>
            <a:off x="5257800" y="3886200"/>
            <a:ext cx="3495675" cy="2797175"/>
          </a:xfrm>
          <a:prstGeom prst="rect">
            <a:avLst/>
          </a:prstGeom>
          <a:noFill/>
        </p:spPr>
      </p:pic>
      <p:pic>
        <p:nvPicPr>
          <p:cNvPr id="5" name="Picture 2" descr="Резултат слика за ursula biemann artist pipeline"/>
          <p:cNvPicPr>
            <a:picLocks noChangeAspect="1" noChangeArrowheads="1"/>
          </p:cNvPicPr>
          <p:nvPr/>
        </p:nvPicPr>
        <p:blipFill>
          <a:blip r:embed="rId5"/>
          <a:srcRect/>
          <a:stretch>
            <a:fillRect/>
          </a:stretch>
        </p:blipFill>
        <p:spPr bwMode="auto">
          <a:xfrm>
            <a:off x="3962400" y="1981200"/>
            <a:ext cx="4953765" cy="1762125"/>
          </a:xfrm>
          <a:prstGeom prst="rect">
            <a:avLst/>
          </a:prstGeom>
          <a:noFill/>
        </p:spPr>
      </p:pic>
      <p:sp>
        <p:nvSpPr>
          <p:cNvPr id="6" name="Rectangle 3"/>
          <p:cNvSpPr>
            <a:spLocks noChangeArrowheads="1"/>
          </p:cNvSpPr>
          <p:nvPr/>
        </p:nvSpPr>
        <p:spPr bwMode="auto">
          <a:xfrm>
            <a:off x="5562600" y="152400"/>
            <a:ext cx="3352800" cy="1477328"/>
          </a:xfrm>
          <a:prstGeom prst="rect">
            <a:avLst/>
          </a:prstGeom>
          <a:noFill/>
          <a:ln w="9525">
            <a:noFill/>
            <a:miter lim="800000"/>
            <a:headEnd/>
            <a:tailEnd/>
          </a:ln>
          <a:effectLst/>
        </p:spPr>
        <p:txBody>
          <a:bodyPr wrap="square" anchor="ctr">
            <a:spAutoFit/>
          </a:bodyPr>
          <a:lstStyle/>
          <a:p>
            <a:r>
              <a:rPr lang="en-US" dirty="0"/>
              <a:t>Ursula </a:t>
            </a:r>
            <a:r>
              <a:rPr lang="en-US" dirty="0" err="1"/>
              <a:t>Biemann</a:t>
            </a:r>
            <a:r>
              <a:rPr lang="en-US" dirty="0"/>
              <a:t>, </a:t>
            </a:r>
            <a:r>
              <a:rPr lang="sr-Latn-RS" dirty="0" smtClean="0"/>
              <a:t>iz </a:t>
            </a:r>
            <a:r>
              <a:rPr lang="en-US" dirty="0" smtClean="0"/>
              <a:t>Black </a:t>
            </a:r>
            <a:r>
              <a:rPr lang="en-US" dirty="0"/>
              <a:t>Sea Files, 2005, </a:t>
            </a:r>
            <a:r>
              <a:rPr lang="sr-Latn-RS" dirty="0" smtClean="0"/>
              <a:t>dvokanalni video esej</a:t>
            </a:r>
            <a:r>
              <a:rPr lang="en-US" dirty="0" smtClean="0"/>
              <a:t>, </a:t>
            </a:r>
            <a:r>
              <a:rPr lang="en-US" dirty="0"/>
              <a:t>43 minutes and 54 seconds. </a:t>
            </a:r>
            <a:endParaRPr lang="sr-Latn-RS" dirty="0" smtClean="0"/>
          </a:p>
          <a:p>
            <a:r>
              <a:rPr lang="en-US" dirty="0" smtClean="0">
                <a:hlinkClick r:id="rId6"/>
              </a:rPr>
              <a:t>https://www.geobodies.org/art-and-videos/black-sea-files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 Biljana Rakočević"/>
          <p:cNvPicPr>
            <a:picLocks noChangeAspect="1" noChangeArrowheads="1"/>
          </p:cNvPicPr>
          <p:nvPr/>
        </p:nvPicPr>
        <p:blipFill>
          <a:blip r:embed="rId2"/>
          <a:srcRect/>
          <a:stretch>
            <a:fillRect/>
          </a:stretch>
        </p:blipFill>
        <p:spPr bwMode="auto">
          <a:xfrm>
            <a:off x="609600" y="0"/>
            <a:ext cx="3581400" cy="2984500"/>
          </a:xfrm>
          <a:prstGeom prst="rect">
            <a:avLst/>
          </a:prstGeom>
          <a:noFill/>
        </p:spPr>
      </p:pic>
      <p:sp>
        <p:nvSpPr>
          <p:cNvPr id="57347" name="Rectangle 3"/>
          <p:cNvSpPr>
            <a:spLocks noChangeArrowheads="1"/>
          </p:cNvSpPr>
          <p:nvPr/>
        </p:nvSpPr>
        <p:spPr bwMode="auto">
          <a:xfrm>
            <a:off x="76200" y="3124200"/>
            <a:ext cx="4648200" cy="3693319"/>
          </a:xfrm>
          <a:prstGeom prst="rect">
            <a:avLst/>
          </a:prstGeom>
          <a:noFill/>
          <a:ln w="9525">
            <a:noFill/>
            <a:miter lim="800000"/>
            <a:headEnd/>
            <a:tailEnd/>
          </a:ln>
          <a:effectLst/>
        </p:spPr>
        <p:txBody>
          <a:bodyPr wrap="square" anchor="ctr">
            <a:spAutoFit/>
          </a:bodyPr>
          <a:lstStyle/>
          <a:p>
            <a:r>
              <a:rPr lang="en-US" dirty="0" err="1"/>
              <a:t>Lenka</a:t>
            </a:r>
            <a:r>
              <a:rPr lang="en-US" dirty="0"/>
              <a:t> </a:t>
            </a:r>
            <a:r>
              <a:rPr lang="en-US" dirty="0" err="1"/>
              <a:t>Zelenović</a:t>
            </a:r>
            <a:r>
              <a:rPr lang="en-US" dirty="0"/>
              <a:t>  </a:t>
            </a:r>
            <a:r>
              <a:rPr lang="sr-Latn-RS" dirty="0" smtClean="0"/>
              <a:t>(ŠKART, Kuvarice)</a:t>
            </a:r>
          </a:p>
          <a:p>
            <a:r>
              <a:rPr lang="en-US" dirty="0"/>
              <a:t>2000. </a:t>
            </a:r>
            <a:r>
              <a:rPr lang="en-US" dirty="0" err="1"/>
              <a:t>godine</a:t>
            </a:r>
            <a:r>
              <a:rPr lang="en-US" dirty="0"/>
              <a:t>, </a:t>
            </a:r>
            <a:r>
              <a:rPr lang="sr-Latn-RS" b="1" dirty="0" smtClean="0"/>
              <a:t>Škart </a:t>
            </a:r>
            <a:r>
              <a:rPr lang="en-US" dirty="0" smtClean="0"/>
              <a:t>je </a:t>
            </a:r>
            <a:r>
              <a:rPr lang="en-US" dirty="0" err="1"/>
              <a:t>angažovao</a:t>
            </a:r>
            <a:r>
              <a:rPr lang="en-US" dirty="0"/>
              <a:t> </a:t>
            </a:r>
            <a:r>
              <a:rPr lang="en-US" dirty="0" err="1"/>
              <a:t>domaćice</a:t>
            </a:r>
            <a:r>
              <a:rPr lang="en-US" dirty="0"/>
              <a:t> </a:t>
            </a:r>
            <a:r>
              <a:rPr lang="en-US" dirty="0" err="1"/>
              <a:t>po</a:t>
            </a:r>
            <a:r>
              <a:rPr lang="en-US" dirty="0"/>
              <a:t> </a:t>
            </a:r>
            <a:r>
              <a:rPr lang="en-US" dirty="0" err="1"/>
              <a:t>Srbiji</a:t>
            </a:r>
            <a:r>
              <a:rPr lang="en-US" dirty="0"/>
              <a:t> </a:t>
            </a:r>
            <a:r>
              <a:rPr lang="en-US" dirty="0" err="1"/>
              <a:t>da</a:t>
            </a:r>
            <a:r>
              <a:rPr lang="en-US" dirty="0"/>
              <a:t> </a:t>
            </a:r>
            <a:r>
              <a:rPr lang="en-US" dirty="0" err="1"/>
              <a:t>prave</a:t>
            </a:r>
            <a:r>
              <a:rPr lang="en-US" dirty="0"/>
              <a:t> "</a:t>
            </a:r>
            <a:r>
              <a:rPr lang="en-US" dirty="0" err="1"/>
              <a:t>kuvarice</a:t>
            </a:r>
            <a:r>
              <a:rPr lang="en-US" dirty="0"/>
              <a:t>" - </a:t>
            </a:r>
            <a:r>
              <a:rPr lang="en-US" dirty="0" err="1"/>
              <a:t>jednu</a:t>
            </a:r>
            <a:r>
              <a:rPr lang="en-US" dirty="0"/>
              <a:t> </a:t>
            </a:r>
            <a:r>
              <a:rPr lang="en-US" dirty="0" err="1"/>
              <a:t>gotovo</a:t>
            </a:r>
            <a:r>
              <a:rPr lang="en-US" dirty="0"/>
              <a:t> </a:t>
            </a:r>
            <a:r>
              <a:rPr lang="en-US" dirty="0" err="1"/>
              <a:t>zaboravljenu</a:t>
            </a:r>
            <a:r>
              <a:rPr lang="en-US" dirty="0"/>
              <a:t> </a:t>
            </a:r>
            <a:r>
              <a:rPr lang="en-US" dirty="0" err="1"/>
              <a:t>vrstu</a:t>
            </a:r>
            <a:r>
              <a:rPr lang="en-US" dirty="0"/>
              <a:t> </a:t>
            </a:r>
            <a:r>
              <a:rPr lang="en-US" dirty="0" err="1"/>
              <a:t>ručnog</a:t>
            </a:r>
            <a:r>
              <a:rPr lang="en-US" dirty="0"/>
              <a:t> </a:t>
            </a:r>
            <a:r>
              <a:rPr lang="en-US" dirty="0" err="1"/>
              <a:t>veza</a:t>
            </a:r>
            <a:r>
              <a:rPr lang="en-US" dirty="0"/>
              <a:t>. </a:t>
            </a:r>
            <a:r>
              <a:rPr lang="en-US" dirty="0" err="1"/>
              <a:t>Zajedno</a:t>
            </a:r>
            <a:r>
              <a:rPr lang="en-US" dirty="0"/>
              <a:t> </a:t>
            </a:r>
            <a:r>
              <a:rPr lang="en-US" dirty="0" err="1"/>
              <a:t>su</a:t>
            </a:r>
            <a:r>
              <a:rPr lang="en-US" dirty="0"/>
              <a:t> </a:t>
            </a:r>
            <a:r>
              <a:rPr lang="en-US" dirty="0" err="1"/>
              <a:t>smišljali</a:t>
            </a:r>
            <a:r>
              <a:rPr lang="en-US" dirty="0"/>
              <a:t> </a:t>
            </a:r>
            <a:r>
              <a:rPr lang="en-US" dirty="0" err="1"/>
              <a:t>slogane</a:t>
            </a:r>
            <a:r>
              <a:rPr lang="en-US" dirty="0"/>
              <a:t> </a:t>
            </a:r>
            <a:r>
              <a:rPr lang="en-US" dirty="0" err="1"/>
              <a:t>inteligentnije</a:t>
            </a:r>
            <a:r>
              <a:rPr lang="en-US" dirty="0"/>
              <a:t> </a:t>
            </a:r>
            <a:r>
              <a:rPr lang="en-US" dirty="0" err="1"/>
              <a:t>i</a:t>
            </a:r>
            <a:r>
              <a:rPr lang="en-US" dirty="0"/>
              <a:t> </a:t>
            </a:r>
            <a:r>
              <a:rPr lang="en-US" dirty="0" err="1"/>
              <a:t>drugačije</a:t>
            </a:r>
            <a:r>
              <a:rPr lang="en-US" dirty="0"/>
              <a:t> </a:t>
            </a:r>
            <a:r>
              <a:rPr lang="en-US" dirty="0" err="1"/>
              <a:t>od</a:t>
            </a:r>
            <a:r>
              <a:rPr lang="en-US" dirty="0"/>
              <a:t> </a:t>
            </a:r>
            <a:r>
              <a:rPr lang="en-US" dirty="0" err="1"/>
              <a:t>uobičajenih</a:t>
            </a:r>
            <a:r>
              <a:rPr lang="en-US" dirty="0"/>
              <a:t> </a:t>
            </a:r>
            <a:r>
              <a:rPr lang="en-US" dirty="0" err="1"/>
              <a:t>za</a:t>
            </a:r>
            <a:r>
              <a:rPr lang="en-US" dirty="0"/>
              <a:t> </a:t>
            </a:r>
            <a:r>
              <a:rPr lang="en-US" dirty="0" err="1"/>
              <a:t>tradicionalne</a:t>
            </a:r>
            <a:r>
              <a:rPr lang="en-US" dirty="0"/>
              <a:t> "</a:t>
            </a:r>
            <a:r>
              <a:rPr lang="en-US" dirty="0" err="1"/>
              <a:t>kuvarice</a:t>
            </a:r>
            <a:r>
              <a:rPr lang="en-US" dirty="0" smtClean="0"/>
              <a:t>".</a:t>
            </a:r>
            <a:endParaRPr lang="sr-Latn-RS" dirty="0" smtClean="0"/>
          </a:p>
          <a:p>
            <a:endParaRPr lang="sr-Latn-RS" dirty="0" smtClean="0"/>
          </a:p>
          <a:p>
            <a:r>
              <a:rPr lang="en-US" dirty="0" smtClean="0">
                <a:hlinkClick r:id="rId3"/>
              </a:rPr>
              <a:t>http://www.supervizuelna.com/razgovori-skart-improvizacija-i-radna-disciplina/</a:t>
            </a:r>
            <a:endParaRPr lang="sr-Latn-RS" dirty="0" smtClean="0"/>
          </a:p>
          <a:p>
            <a:r>
              <a:rPr lang="en-US" dirty="0" smtClean="0">
                <a:hlinkClick r:id="rId4"/>
              </a:rPr>
              <a:t>http://milicamagazine.com/en/kuvarice-traditional-embroideries-new-wit-2/</a:t>
            </a:r>
            <a:endParaRPr lang="sr-Latn-RS" dirty="0" smtClean="0"/>
          </a:p>
          <a:p>
            <a:r>
              <a:rPr lang="en-US" dirty="0" smtClean="0">
                <a:hlinkClick r:id="rId5"/>
              </a:rPr>
              <a:t>https://www.vice.com/rs/article/gvzkey/feministicki-i-borbeni-vezovi-zena-srbije</a:t>
            </a:r>
            <a:endParaRPr lang="en-US" dirty="0"/>
          </a:p>
        </p:txBody>
      </p:sp>
      <p:pic>
        <p:nvPicPr>
          <p:cNvPr id="57348" name="Picture 4" descr="16296433154bd6ecc4ad1d3550085846_extreme"/>
          <p:cNvPicPr>
            <a:picLocks noChangeAspect="1" noChangeArrowheads="1"/>
          </p:cNvPicPr>
          <p:nvPr/>
        </p:nvPicPr>
        <p:blipFill>
          <a:blip r:embed="rId6"/>
          <a:srcRect/>
          <a:stretch>
            <a:fillRect/>
          </a:stretch>
        </p:blipFill>
        <p:spPr bwMode="auto">
          <a:xfrm>
            <a:off x="4876800" y="3276600"/>
            <a:ext cx="4071372" cy="3429000"/>
          </a:xfrm>
          <a:prstGeom prst="rect">
            <a:avLst/>
          </a:prstGeom>
          <a:noFill/>
        </p:spPr>
      </p:pic>
      <p:pic>
        <p:nvPicPr>
          <p:cNvPr id="57349" name="Picture 5" descr="9691995144bd6ecc548137545038964_extreme"/>
          <p:cNvPicPr>
            <a:picLocks noChangeAspect="1" noChangeArrowheads="1"/>
          </p:cNvPicPr>
          <p:nvPr/>
        </p:nvPicPr>
        <p:blipFill>
          <a:blip r:embed="rId7"/>
          <a:srcRect/>
          <a:stretch>
            <a:fillRect/>
          </a:stretch>
        </p:blipFill>
        <p:spPr bwMode="auto">
          <a:xfrm>
            <a:off x="4979670" y="111125"/>
            <a:ext cx="3707130" cy="30892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ideo-images.vice.com/_uncategorized/1495013658218-18209204_671151149739630_3054062355566384_o.jpeg"/>
          <p:cNvPicPr>
            <a:picLocks noChangeAspect="1" noChangeArrowheads="1"/>
          </p:cNvPicPr>
          <p:nvPr/>
        </p:nvPicPr>
        <p:blipFill>
          <a:blip r:embed="rId2"/>
          <a:srcRect/>
          <a:stretch>
            <a:fillRect/>
          </a:stretch>
        </p:blipFill>
        <p:spPr bwMode="auto">
          <a:xfrm>
            <a:off x="0" y="4763"/>
            <a:ext cx="4876799" cy="3500437"/>
          </a:xfrm>
          <a:prstGeom prst="rect">
            <a:avLst/>
          </a:prstGeom>
          <a:noFill/>
        </p:spPr>
      </p:pic>
      <p:pic>
        <p:nvPicPr>
          <p:cNvPr id="1028" name="Picture 4" descr="https://video-images.vice.com/_uncategorized/1495014340462-20170516_135316.jpeg"/>
          <p:cNvPicPr>
            <a:picLocks noChangeAspect="1" noChangeArrowheads="1"/>
          </p:cNvPicPr>
          <p:nvPr/>
        </p:nvPicPr>
        <p:blipFill>
          <a:blip r:embed="rId3" cstate="print"/>
          <a:srcRect/>
          <a:stretch>
            <a:fillRect/>
          </a:stretch>
        </p:blipFill>
        <p:spPr bwMode="auto">
          <a:xfrm>
            <a:off x="4038600" y="3086966"/>
            <a:ext cx="5105400" cy="37710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video-images.vice.com/_uncategorized/1495013751367-18358838_675047402683338_4164448913615992945_o.jpeg"/>
          <p:cNvPicPr>
            <a:picLocks noChangeAspect="1" noChangeArrowheads="1"/>
          </p:cNvPicPr>
          <p:nvPr/>
        </p:nvPicPr>
        <p:blipFill>
          <a:blip r:embed="rId2"/>
          <a:srcRect/>
          <a:stretch>
            <a:fillRect/>
          </a:stretch>
        </p:blipFill>
        <p:spPr bwMode="auto">
          <a:xfrm>
            <a:off x="228600" y="228600"/>
            <a:ext cx="8675604" cy="6400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msub.org.rs/galerijaPrograma/285/01.jpg"/>
          <p:cNvPicPr>
            <a:picLocks noChangeAspect="1" noChangeArrowheads="1"/>
          </p:cNvPicPr>
          <p:nvPr/>
        </p:nvPicPr>
        <p:blipFill>
          <a:blip r:embed="rId2"/>
          <a:srcRect/>
          <a:stretch>
            <a:fillRect/>
          </a:stretch>
        </p:blipFill>
        <p:spPr bwMode="auto">
          <a:xfrm>
            <a:off x="228600" y="228600"/>
            <a:ext cx="4648200" cy="3096618"/>
          </a:xfrm>
          <a:prstGeom prst="rect">
            <a:avLst/>
          </a:prstGeom>
          <a:noFill/>
        </p:spPr>
      </p:pic>
      <p:pic>
        <p:nvPicPr>
          <p:cNvPr id="62468" name="Picture 4" descr="http://www.msub.org.rs/galerijaPrograma/285/13.jpg"/>
          <p:cNvPicPr>
            <a:picLocks noChangeAspect="1" noChangeArrowheads="1"/>
          </p:cNvPicPr>
          <p:nvPr/>
        </p:nvPicPr>
        <p:blipFill>
          <a:blip r:embed="rId3"/>
          <a:srcRect/>
          <a:stretch>
            <a:fillRect/>
          </a:stretch>
        </p:blipFill>
        <p:spPr bwMode="auto">
          <a:xfrm>
            <a:off x="4038600" y="3456797"/>
            <a:ext cx="5105400" cy="3401203"/>
          </a:xfrm>
          <a:prstGeom prst="rect">
            <a:avLst/>
          </a:prstGeom>
          <a:noFill/>
        </p:spPr>
      </p:pic>
      <p:sp>
        <p:nvSpPr>
          <p:cNvPr id="5" name="Rectangle 4"/>
          <p:cNvSpPr/>
          <p:nvPr/>
        </p:nvSpPr>
        <p:spPr>
          <a:xfrm>
            <a:off x="5181600" y="228600"/>
            <a:ext cx="3733800" cy="1754326"/>
          </a:xfrm>
          <a:prstGeom prst="rect">
            <a:avLst/>
          </a:prstGeom>
        </p:spPr>
        <p:txBody>
          <a:bodyPr wrap="square">
            <a:spAutoFit/>
          </a:bodyPr>
          <a:lstStyle/>
          <a:p>
            <a:r>
              <a:rPr lang="en-US" dirty="0" err="1" smtClean="0"/>
              <a:t>Tanja</a:t>
            </a:r>
            <a:r>
              <a:rPr lang="en-US" dirty="0" smtClean="0"/>
              <a:t> </a:t>
            </a:r>
            <a:r>
              <a:rPr lang="en-US" dirty="0" err="1" smtClean="0"/>
              <a:t>Ostoji</a:t>
            </a:r>
            <a:r>
              <a:rPr lang="sr-Latn-RS" dirty="0" smtClean="0"/>
              <a:t>ć</a:t>
            </a:r>
            <a:r>
              <a:rPr lang="en-US" b="1" i="1" dirty="0" smtClean="0"/>
              <a:t>, </a:t>
            </a:r>
            <a:r>
              <a:rPr lang="sr-Latn-RS" i="1" dirty="0" smtClean="0"/>
              <a:t>Leksikon</a:t>
            </a:r>
            <a:r>
              <a:rPr lang="en-US" i="1" dirty="0" smtClean="0"/>
              <a:t> </a:t>
            </a:r>
            <a:r>
              <a:rPr lang="en-US" i="1" dirty="0" err="1" smtClean="0"/>
              <a:t>Tanja</a:t>
            </a:r>
            <a:r>
              <a:rPr lang="en-US" i="1" dirty="0" smtClean="0"/>
              <a:t> </a:t>
            </a:r>
            <a:r>
              <a:rPr lang="en-US" i="1" dirty="0" err="1" smtClean="0"/>
              <a:t>Ostoji</a:t>
            </a:r>
            <a:r>
              <a:rPr lang="sr-Latn-RS" i="1" dirty="0" smtClean="0"/>
              <a:t>ć,</a:t>
            </a:r>
            <a:endParaRPr lang="sr-Latn-RS" dirty="0" smtClean="0"/>
          </a:p>
          <a:p>
            <a:r>
              <a:rPr lang="sr-Latn-RS" dirty="0" smtClean="0"/>
              <a:t>2011-2017</a:t>
            </a:r>
          </a:p>
          <a:p>
            <a:endParaRPr lang="sr-Latn-RS" dirty="0" smtClean="0"/>
          </a:p>
          <a:p>
            <a:r>
              <a:rPr lang="en-US" dirty="0" smtClean="0">
                <a:hlinkClick r:id="rId4"/>
              </a:rPr>
              <a:t>https://tanjaostojicshop.wordpress.com/2017/12/04/lexicon-of-tanjas-ostojic/</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446</Words>
  <Application>Microsoft Office PowerPoint</Application>
  <PresentationFormat>On-screen Show (4:3)</PresentationFormat>
  <Paragraphs>59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hal foster: umetnik etnograf/etnografska estetika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 foster: umetnik etnograf/etnografska estetika</dc:title>
  <dc:creator>User</dc:creator>
  <cp:lastModifiedBy>User</cp:lastModifiedBy>
  <cp:revision>11</cp:revision>
  <dcterms:created xsi:type="dcterms:W3CDTF">2020-03-15T23:44:19Z</dcterms:created>
  <dcterms:modified xsi:type="dcterms:W3CDTF">2020-03-16T10:11:46Z</dcterms:modified>
</cp:coreProperties>
</file>