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2A69D-30E1-4259-BC66-212D512CC1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68532-913D-40E5-A6CA-EB9C4D9B5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8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236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7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32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3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3254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0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9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8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6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1A28FA7E-849B-4905-99F8-86C88106668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25A42AE7-22CC-4FC5-8F3B-4FCC59BD9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103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8620" y="810491"/>
            <a:ext cx="9418320" cy="5108111"/>
          </a:xfrm>
        </p:spPr>
        <p:txBody>
          <a:bodyPr>
            <a:normAutofit/>
          </a:bodyPr>
          <a:lstStyle/>
          <a:p>
            <a:r>
              <a:rPr lang="en-US" sz="5400" b="1" dirty="0" err="1"/>
              <a:t>Rodne</a:t>
            </a:r>
            <a:r>
              <a:rPr lang="en-US" sz="5400" b="1" dirty="0"/>
              <a:t> </a:t>
            </a:r>
            <a:r>
              <a:rPr lang="en-US" sz="5400" b="1" dirty="0" err="1"/>
              <a:t>ekonomske</a:t>
            </a:r>
            <a:r>
              <a:rPr lang="en-US" sz="5400" b="1" dirty="0"/>
              <a:t> </a:t>
            </a:r>
            <a:r>
              <a:rPr lang="en-US" sz="5400" b="1" dirty="0" err="1"/>
              <a:t>nejedenakosti</a:t>
            </a:r>
            <a:r>
              <a:rPr lang="en-US" sz="5400" b="1" dirty="0"/>
              <a:t> u </a:t>
            </a:r>
            <a:r>
              <a:rPr lang="en-US" sz="5400" b="1" dirty="0" err="1"/>
              <a:t>komparativnoj</a:t>
            </a:r>
            <a:r>
              <a:rPr lang="en-US" sz="5400" b="1" dirty="0"/>
              <a:t> </a:t>
            </a:r>
            <a:r>
              <a:rPr lang="en-US" sz="5400" b="1" dirty="0" err="1"/>
              <a:t>persektivi</a:t>
            </a:r>
            <a:r>
              <a:rPr lang="sr-Latn-RS" sz="5400" b="1" dirty="0"/>
              <a:t>: Evropska Unija i Srbiji </a:t>
            </a:r>
            <a:r>
              <a:rPr lang="en-US" dirty="0"/>
              <a:t/>
            </a:r>
            <a:br>
              <a:rPr lang="en-US" dirty="0"/>
            </a:br>
            <a:r>
              <a:rPr lang="sr-Latn-RS" sz="3600" b="1" dirty="0" smtClean="0"/>
              <a:t>Marija Babović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82840" y="6130637"/>
            <a:ext cx="9418320" cy="374073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 smtClean="0"/>
              <a:t>Student: </a:t>
            </a:r>
            <a:r>
              <a:rPr lang="en-US" dirty="0" smtClean="0"/>
              <a:t>Iva </a:t>
            </a:r>
            <a:r>
              <a:rPr lang="en-US" dirty="0" err="1" smtClean="0"/>
              <a:t>Nedeljkovi</a:t>
            </a:r>
            <a:r>
              <a:rPr lang="sr-Latn-RS" dirty="0"/>
              <a:t>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6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385" y="0"/>
            <a:ext cx="9692640" cy="1325562"/>
          </a:xfrm>
        </p:spPr>
        <p:txBody>
          <a:bodyPr/>
          <a:lstStyle/>
          <a:p>
            <a:pPr lvl="0"/>
            <a:r>
              <a:rPr lang="en-US" dirty="0" err="1"/>
              <a:t>Ju</a:t>
            </a:r>
            <a:r>
              <a:rPr lang="sr-Latn-RS" dirty="0"/>
              <a:t>žnoevropske zemlje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20" y="2057400"/>
            <a:ext cx="10209692" cy="4351337"/>
          </a:xfrm>
        </p:spPr>
        <p:txBody>
          <a:bodyPr>
            <a:normAutofit/>
          </a:bodyPr>
          <a:lstStyle/>
          <a:p>
            <a:r>
              <a:rPr lang="en-US" sz="2000" dirty="0"/>
              <a:t>Ove </a:t>
            </a:r>
            <a:r>
              <a:rPr lang="en-US" sz="2000" dirty="0" err="1"/>
              <a:t>zemlje</a:t>
            </a:r>
            <a:r>
              <a:rPr lang="en-US" sz="2000" dirty="0"/>
              <a:t> </a:t>
            </a:r>
            <a:r>
              <a:rPr lang="en-US" sz="2000" dirty="0" err="1"/>
              <a:t>pokazuju</a:t>
            </a:r>
            <a:r>
              <a:rPr lang="en-US" sz="2000" dirty="0"/>
              <a:t> </a:t>
            </a:r>
            <a:r>
              <a:rPr lang="en-US" sz="2000" dirty="0" err="1"/>
              <a:t>visoku</a:t>
            </a:r>
            <a:r>
              <a:rPr lang="en-US" sz="2000" dirty="0"/>
              <a:t> </a:t>
            </a:r>
            <a:r>
              <a:rPr lang="en-US" sz="2000" dirty="0" err="1"/>
              <a:t>institucionalnu</a:t>
            </a:r>
            <a:r>
              <a:rPr lang="en-US" sz="2000" dirty="0"/>
              <a:t> </a:t>
            </a:r>
            <a:r>
              <a:rPr lang="en-US" sz="2000" dirty="0" err="1"/>
              <a:t>nekompatibilnost</a:t>
            </a:r>
            <a:r>
              <a:rPr lang="en-US" sz="2000" dirty="0"/>
              <a:t> u </a:t>
            </a:r>
            <a:r>
              <a:rPr lang="en-US" sz="2000" dirty="0" err="1"/>
              <a:t>pogledu</a:t>
            </a:r>
            <a:r>
              <a:rPr lang="en-US" sz="2000" dirty="0"/>
              <a:t> </a:t>
            </a:r>
            <a:r>
              <a:rPr lang="en-US" sz="2000" dirty="0" err="1"/>
              <a:t>balansiranja</a:t>
            </a:r>
            <a:r>
              <a:rPr lang="en-US" sz="2000" dirty="0"/>
              <a:t> </a:t>
            </a:r>
            <a:r>
              <a:rPr lang="en-US" sz="2000" dirty="0" err="1"/>
              <a:t>porodičnog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profesionalnog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smtClean="0"/>
              <a:t>U </a:t>
            </a:r>
            <a:r>
              <a:rPr lang="en-US" sz="2000" dirty="0" err="1"/>
              <a:t>ovim</a:t>
            </a:r>
            <a:r>
              <a:rPr lang="en-US" sz="2000" dirty="0"/>
              <a:t> </a:t>
            </a:r>
            <a:r>
              <a:rPr lang="en-US" sz="2000" dirty="0" err="1"/>
              <a:t>sistemima</a:t>
            </a:r>
            <a:r>
              <a:rPr lang="en-US" sz="2000" dirty="0"/>
              <a:t> se </a:t>
            </a:r>
            <a:r>
              <a:rPr lang="en-US" sz="2000" dirty="0" err="1"/>
              <a:t>prećutno</a:t>
            </a:r>
            <a:r>
              <a:rPr lang="en-US" sz="2000" dirty="0"/>
              <a:t> </a:t>
            </a:r>
            <a:r>
              <a:rPr lang="en-US" sz="2000" dirty="0" err="1"/>
              <a:t>podrazumeva</a:t>
            </a:r>
            <a:r>
              <a:rPr lang="en-US" sz="2000" dirty="0"/>
              <a:t> da </a:t>
            </a:r>
            <a:r>
              <a:rPr lang="en-US" sz="2000" dirty="0" err="1"/>
              <a:t>pojedinci</a:t>
            </a:r>
            <a:r>
              <a:rPr lang="en-US" sz="2000" dirty="0"/>
              <a:t> ne </a:t>
            </a:r>
            <a:r>
              <a:rPr lang="en-US" sz="2000" dirty="0" err="1"/>
              <a:t>treba</a:t>
            </a:r>
            <a:r>
              <a:rPr lang="en-US" sz="2000" dirty="0"/>
              <a:t> da </a:t>
            </a:r>
            <a:r>
              <a:rPr lang="en-US" sz="2000" dirty="0" err="1"/>
              <a:t>kombinuju</a:t>
            </a:r>
            <a:r>
              <a:rPr lang="en-US" sz="2000" dirty="0"/>
              <a:t> </a:t>
            </a:r>
            <a:r>
              <a:rPr lang="en-US" sz="2000" dirty="0" err="1"/>
              <a:t>zaposlenost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porodičnim</a:t>
            </a:r>
            <a:r>
              <a:rPr lang="en-US" sz="2000" dirty="0"/>
              <a:t> </a:t>
            </a:r>
            <a:r>
              <a:rPr lang="en-US" sz="2000" dirty="0" err="1"/>
              <a:t>obavezama</a:t>
            </a:r>
            <a:r>
              <a:rPr lang="en-US" sz="2000" dirty="0"/>
              <a:t>, </a:t>
            </a:r>
            <a:r>
              <a:rPr lang="en-US" sz="2000" dirty="0" err="1"/>
              <a:t>već</a:t>
            </a:r>
            <a:r>
              <a:rPr lang="en-US" sz="2000" dirty="0"/>
              <a:t> da </a:t>
            </a:r>
            <a:r>
              <a:rPr lang="en-US" sz="2000" dirty="0" err="1"/>
              <a:t>treba</a:t>
            </a:r>
            <a:r>
              <a:rPr lang="en-US" sz="2000" dirty="0"/>
              <a:t> da se </a:t>
            </a:r>
            <a:r>
              <a:rPr lang="en-US" sz="2000" dirty="0" err="1"/>
              <a:t>opredele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jedno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drugo</a:t>
            </a:r>
            <a:r>
              <a:rPr lang="en-US" sz="2000" dirty="0"/>
              <a:t>, </a:t>
            </a:r>
            <a:r>
              <a:rPr lang="en-US" sz="2000" dirty="0" err="1"/>
              <a:t>pri</a:t>
            </a:r>
            <a:r>
              <a:rPr lang="en-US" sz="2000" dirty="0"/>
              <a:t> </a:t>
            </a:r>
            <a:r>
              <a:rPr lang="en-US" sz="2000" dirty="0" err="1"/>
              <a:t>čemu</a:t>
            </a:r>
            <a:r>
              <a:rPr lang="en-US" sz="2000" dirty="0"/>
              <a:t> se </a:t>
            </a:r>
            <a:r>
              <a:rPr lang="en-US" sz="2000" dirty="0" err="1"/>
              <a:t>očekuje</a:t>
            </a:r>
            <a:r>
              <a:rPr lang="en-US" sz="2000" dirty="0"/>
              <a:t> da se </a:t>
            </a:r>
            <a:r>
              <a:rPr lang="en-US" sz="2000" dirty="0" err="1"/>
              <a:t>muškarci</a:t>
            </a:r>
            <a:r>
              <a:rPr lang="en-US" sz="2000" dirty="0"/>
              <a:t> </a:t>
            </a:r>
            <a:r>
              <a:rPr lang="en-US" sz="2000" dirty="0" err="1"/>
              <a:t>opredele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zaposlenje</a:t>
            </a:r>
            <a:r>
              <a:rPr lang="en-US" sz="2000" dirty="0"/>
              <a:t> a </a:t>
            </a:r>
            <a:r>
              <a:rPr lang="en-US" sz="2000" dirty="0" err="1"/>
              <a:t>žene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brigu</a:t>
            </a:r>
            <a:r>
              <a:rPr lang="en-US" sz="2000" dirty="0"/>
              <a:t> o </a:t>
            </a:r>
            <a:r>
              <a:rPr lang="en-US" sz="2000" dirty="0" err="1"/>
              <a:t>porodici</a:t>
            </a:r>
            <a:r>
              <a:rPr lang="en-US" sz="2000" dirty="0"/>
              <a:t>. </a:t>
            </a:r>
            <a:r>
              <a:rPr lang="en-US" sz="2000" dirty="0" err="1"/>
              <a:t>Ideologija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se </a:t>
            </a:r>
            <a:r>
              <a:rPr lang="en-US" sz="2000" dirty="0" err="1"/>
              <a:t>nalazi</a:t>
            </a:r>
            <a:r>
              <a:rPr lang="en-US" sz="2000" dirty="0"/>
              <a:t> u </a:t>
            </a:r>
            <a:r>
              <a:rPr lang="en-US" sz="2000" dirty="0" err="1"/>
              <a:t>osnovi</a:t>
            </a:r>
            <a:r>
              <a:rPr lang="en-US" sz="2000" dirty="0"/>
              <a:t> </a:t>
            </a:r>
            <a:r>
              <a:rPr lang="en-US" sz="2000" dirty="0" err="1"/>
              <a:t>ovog</a:t>
            </a:r>
            <a:r>
              <a:rPr lang="en-US" sz="2000" dirty="0"/>
              <a:t> </a:t>
            </a:r>
            <a:r>
              <a:rPr lang="en-US" sz="2000" dirty="0" err="1"/>
              <a:t>sistema</a:t>
            </a:r>
            <a:r>
              <a:rPr lang="en-US" sz="2000" dirty="0"/>
              <a:t> </a:t>
            </a:r>
            <a:r>
              <a:rPr lang="en-US" sz="2000" dirty="0" err="1"/>
              <a:t>jeste</a:t>
            </a:r>
            <a:r>
              <a:rPr lang="en-US" sz="2000" dirty="0"/>
              <a:t> da </a:t>
            </a:r>
            <a:r>
              <a:rPr lang="en-US" sz="2000" dirty="0" err="1"/>
              <a:t>porodica</a:t>
            </a:r>
            <a:r>
              <a:rPr lang="en-US" sz="2000" dirty="0"/>
              <a:t> </a:t>
            </a:r>
            <a:r>
              <a:rPr lang="en-US" sz="2000" dirty="0" err="1"/>
              <a:t>predstavlja</a:t>
            </a:r>
            <a:r>
              <a:rPr lang="en-US" sz="2000" dirty="0"/>
              <a:t> </a:t>
            </a:r>
            <a:r>
              <a:rPr lang="en-US" sz="2000" dirty="0" err="1"/>
              <a:t>centralnu</a:t>
            </a:r>
            <a:r>
              <a:rPr lang="en-US" sz="2000" dirty="0"/>
              <a:t> </a:t>
            </a:r>
            <a:r>
              <a:rPr lang="en-US" sz="2000" dirty="0" err="1"/>
              <a:t>jedinicu</a:t>
            </a:r>
            <a:r>
              <a:rPr lang="en-US" sz="2000" dirty="0"/>
              <a:t> </a:t>
            </a:r>
            <a:r>
              <a:rPr lang="en-US" sz="2000" dirty="0" err="1"/>
              <a:t>socijalne</a:t>
            </a:r>
            <a:r>
              <a:rPr lang="en-US" sz="2000" dirty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, a </a:t>
            </a:r>
            <a:r>
              <a:rPr lang="en-US" sz="2000" dirty="0" err="1"/>
              <a:t>intervencija</a:t>
            </a:r>
            <a:r>
              <a:rPr lang="en-US" sz="2000" dirty="0"/>
              <a:t> </a:t>
            </a:r>
            <a:r>
              <a:rPr lang="en-US" sz="2000" dirty="0" err="1"/>
              <a:t>države</a:t>
            </a:r>
            <a:r>
              <a:rPr lang="en-US" sz="2000" dirty="0"/>
              <a:t> </a:t>
            </a:r>
            <a:r>
              <a:rPr lang="en-US" sz="2000" dirty="0" err="1"/>
              <a:t>planira</a:t>
            </a:r>
            <a:r>
              <a:rPr lang="en-US" sz="2000" dirty="0"/>
              <a:t> se </a:t>
            </a:r>
            <a:r>
              <a:rPr lang="en-US" sz="2000" dirty="0" err="1"/>
              <a:t>tek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posledice</a:t>
            </a:r>
            <a:r>
              <a:rPr lang="en-US" sz="2000" dirty="0"/>
              <a:t> </a:t>
            </a:r>
            <a:r>
              <a:rPr lang="en-US" sz="2000" dirty="0" err="1"/>
              <a:t>neuspeha</a:t>
            </a:r>
            <a:r>
              <a:rPr lang="en-US" sz="2000" dirty="0"/>
              <a:t> </a:t>
            </a:r>
            <a:r>
              <a:rPr lang="en-US" sz="2000" dirty="0" err="1"/>
              <a:t>uloge</a:t>
            </a:r>
            <a:r>
              <a:rPr lang="en-US" sz="2000" dirty="0"/>
              <a:t> </a:t>
            </a:r>
            <a:r>
              <a:rPr lang="en-US" sz="2000" dirty="0" err="1"/>
              <a:t>porodice</a:t>
            </a:r>
            <a:r>
              <a:rPr lang="en-US" sz="2000" dirty="0"/>
              <a:t> u </a:t>
            </a:r>
            <a:r>
              <a:rPr lang="en-US" sz="2000" dirty="0" err="1"/>
              <a:t>pružanju</a:t>
            </a:r>
            <a:r>
              <a:rPr lang="en-US" sz="2000" dirty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. </a:t>
            </a:r>
            <a:r>
              <a:rPr lang="en-US" sz="2000" dirty="0" err="1"/>
              <a:t>percepcija</a:t>
            </a:r>
            <a:r>
              <a:rPr lang="en-US" sz="2000" dirty="0"/>
              <a:t> </a:t>
            </a:r>
            <a:r>
              <a:rPr lang="en-US" sz="2000" dirty="0" err="1"/>
              <a:t>rodih</a:t>
            </a:r>
            <a:r>
              <a:rPr lang="en-US" sz="2000" dirty="0"/>
              <a:t> </a:t>
            </a:r>
            <a:r>
              <a:rPr lang="en-US" sz="2000" dirty="0" err="1"/>
              <a:t>uloga</a:t>
            </a:r>
            <a:r>
              <a:rPr lang="en-US" sz="2000" dirty="0"/>
              <a:t> u </a:t>
            </a:r>
            <a:r>
              <a:rPr lang="en-US" sz="2000" dirty="0" err="1"/>
              <a:t>ovoj</a:t>
            </a:r>
            <a:r>
              <a:rPr lang="en-US" sz="2000" dirty="0"/>
              <a:t> </a:t>
            </a:r>
            <a:r>
              <a:rPr lang="en-US" sz="2000" dirty="0" err="1"/>
              <a:t>grupi</a:t>
            </a:r>
            <a:r>
              <a:rPr lang="en-US" sz="2000" dirty="0"/>
              <a:t> </a:t>
            </a:r>
            <a:r>
              <a:rPr lang="en-US" sz="2000" dirty="0" err="1"/>
              <a:t>zemalja</a:t>
            </a:r>
            <a:r>
              <a:rPr lang="en-US" sz="2000" dirty="0"/>
              <a:t> je </a:t>
            </a:r>
            <a:r>
              <a:rPr lang="en-US" sz="2000" dirty="0" err="1"/>
              <a:t>konzervativna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Smatra</a:t>
            </a:r>
            <a:r>
              <a:rPr lang="en-US" sz="2000" dirty="0" smtClean="0"/>
              <a:t> </a:t>
            </a:r>
            <a:r>
              <a:rPr lang="en-US" sz="2000" dirty="0"/>
              <a:t>se da je </a:t>
            </a:r>
            <a:r>
              <a:rPr lang="en-US" sz="2000" dirty="0" err="1"/>
              <a:t>njihova</a:t>
            </a:r>
            <a:r>
              <a:rPr lang="en-US" sz="2000" dirty="0"/>
              <a:t> </a:t>
            </a:r>
            <a:r>
              <a:rPr lang="en-US" sz="2000" dirty="0" err="1"/>
              <a:t>primarna</a:t>
            </a:r>
            <a:r>
              <a:rPr lang="en-US" sz="2000" dirty="0"/>
              <a:t> </a:t>
            </a:r>
            <a:r>
              <a:rPr lang="en-US" sz="2000" dirty="0" err="1"/>
              <a:t>uloga</a:t>
            </a:r>
            <a:r>
              <a:rPr lang="en-US" sz="2000" dirty="0"/>
              <a:t> da </a:t>
            </a:r>
            <a:r>
              <a:rPr lang="en-US" sz="2000" dirty="0" err="1"/>
              <a:t>budu</a:t>
            </a:r>
            <a:r>
              <a:rPr lang="en-US" sz="2000" dirty="0"/>
              <a:t> </a:t>
            </a:r>
            <a:r>
              <a:rPr lang="en-US" sz="2000" dirty="0" err="1"/>
              <a:t>domaćice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brinu</a:t>
            </a:r>
            <a:r>
              <a:rPr lang="en-US" sz="2000" dirty="0"/>
              <a:t> o </a:t>
            </a:r>
            <a:r>
              <a:rPr lang="en-US" sz="2000" dirty="0" err="1"/>
              <a:t>porodici</a:t>
            </a:r>
            <a:r>
              <a:rPr lang="en-US" sz="2000" dirty="0"/>
              <a:t>. U </a:t>
            </a:r>
            <a:r>
              <a:rPr lang="en-US" sz="2000" dirty="0" err="1"/>
              <a:t>skladu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tim</a:t>
            </a:r>
            <a:r>
              <a:rPr lang="en-US" sz="2000" dirty="0"/>
              <a:t>, </a:t>
            </a:r>
            <a:r>
              <a:rPr lang="en-US" sz="2000" dirty="0" err="1"/>
              <a:t>društvena</a:t>
            </a:r>
            <a:r>
              <a:rPr lang="en-US" sz="2000" dirty="0"/>
              <a:t> </a:t>
            </a:r>
            <a:r>
              <a:rPr lang="en-US" sz="2000" dirty="0" err="1"/>
              <a:t>prihvaćenost</a:t>
            </a:r>
            <a:r>
              <a:rPr lang="en-US" sz="2000" dirty="0"/>
              <a:t> </a:t>
            </a:r>
            <a:r>
              <a:rPr lang="en-US" sz="2000" dirty="0" err="1"/>
              <a:t>zaposlenosti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 je </a:t>
            </a:r>
            <a:r>
              <a:rPr lang="en-US" sz="2000" dirty="0" err="1"/>
              <a:t>niska</a:t>
            </a:r>
            <a:r>
              <a:rPr lang="en-US" sz="2000" dirty="0"/>
              <a:t>.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sličnosti</a:t>
            </a:r>
            <a:r>
              <a:rPr lang="en-US" sz="2000" dirty="0"/>
              <a:t>, Malta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Kipar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priključene</a:t>
            </a:r>
            <a:r>
              <a:rPr lang="en-US" sz="2000" dirty="0"/>
              <a:t> </a:t>
            </a:r>
            <a:r>
              <a:rPr lang="en-US" sz="2000" dirty="0" err="1"/>
              <a:t>ovoj</a:t>
            </a:r>
            <a:r>
              <a:rPr lang="en-US" sz="2000" dirty="0"/>
              <a:t> </a:t>
            </a:r>
            <a:r>
              <a:rPr lang="en-US" sz="2000" dirty="0" err="1"/>
              <a:t>grupi</a:t>
            </a:r>
            <a:r>
              <a:rPr lang="en-US" sz="2000" dirty="0"/>
              <a:t> </a:t>
            </a:r>
            <a:r>
              <a:rPr lang="en-US" sz="2000" dirty="0" err="1"/>
              <a:t>zemalja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9936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503238"/>
            <a:ext cx="9692640" cy="1325562"/>
          </a:xfrm>
        </p:spPr>
        <p:txBody>
          <a:bodyPr/>
          <a:lstStyle/>
          <a:p>
            <a:r>
              <a:rPr lang="en-US" dirty="0" err="1"/>
              <a:t>Biv</a:t>
            </a:r>
            <a:r>
              <a:rPr lang="sr-Latn-RS" dirty="0"/>
              <a:t>še socijalističke zemlje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611" y="1828800"/>
            <a:ext cx="10168901" cy="4351337"/>
          </a:xfrm>
        </p:spPr>
        <p:txBody>
          <a:bodyPr>
            <a:noAutofit/>
          </a:bodyPr>
          <a:lstStyle/>
          <a:p>
            <a:r>
              <a:rPr lang="en-US" sz="2400" dirty="0" err="1"/>
              <a:t>Karakterišu</a:t>
            </a:r>
            <a:r>
              <a:rPr lang="en-US" sz="2400" dirty="0"/>
              <a:t> </a:t>
            </a:r>
            <a:r>
              <a:rPr lang="en-US" sz="2400" dirty="0" err="1"/>
              <a:t>ih</a:t>
            </a:r>
            <a:r>
              <a:rPr lang="en-US" sz="2400" dirty="0"/>
              <a:t> </a:t>
            </a:r>
            <a:r>
              <a:rPr lang="en-US" sz="2400" dirty="0" err="1"/>
              <a:t>velike</a:t>
            </a:r>
            <a:r>
              <a:rPr lang="en-US" sz="2400" dirty="0"/>
              <a:t> </a:t>
            </a:r>
            <a:r>
              <a:rPr lang="en-US" sz="2400" dirty="0" err="1"/>
              <a:t>institucionalne</a:t>
            </a:r>
            <a:r>
              <a:rPr lang="en-US" sz="2400" dirty="0"/>
              <a:t> </a:t>
            </a:r>
            <a:r>
              <a:rPr lang="en-US" sz="2400" dirty="0" err="1"/>
              <a:t>neusklađenosti</a:t>
            </a:r>
            <a:r>
              <a:rPr lang="en-US" sz="2400" dirty="0"/>
              <a:t> u </a:t>
            </a:r>
            <a:r>
              <a:rPr lang="en-US" sz="2400" dirty="0" err="1"/>
              <a:t>sferi</a:t>
            </a:r>
            <a:r>
              <a:rPr lang="en-US" sz="2400" dirty="0"/>
              <a:t> </a:t>
            </a:r>
            <a:r>
              <a:rPr lang="en-US" sz="2400" dirty="0" err="1"/>
              <a:t>pomirenja</a:t>
            </a:r>
            <a:r>
              <a:rPr lang="en-US" sz="2400" dirty="0"/>
              <a:t> </a:t>
            </a:r>
            <a:r>
              <a:rPr lang="en-US" sz="2400" dirty="0" err="1"/>
              <a:t>porodičnog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profesionalnog</a:t>
            </a:r>
            <a:r>
              <a:rPr lang="en-US" sz="2400" dirty="0"/>
              <a:t> </a:t>
            </a:r>
            <a:r>
              <a:rPr lang="en-US" sz="2400" dirty="0" err="1"/>
              <a:t>života</a:t>
            </a:r>
            <a:r>
              <a:rPr lang="en-US" sz="2400" dirty="0"/>
              <a:t> u </a:t>
            </a:r>
            <a:r>
              <a:rPr lang="en-US" sz="2400" dirty="0" err="1"/>
              <a:t>svim</a:t>
            </a:r>
            <a:r>
              <a:rPr lang="en-US" sz="2400" dirty="0"/>
              <a:t> </a:t>
            </a:r>
            <a:r>
              <a:rPr lang="en-US" sz="2400" dirty="0" err="1"/>
              <a:t>dimenzijama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Dok</a:t>
            </a:r>
            <a:r>
              <a:rPr lang="en-US" sz="2400" dirty="0" smtClean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tokom</a:t>
            </a:r>
            <a:r>
              <a:rPr lang="en-US" sz="2400" dirty="0"/>
              <a:t> </a:t>
            </a:r>
            <a:r>
              <a:rPr lang="en-US" sz="2400" dirty="0" err="1"/>
              <a:t>socijalizma</a:t>
            </a:r>
            <a:r>
              <a:rPr lang="en-US" sz="2400" dirty="0"/>
              <a:t> </a:t>
            </a:r>
            <a:r>
              <a:rPr lang="en-US" sz="2400" dirty="0" err="1"/>
              <a:t>ove</a:t>
            </a:r>
            <a:r>
              <a:rPr lang="en-US" sz="2400" dirty="0"/>
              <a:t> </a:t>
            </a:r>
            <a:r>
              <a:rPr lang="en-US" sz="2400" dirty="0" err="1"/>
              <a:t>zemlje</a:t>
            </a:r>
            <a:r>
              <a:rPr lang="en-US" sz="2400" dirty="0"/>
              <a:t> </a:t>
            </a:r>
            <a:r>
              <a:rPr lang="en-US" sz="2400" dirty="0" err="1"/>
              <a:t>pretežno</a:t>
            </a:r>
            <a:r>
              <a:rPr lang="en-US" sz="2400" dirty="0"/>
              <a:t> </a:t>
            </a:r>
            <a:r>
              <a:rPr lang="en-US" sz="2400" dirty="0" err="1"/>
              <a:t>imale</a:t>
            </a:r>
            <a:r>
              <a:rPr lang="en-US" sz="2400" dirty="0"/>
              <a:t> </a:t>
            </a:r>
            <a:r>
              <a:rPr lang="en-US" sz="2400" dirty="0" err="1"/>
              <a:t>razvijene</a:t>
            </a:r>
            <a:r>
              <a:rPr lang="en-US" sz="2400" dirty="0"/>
              <a:t> </a:t>
            </a:r>
            <a:r>
              <a:rPr lang="en-US" sz="2400" dirty="0" err="1"/>
              <a:t>politike</a:t>
            </a:r>
            <a:r>
              <a:rPr lang="en-US" sz="2400" dirty="0"/>
              <a:t> </a:t>
            </a:r>
            <a:r>
              <a:rPr lang="en-US" sz="2400" dirty="0" err="1"/>
              <a:t>podrške</a:t>
            </a:r>
            <a:r>
              <a:rPr lang="en-US" sz="2400" dirty="0"/>
              <a:t> </a:t>
            </a:r>
            <a:r>
              <a:rPr lang="en-US" sz="2400" dirty="0" err="1"/>
              <a:t>zapošljavanju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, </a:t>
            </a:r>
            <a:r>
              <a:rPr lang="en-US" sz="2400" dirty="0" err="1"/>
              <a:t>procesi</a:t>
            </a:r>
            <a:r>
              <a:rPr lang="en-US" sz="2400" dirty="0"/>
              <a:t> </a:t>
            </a:r>
            <a:r>
              <a:rPr lang="en-US" sz="2400" dirty="0" err="1"/>
              <a:t>sistemskih</a:t>
            </a:r>
            <a:r>
              <a:rPr lang="en-US" sz="2400" dirty="0"/>
              <a:t> </a:t>
            </a:r>
            <a:r>
              <a:rPr lang="en-US" sz="2400" dirty="0" err="1"/>
              <a:t>transformacija</a:t>
            </a:r>
            <a:r>
              <a:rPr lang="en-US" sz="2400" dirty="0"/>
              <a:t> </a:t>
            </a:r>
            <a:r>
              <a:rPr lang="en-US" sz="2400" dirty="0" err="1"/>
              <a:t>uglavnom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poništili</a:t>
            </a:r>
            <a:r>
              <a:rPr lang="en-US" sz="2400" dirty="0"/>
              <a:t> </a:t>
            </a:r>
            <a:r>
              <a:rPr lang="en-US" sz="2400" dirty="0" err="1"/>
              <a:t>prethodna</a:t>
            </a:r>
            <a:r>
              <a:rPr lang="en-US" sz="2400" dirty="0"/>
              <a:t> </a:t>
            </a:r>
            <a:r>
              <a:rPr lang="en-US" sz="2400" dirty="0" err="1"/>
              <a:t>dostignuća</a:t>
            </a:r>
            <a:r>
              <a:rPr lang="en-US" sz="2400" dirty="0"/>
              <a:t>. </a:t>
            </a:r>
            <a:endParaRPr lang="en-US" sz="2400" dirty="0"/>
          </a:p>
          <a:p>
            <a:r>
              <a:rPr lang="en-US" sz="2400" dirty="0" smtClean="0"/>
              <a:t>U </a:t>
            </a:r>
            <a:r>
              <a:rPr lang="en-US" sz="2400" dirty="0" err="1"/>
              <a:t>sadašnjim</a:t>
            </a:r>
            <a:r>
              <a:rPr lang="en-US" sz="2400" dirty="0"/>
              <a:t> </a:t>
            </a:r>
            <a:r>
              <a:rPr lang="en-US" sz="2400" dirty="0" err="1"/>
              <a:t>uslovima</a:t>
            </a:r>
            <a:r>
              <a:rPr lang="en-US" sz="2400" dirty="0"/>
              <a:t>, post-</a:t>
            </a:r>
            <a:r>
              <a:rPr lang="en-US" sz="2400" dirty="0" err="1"/>
              <a:t>socijalističke</a:t>
            </a:r>
            <a:r>
              <a:rPr lang="en-US" sz="2400" dirty="0"/>
              <a:t> </a:t>
            </a:r>
            <a:r>
              <a:rPr lang="en-US" sz="2400" dirty="0" err="1"/>
              <a:t>zemlje</a:t>
            </a:r>
            <a:r>
              <a:rPr lang="en-US" sz="2400" dirty="0"/>
              <a:t> </a:t>
            </a:r>
            <a:r>
              <a:rPr lang="en-US" sz="2400" dirty="0" err="1"/>
              <a:t>imaju</a:t>
            </a:r>
            <a:r>
              <a:rPr lang="en-US" sz="2400" dirty="0"/>
              <a:t> </a:t>
            </a:r>
            <a:r>
              <a:rPr lang="en-US" sz="2400" dirty="0" err="1"/>
              <a:t>lošiju</a:t>
            </a:r>
            <a:r>
              <a:rPr lang="en-US" sz="2400" dirty="0"/>
              <a:t> </a:t>
            </a:r>
            <a:r>
              <a:rPr lang="en-US" sz="2400" dirty="0" err="1"/>
              <a:t>ponudu</a:t>
            </a:r>
            <a:r>
              <a:rPr lang="en-US" sz="2400" dirty="0"/>
              <a:t> </a:t>
            </a:r>
            <a:r>
              <a:rPr lang="en-US" sz="2400" dirty="0" err="1"/>
              <a:t>usluga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podrške</a:t>
            </a:r>
            <a:r>
              <a:rPr lang="en-US" sz="2400" dirty="0"/>
              <a:t> </a:t>
            </a:r>
            <a:r>
              <a:rPr lang="en-US" sz="2400" dirty="0" err="1"/>
              <a:t>porodici</a:t>
            </a:r>
            <a:r>
              <a:rPr lang="en-US" sz="2400" dirty="0"/>
              <a:t> u </a:t>
            </a:r>
            <a:r>
              <a:rPr lang="en-US" sz="2400" dirty="0" err="1"/>
              <a:t>Evropi</a:t>
            </a:r>
            <a:r>
              <a:rPr lang="en-US" sz="2400" dirty="0"/>
              <a:t>. Sa </a:t>
            </a:r>
            <a:r>
              <a:rPr lang="en-US" sz="2400" dirty="0" err="1"/>
              <a:t>jedne</a:t>
            </a:r>
            <a:r>
              <a:rPr lang="en-US" sz="2400" dirty="0"/>
              <a:t> </a:t>
            </a:r>
            <a:r>
              <a:rPr lang="en-US" sz="2400" dirty="0" err="1"/>
              <a:t>strane</a:t>
            </a:r>
            <a:r>
              <a:rPr lang="en-US" sz="2400" dirty="0"/>
              <a:t> se </a:t>
            </a:r>
            <a:r>
              <a:rPr lang="en-US" sz="2400" dirty="0" err="1"/>
              <a:t>očekuje</a:t>
            </a:r>
            <a:r>
              <a:rPr lang="en-US" sz="2400" dirty="0"/>
              <a:t> da </a:t>
            </a:r>
            <a:r>
              <a:rPr lang="en-US" sz="2400" dirty="0" err="1"/>
              <a:t>žene</a:t>
            </a:r>
            <a:r>
              <a:rPr lang="en-US" sz="2400" dirty="0"/>
              <a:t> </a:t>
            </a:r>
            <a:r>
              <a:rPr lang="en-US" sz="2400" dirty="0" err="1"/>
              <a:t>naprave</a:t>
            </a:r>
            <a:r>
              <a:rPr lang="en-US" sz="2400" dirty="0"/>
              <a:t> </a:t>
            </a:r>
            <a:r>
              <a:rPr lang="en-US" sz="2400" dirty="0" err="1"/>
              <a:t>prekid</a:t>
            </a:r>
            <a:r>
              <a:rPr lang="en-US" sz="2400" dirty="0"/>
              <a:t> u </a:t>
            </a:r>
            <a:r>
              <a:rPr lang="en-US" sz="2400" dirty="0" err="1"/>
              <a:t>karijeri</a:t>
            </a:r>
            <a:r>
              <a:rPr lang="en-US" sz="2400" dirty="0"/>
              <a:t> </a:t>
            </a:r>
            <a:r>
              <a:rPr lang="en-US" sz="2400" dirty="0" err="1"/>
              <a:t>kada</a:t>
            </a:r>
            <a:r>
              <a:rPr lang="en-US" sz="2400" dirty="0"/>
              <a:t> </a:t>
            </a:r>
            <a:r>
              <a:rPr lang="en-US" sz="2400" dirty="0" err="1"/>
              <a:t>dobiju</a:t>
            </a:r>
            <a:r>
              <a:rPr lang="en-US" sz="2400" dirty="0"/>
              <a:t> </a:t>
            </a:r>
            <a:r>
              <a:rPr lang="en-US" sz="2400" dirty="0" err="1"/>
              <a:t>dete</a:t>
            </a:r>
            <a:r>
              <a:rPr lang="en-US" sz="2400" dirty="0"/>
              <a:t>, a </a:t>
            </a:r>
            <a:r>
              <a:rPr lang="en-US" sz="2400" dirty="0" err="1"/>
              <a:t>kada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deca</a:t>
            </a:r>
            <a:r>
              <a:rPr lang="en-US" sz="2400" dirty="0"/>
              <a:t> </a:t>
            </a:r>
            <a:r>
              <a:rPr lang="en-US" sz="2400" dirty="0" err="1"/>
              <a:t>starijeg</a:t>
            </a:r>
            <a:r>
              <a:rPr lang="en-US" sz="2400" dirty="0"/>
              <a:t> </a:t>
            </a:r>
            <a:r>
              <a:rPr lang="en-US" sz="2400" dirty="0" err="1"/>
              <a:t>uzrasta</a:t>
            </a:r>
            <a:r>
              <a:rPr lang="en-US" sz="2400" dirty="0"/>
              <a:t>, od </a:t>
            </a:r>
            <a:r>
              <a:rPr lang="en-US" sz="2400" dirty="0" err="1"/>
              <a:t>njih</a:t>
            </a:r>
            <a:r>
              <a:rPr lang="en-US" sz="2400" dirty="0"/>
              <a:t> se </a:t>
            </a:r>
            <a:r>
              <a:rPr lang="en-US" sz="2400" dirty="0" err="1"/>
              <a:t>očekuje</a:t>
            </a:r>
            <a:r>
              <a:rPr lang="en-US" sz="2400" dirty="0"/>
              <a:t> da </a:t>
            </a:r>
            <a:r>
              <a:rPr lang="en-US" sz="2400" dirty="0" err="1"/>
              <a:t>rade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doprinose</a:t>
            </a:r>
            <a:r>
              <a:rPr lang="en-US" sz="2400" dirty="0"/>
              <a:t> </a:t>
            </a:r>
            <a:r>
              <a:rPr lang="en-US" sz="2400" dirty="0" err="1"/>
              <a:t>kućnom</a:t>
            </a:r>
            <a:r>
              <a:rPr lang="en-US" sz="2400" dirty="0"/>
              <a:t> </a:t>
            </a:r>
            <a:r>
              <a:rPr lang="en-US" sz="2400" dirty="0" err="1"/>
              <a:t>budžetu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8059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71" y="685800"/>
            <a:ext cx="10022655" cy="570215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U </a:t>
            </a:r>
            <a:r>
              <a:rPr lang="en-US" sz="2000" dirty="0" err="1"/>
              <a:t>svim</a:t>
            </a:r>
            <a:r>
              <a:rPr lang="en-US" sz="2000" dirty="0"/>
              <a:t> </a:t>
            </a:r>
            <a:r>
              <a:rPr lang="en-US" sz="2000" dirty="0" err="1"/>
              <a:t>državama</a:t>
            </a:r>
            <a:r>
              <a:rPr lang="en-US" sz="2000" dirty="0"/>
              <a:t> </a:t>
            </a:r>
            <a:r>
              <a:rPr lang="en-US" sz="2000" dirty="0" err="1"/>
              <a:t>samohrane</a:t>
            </a:r>
            <a:r>
              <a:rPr lang="en-US" sz="2000" dirty="0"/>
              <a:t> </a:t>
            </a:r>
            <a:r>
              <a:rPr lang="en-US" sz="2000" dirty="0" err="1"/>
              <a:t>majke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manje</a:t>
            </a:r>
            <a:r>
              <a:rPr lang="en-US" sz="2000" dirty="0"/>
              <a:t> </a:t>
            </a:r>
            <a:r>
              <a:rPr lang="en-US" sz="2000" dirty="0" err="1"/>
              <a:t>ekonomski</a:t>
            </a:r>
            <a:r>
              <a:rPr lang="en-US" sz="2000" dirty="0"/>
              <a:t> </a:t>
            </a:r>
            <a:r>
              <a:rPr lang="en-US" sz="2000" dirty="0" err="1"/>
              <a:t>aktivne</a:t>
            </a:r>
            <a:r>
              <a:rPr lang="en-US" sz="2000" dirty="0"/>
              <a:t> od </a:t>
            </a:r>
            <a:r>
              <a:rPr lang="en-US" sz="2000" dirty="0" err="1"/>
              <a:t>majki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partnerima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onda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učestvuju</a:t>
            </a:r>
            <a:r>
              <a:rPr lang="en-US" sz="2000" dirty="0"/>
              <a:t> u </a:t>
            </a:r>
            <a:r>
              <a:rPr lang="en-US" sz="2000" dirty="0" err="1"/>
              <a:t>radnoj</a:t>
            </a:r>
            <a:r>
              <a:rPr lang="en-US" sz="2000" dirty="0"/>
              <a:t> </a:t>
            </a:r>
            <a:r>
              <a:rPr lang="en-US" sz="2000" dirty="0" err="1"/>
              <a:t>snazi</a:t>
            </a:r>
            <a:r>
              <a:rPr lang="en-US" sz="2000" dirty="0"/>
              <a:t>, </a:t>
            </a:r>
            <a:r>
              <a:rPr lang="en-US" sz="2000" dirty="0" err="1"/>
              <a:t>češće</a:t>
            </a:r>
            <a:r>
              <a:rPr lang="en-US" sz="2000" dirty="0"/>
              <a:t> se </a:t>
            </a:r>
            <a:r>
              <a:rPr lang="en-US" sz="2000" dirty="0" err="1"/>
              <a:t>nalaze</a:t>
            </a:r>
            <a:r>
              <a:rPr lang="en-US" sz="2000" dirty="0"/>
              <a:t> u </a:t>
            </a:r>
            <a:r>
              <a:rPr lang="en-US" sz="2000" dirty="0" err="1"/>
              <a:t>statusu</a:t>
            </a:r>
            <a:r>
              <a:rPr lang="en-US" sz="2000" dirty="0"/>
              <a:t> </a:t>
            </a:r>
            <a:r>
              <a:rPr lang="en-US" sz="2000" dirty="0" err="1"/>
              <a:t>nezaposlenosti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majke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partnerima</a:t>
            </a:r>
            <a:r>
              <a:rPr lang="en-US" sz="2000" dirty="0"/>
              <a:t>. </a:t>
            </a:r>
            <a:r>
              <a:rPr lang="en-US" sz="2000" dirty="0" err="1"/>
              <a:t>Kada</a:t>
            </a:r>
            <a:r>
              <a:rPr lang="en-US" sz="2000" dirty="0"/>
              <a:t> se </a:t>
            </a:r>
            <a:r>
              <a:rPr lang="en-US" sz="2000" dirty="0" err="1"/>
              <a:t>pažnja</a:t>
            </a:r>
            <a:r>
              <a:rPr lang="en-US" sz="2000" dirty="0"/>
              <a:t> </a:t>
            </a:r>
            <a:r>
              <a:rPr lang="en-US" sz="2000" dirty="0" err="1"/>
              <a:t>usmeri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razlikama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država</a:t>
            </a:r>
            <a:r>
              <a:rPr lang="en-US" sz="2000" dirty="0"/>
              <a:t>, </a:t>
            </a:r>
            <a:r>
              <a:rPr lang="en-US" sz="2000" dirty="0" err="1"/>
              <a:t>uočava</a:t>
            </a:r>
            <a:r>
              <a:rPr lang="en-US" sz="2000" dirty="0"/>
              <a:t> se da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samohrane</a:t>
            </a:r>
            <a:r>
              <a:rPr lang="en-US" sz="2000" dirty="0"/>
              <a:t> </a:t>
            </a:r>
            <a:r>
              <a:rPr lang="en-US" sz="2000" dirty="0" err="1"/>
              <a:t>majke</a:t>
            </a:r>
            <a:r>
              <a:rPr lang="en-US" sz="2000" dirty="0"/>
              <a:t> </a:t>
            </a:r>
            <a:r>
              <a:rPr lang="en-US" sz="2000" dirty="0" err="1"/>
              <a:t>ekonomski</a:t>
            </a:r>
            <a:r>
              <a:rPr lang="en-US" sz="2000" dirty="0"/>
              <a:t> </a:t>
            </a:r>
            <a:r>
              <a:rPr lang="en-US" sz="2000" dirty="0" err="1"/>
              <a:t>najaktivnije</a:t>
            </a:r>
            <a:r>
              <a:rPr lang="en-US" sz="2000" dirty="0"/>
              <a:t> u </a:t>
            </a:r>
            <a:r>
              <a:rPr lang="en-US" sz="2000" dirty="0" err="1"/>
              <a:t>nordijskim</a:t>
            </a:r>
            <a:r>
              <a:rPr lang="en-US" sz="2000" dirty="0"/>
              <a:t> </a:t>
            </a:r>
            <a:r>
              <a:rPr lang="en-US" sz="2000" dirty="0" err="1"/>
              <a:t>zemljama</a:t>
            </a:r>
            <a:r>
              <a:rPr lang="en-US" sz="2000" dirty="0"/>
              <a:t>, </a:t>
            </a:r>
            <a:r>
              <a:rPr lang="en-US" sz="2000" dirty="0" err="1"/>
              <a:t>području</a:t>
            </a:r>
            <a:r>
              <a:rPr lang="en-US" sz="2000" dirty="0"/>
              <a:t> </a:t>
            </a:r>
            <a:r>
              <a:rPr lang="en-US" sz="2000" dirty="0" err="1"/>
              <a:t>Beneluksa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Francuskoj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u </a:t>
            </a:r>
            <a:r>
              <a:rPr lang="en-US" sz="2000" dirty="0" err="1"/>
              <a:t>zemljama</a:t>
            </a:r>
            <a:r>
              <a:rPr lang="en-US" sz="2000" dirty="0"/>
              <a:t> </a:t>
            </a:r>
            <a:r>
              <a:rPr lang="en-US" sz="2000" dirty="0" err="1"/>
              <a:t>nemačkog</a:t>
            </a:r>
            <a:r>
              <a:rPr lang="en-US" sz="2000" dirty="0"/>
              <a:t> </a:t>
            </a:r>
            <a:r>
              <a:rPr lang="en-US" sz="2000" dirty="0" err="1"/>
              <a:t>govornog</a:t>
            </a:r>
            <a:r>
              <a:rPr lang="en-US" sz="2000" dirty="0"/>
              <a:t> </a:t>
            </a:r>
            <a:r>
              <a:rPr lang="en-US" sz="2000" dirty="0" err="1"/>
              <a:t>područja</a:t>
            </a:r>
            <a:r>
              <a:rPr lang="en-US" sz="2000" dirty="0"/>
              <a:t>. U </a:t>
            </a:r>
            <a:r>
              <a:rPr lang="en-US" sz="2000" dirty="0" err="1"/>
              <a:t>ostalim</a:t>
            </a:r>
            <a:r>
              <a:rPr lang="en-US" sz="2000" dirty="0"/>
              <a:t> </a:t>
            </a:r>
            <a:r>
              <a:rPr lang="en-US" sz="2000" dirty="0" err="1"/>
              <a:t>zemljama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manji</a:t>
            </a:r>
            <a:r>
              <a:rPr lang="en-US" sz="2000" dirty="0"/>
              <a:t> </a:t>
            </a:r>
            <a:r>
              <a:rPr lang="en-US" sz="2000" dirty="0" err="1"/>
              <a:t>broj</a:t>
            </a:r>
            <a:r>
              <a:rPr lang="en-US" sz="2000" dirty="0"/>
              <a:t> </a:t>
            </a:r>
            <a:r>
              <a:rPr lang="en-US" sz="2000" dirty="0" err="1"/>
              <a:t>samohranih</a:t>
            </a:r>
            <a:r>
              <a:rPr lang="en-US" sz="2000" dirty="0"/>
              <a:t> </a:t>
            </a:r>
            <a:r>
              <a:rPr lang="en-US" sz="2000" dirty="0" err="1"/>
              <a:t>majki</a:t>
            </a:r>
            <a:r>
              <a:rPr lang="en-US" sz="2000" dirty="0"/>
              <a:t> je </a:t>
            </a:r>
            <a:r>
              <a:rPr lang="en-US" sz="2000" dirty="0" err="1"/>
              <a:t>zaposlen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autorkinom</a:t>
            </a:r>
            <a:r>
              <a:rPr lang="en-US" sz="2000" dirty="0"/>
              <a:t> </a:t>
            </a:r>
            <a:r>
              <a:rPr lang="en-US" sz="2000" dirty="0" err="1"/>
              <a:t>sudu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se </a:t>
            </a:r>
            <a:r>
              <a:rPr lang="en-US" sz="2000" dirty="0" err="1"/>
              <a:t>razlikovati</a:t>
            </a:r>
            <a:r>
              <a:rPr lang="en-US" sz="2000" dirty="0"/>
              <a:t> tri </a:t>
            </a:r>
            <a:r>
              <a:rPr lang="en-US" sz="2000" dirty="0" err="1"/>
              <a:t>tipa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 (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različitim</a:t>
            </a:r>
            <a:r>
              <a:rPr lang="en-US" sz="2000" dirty="0"/>
              <a:t> </a:t>
            </a:r>
            <a:r>
              <a:rPr lang="en-US" sz="2000" dirty="0" err="1"/>
              <a:t>preferencijama</a:t>
            </a:r>
            <a:r>
              <a:rPr lang="en-US" sz="2000" dirty="0"/>
              <a:t>): </a:t>
            </a:r>
          </a:p>
          <a:p>
            <a:r>
              <a:rPr lang="en-US" sz="2000" dirty="0"/>
              <a:t>	1. </a:t>
            </a:r>
            <a:r>
              <a:rPr lang="en-US" sz="2000" dirty="0" err="1"/>
              <a:t>Žene</a:t>
            </a:r>
            <a:r>
              <a:rPr lang="en-US" sz="2000" dirty="0"/>
              <a:t> </a:t>
            </a:r>
            <a:r>
              <a:rPr lang="en-US" sz="2000" dirty="0" err="1"/>
              <a:t>orijentisane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domaćinstvu</a:t>
            </a:r>
            <a:r>
              <a:rPr lang="en-US" sz="2000" dirty="0"/>
              <a:t>,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daju</a:t>
            </a:r>
            <a:r>
              <a:rPr lang="en-US" sz="2000" dirty="0"/>
              <a:t> </a:t>
            </a:r>
            <a:r>
              <a:rPr lang="en-US" sz="2000" dirty="0" err="1"/>
              <a:t>prioritet</a:t>
            </a:r>
            <a:r>
              <a:rPr lang="en-US" sz="2000" dirty="0"/>
              <a:t> </a:t>
            </a:r>
            <a:r>
              <a:rPr lang="en-US" sz="2000" dirty="0" err="1"/>
              <a:t>porodici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povlače</a:t>
            </a:r>
            <a:r>
              <a:rPr lang="en-US" sz="2000" dirty="0"/>
              <a:t> se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(</a:t>
            </a:r>
            <a:r>
              <a:rPr lang="en-US" sz="2000" dirty="0" err="1"/>
              <a:t>bilo</a:t>
            </a:r>
            <a:r>
              <a:rPr lang="en-US" sz="2000" dirty="0"/>
              <a:t> u </a:t>
            </a:r>
            <a:r>
              <a:rPr lang="en-US" sz="2000" dirty="0" err="1"/>
              <a:t>potpunosti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delimično</a:t>
            </a:r>
            <a:r>
              <a:rPr lang="en-US" sz="2000" dirty="0"/>
              <a:t>) </a:t>
            </a:r>
            <a:r>
              <a:rPr lang="en-US" sz="2000" dirty="0" err="1"/>
              <a:t>kada</a:t>
            </a:r>
            <a:r>
              <a:rPr lang="en-US" sz="2000" dirty="0"/>
              <a:t> </a:t>
            </a:r>
            <a:r>
              <a:rPr lang="en-US" sz="2000" dirty="0" err="1"/>
              <a:t>dobiju</a:t>
            </a:r>
            <a:r>
              <a:rPr lang="en-US" sz="2000" dirty="0"/>
              <a:t> </a:t>
            </a:r>
            <a:r>
              <a:rPr lang="en-US" sz="2000" dirty="0" err="1"/>
              <a:t>decu</a:t>
            </a:r>
            <a:r>
              <a:rPr lang="en-US" sz="2000" dirty="0"/>
              <a:t>. </a:t>
            </a:r>
          </a:p>
          <a:p>
            <a:r>
              <a:rPr lang="en-US" sz="2000" dirty="0"/>
              <a:t>	2. </a:t>
            </a:r>
            <a:r>
              <a:rPr lang="en-US" sz="2000" dirty="0" err="1"/>
              <a:t>Žene</a:t>
            </a:r>
            <a:r>
              <a:rPr lang="en-US" sz="2000" dirty="0"/>
              <a:t> </a:t>
            </a:r>
            <a:r>
              <a:rPr lang="en-US" sz="2000" dirty="0" err="1"/>
              <a:t>orijentisane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karijeri</a:t>
            </a:r>
            <a:r>
              <a:rPr lang="en-US" sz="2000" dirty="0"/>
              <a:t>,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daju</a:t>
            </a:r>
            <a:r>
              <a:rPr lang="en-US" sz="2000" dirty="0"/>
              <a:t> </a:t>
            </a:r>
            <a:r>
              <a:rPr lang="en-US" sz="2000" dirty="0" err="1"/>
              <a:t>prioritet</a:t>
            </a:r>
            <a:r>
              <a:rPr lang="en-US" sz="2000" dirty="0"/>
              <a:t> </a:t>
            </a:r>
            <a:r>
              <a:rPr lang="en-US" sz="2000" dirty="0" err="1"/>
              <a:t>zaposlenosti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često</a:t>
            </a:r>
            <a:r>
              <a:rPr lang="en-US" sz="2000" dirty="0"/>
              <a:t> se ne </a:t>
            </a:r>
            <a:r>
              <a:rPr lang="en-US" sz="2000" dirty="0" err="1"/>
              <a:t>udaju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nemaju</a:t>
            </a:r>
            <a:r>
              <a:rPr lang="en-US" sz="2000" dirty="0"/>
              <a:t> </a:t>
            </a:r>
            <a:r>
              <a:rPr lang="en-US" sz="2000" dirty="0" err="1"/>
              <a:t>decu</a:t>
            </a:r>
            <a:r>
              <a:rPr lang="en-US" sz="2000" dirty="0"/>
              <a:t>. </a:t>
            </a:r>
          </a:p>
          <a:p>
            <a:r>
              <a:rPr lang="en-US" sz="2000" dirty="0"/>
              <a:t>	3. </a:t>
            </a:r>
            <a:r>
              <a:rPr lang="en-US" sz="2000" dirty="0" err="1"/>
              <a:t>Adaptivne</a:t>
            </a:r>
            <a:r>
              <a:rPr lang="en-US" sz="2000" dirty="0"/>
              <a:t> </a:t>
            </a:r>
            <a:r>
              <a:rPr lang="en-US" sz="2000" dirty="0" err="1"/>
              <a:t>žene</a:t>
            </a:r>
            <a:r>
              <a:rPr lang="en-US" sz="2000" dirty="0"/>
              <a:t>,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predstavljaju</a:t>
            </a:r>
            <a:r>
              <a:rPr lang="en-US" sz="2000" dirty="0"/>
              <a:t> </a:t>
            </a:r>
            <a:r>
              <a:rPr lang="en-US" sz="2000" dirty="0" err="1"/>
              <a:t>najbrojniju</a:t>
            </a:r>
            <a:r>
              <a:rPr lang="en-US" sz="2000" dirty="0"/>
              <a:t> </a:t>
            </a:r>
            <a:r>
              <a:rPr lang="en-US" sz="2000" dirty="0" err="1"/>
              <a:t>kategoriju</a:t>
            </a:r>
            <a:r>
              <a:rPr lang="en-US" sz="2000" dirty="0"/>
              <a:t>. One </a:t>
            </a:r>
            <a:r>
              <a:rPr lang="en-US" sz="2000" dirty="0" err="1"/>
              <a:t>menjaju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preferencije</a:t>
            </a:r>
            <a:r>
              <a:rPr lang="en-US" sz="2000" dirty="0"/>
              <a:t> </a:t>
            </a:r>
            <a:r>
              <a:rPr lang="en-US" sz="2000" dirty="0" err="1"/>
              <a:t>tokom</a:t>
            </a:r>
            <a:r>
              <a:rPr lang="en-US" sz="2000" dirty="0"/>
              <a:t> </a:t>
            </a:r>
            <a:r>
              <a:rPr lang="en-US" sz="2000" dirty="0" err="1"/>
              <a:t>životnih</a:t>
            </a:r>
            <a:r>
              <a:rPr lang="en-US" sz="2000" dirty="0"/>
              <a:t> </a:t>
            </a:r>
            <a:r>
              <a:rPr lang="en-US" sz="2000" dirty="0" err="1"/>
              <a:t>ciklusa</a:t>
            </a:r>
            <a:r>
              <a:rPr lang="en-US" sz="2000" dirty="0"/>
              <a:t>, </a:t>
            </a:r>
            <a:r>
              <a:rPr lang="en-US" sz="2000" dirty="0" err="1"/>
              <a:t>usmeravajući</a:t>
            </a:r>
            <a:r>
              <a:rPr lang="en-US" sz="2000" dirty="0"/>
              <a:t> se u </a:t>
            </a:r>
            <a:r>
              <a:rPr lang="en-US" sz="2000" dirty="0" err="1"/>
              <a:t>pojedinim</a:t>
            </a:r>
            <a:r>
              <a:rPr lang="en-US" sz="2000" dirty="0"/>
              <a:t> </a:t>
            </a:r>
            <a:r>
              <a:rPr lang="en-US" sz="2000" dirty="0" err="1"/>
              <a:t>fazama</a:t>
            </a:r>
            <a:r>
              <a:rPr lang="en-US" sz="2000" dirty="0"/>
              <a:t> </a:t>
            </a:r>
            <a:r>
              <a:rPr lang="en-US" sz="2000" dirty="0" err="1"/>
              <a:t>primarno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porodici</a:t>
            </a:r>
            <a:r>
              <a:rPr lang="en-US" sz="2000" dirty="0"/>
              <a:t>, a u </a:t>
            </a:r>
            <a:r>
              <a:rPr lang="en-US" sz="2000" dirty="0" err="1"/>
              <a:t>drugim</a:t>
            </a:r>
            <a:r>
              <a:rPr lang="en-US" sz="2000" dirty="0"/>
              <a:t> </a:t>
            </a:r>
            <a:r>
              <a:rPr lang="en-US" sz="2000" dirty="0" err="1"/>
              <a:t>fazama</a:t>
            </a:r>
            <a:r>
              <a:rPr lang="en-US" sz="2000" dirty="0"/>
              <a:t> </a:t>
            </a:r>
            <a:r>
              <a:rPr lang="en-US" sz="2000" dirty="0" err="1"/>
              <a:t>pretežno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karijeri</a:t>
            </a:r>
            <a:r>
              <a:rPr lang="en-US" sz="2000" dirty="0"/>
              <a:t>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9470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146819"/>
            <a:ext cx="9692640" cy="1325562"/>
          </a:xfrm>
        </p:spPr>
        <p:txBody>
          <a:bodyPr/>
          <a:lstStyle/>
          <a:p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preferencije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869" y="1828800"/>
            <a:ext cx="9692640" cy="4351337"/>
          </a:xfrm>
        </p:spPr>
        <p:txBody>
          <a:bodyPr/>
          <a:lstStyle/>
          <a:p>
            <a:r>
              <a:rPr lang="en-US" dirty="0"/>
              <a:t>Ona </a:t>
            </a:r>
            <a:r>
              <a:rPr lang="en-US" dirty="0" err="1"/>
              <a:t>tvrdi</a:t>
            </a:r>
            <a:r>
              <a:rPr lang="en-US" dirty="0"/>
              <a:t> da je </a:t>
            </a:r>
            <a:r>
              <a:rPr lang="en-US" dirty="0" err="1"/>
              <a:t>nastupilo</a:t>
            </a:r>
            <a:r>
              <a:rPr lang="en-US" dirty="0"/>
              <a:t> novo </a:t>
            </a:r>
            <a:r>
              <a:rPr lang="en-US" dirty="0" err="1"/>
              <a:t>doba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žene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,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muškarci</a:t>
            </a:r>
            <a:r>
              <a:rPr lang="en-US" dirty="0"/>
              <a:t> </a:t>
            </a:r>
            <a:r>
              <a:rPr lang="en-US" dirty="0" err="1"/>
              <a:t>zadržati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dominaciju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, u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kompetitivnim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spreman</a:t>
            </a:r>
            <a:r>
              <a:rPr lang="en-US" dirty="0"/>
              <a:t> da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zaposlenju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to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muškarci</a:t>
            </a:r>
            <a:r>
              <a:rPr lang="en-US" dirty="0" smtClean="0"/>
              <a:t>.</a:t>
            </a:r>
          </a:p>
          <a:p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pokazali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tradicionalnih</a:t>
            </a:r>
            <a:r>
              <a:rPr lang="en-US" dirty="0"/>
              <a:t> </a:t>
            </a:r>
            <a:r>
              <a:rPr lang="en-US" dirty="0" err="1"/>
              <a:t>parova</a:t>
            </a:r>
            <a:r>
              <a:rPr lang="en-US" dirty="0"/>
              <a:t> </a:t>
            </a:r>
            <a:r>
              <a:rPr lang="en-US" dirty="0" err="1"/>
              <a:t>ispoljile</a:t>
            </a:r>
            <a:r>
              <a:rPr lang="en-US" dirty="0"/>
              <a:t> u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većoj</a:t>
            </a:r>
            <a:r>
              <a:rPr lang="en-US" dirty="0"/>
              <a:t> </a:t>
            </a:r>
            <a:r>
              <a:rPr lang="en-US" dirty="0" err="1"/>
              <a:t>meri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zaposlenosti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tipova</a:t>
            </a:r>
            <a:r>
              <a:rPr lang="en-US" dirty="0"/>
              <a:t> </a:t>
            </a:r>
            <a:r>
              <a:rPr lang="en-US" dirty="0" err="1"/>
              <a:t>parova</a:t>
            </a:r>
            <a:r>
              <a:rPr lang="en-US" dirty="0"/>
              <a:t>.</a:t>
            </a:r>
          </a:p>
          <a:p>
            <a:r>
              <a:rPr lang="en-US" dirty="0" err="1" smtClean="0"/>
              <a:t>Prisustvo</a:t>
            </a:r>
            <a:r>
              <a:rPr lang="en-US" dirty="0" smtClean="0"/>
              <a:t> </a:t>
            </a:r>
            <a:r>
              <a:rPr lang="en-US" dirty="0" err="1"/>
              <a:t>dece</a:t>
            </a:r>
            <a:r>
              <a:rPr lang="en-US" dirty="0"/>
              <a:t> u </a:t>
            </a:r>
            <a:r>
              <a:rPr lang="en-US" dirty="0" err="1"/>
              <a:t>domaćinstvu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pokazalo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obrazovanje</a:t>
            </a:r>
            <a:r>
              <a:rPr lang="en-US" dirty="0"/>
              <a:t> </a:t>
            </a:r>
            <a:r>
              <a:rPr lang="en-US" dirty="0" err="1"/>
              <a:t>žene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 smtClean="0"/>
              <a:t>.</a:t>
            </a:r>
          </a:p>
          <a:p>
            <a:r>
              <a:rPr lang="en-US" dirty="0" err="1"/>
              <a:t>Obrazovanje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ovoga</a:t>
            </a:r>
            <a:r>
              <a:rPr lang="en-US" dirty="0"/>
              <a:t> puta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prediktor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tradicionalne</a:t>
            </a:r>
            <a:r>
              <a:rPr lang="en-US" dirty="0"/>
              <a:t> </a:t>
            </a:r>
            <a:r>
              <a:rPr lang="en-US" dirty="0" err="1"/>
              <a:t>žene</a:t>
            </a:r>
            <a:r>
              <a:rPr lang="en-US" dirty="0"/>
              <a:t> bile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/>
              <a:t>obrazovane</a:t>
            </a:r>
            <a:r>
              <a:rPr lang="en-US" dirty="0"/>
              <a:t> od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žene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visokom</a:t>
            </a:r>
            <a:r>
              <a:rPr lang="en-US" dirty="0"/>
              <a:t> </a:t>
            </a:r>
            <a:r>
              <a:rPr lang="en-US" dirty="0" err="1"/>
              <a:t>posvećenošću</a:t>
            </a:r>
            <a:r>
              <a:rPr lang="en-US" dirty="0"/>
              <a:t> </a:t>
            </a:r>
            <a:r>
              <a:rPr lang="en-US" dirty="0" err="1"/>
              <a:t>karijeri</a:t>
            </a:r>
            <a:r>
              <a:rPr lang="en-US" dirty="0"/>
              <a:t> </a:t>
            </a:r>
            <a:r>
              <a:rPr lang="en-US" dirty="0" err="1"/>
              <a:t>imale</a:t>
            </a:r>
            <a:r>
              <a:rPr lang="en-US" dirty="0"/>
              <a:t> </a:t>
            </a:r>
            <a:r>
              <a:rPr lang="en-US" dirty="0" err="1"/>
              <a:t>najviši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.</a:t>
            </a:r>
          </a:p>
          <a:p>
            <a:r>
              <a:rPr lang="en-US" dirty="0" err="1"/>
              <a:t>Žene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u </a:t>
            </a:r>
            <a:r>
              <a:rPr lang="en-US" dirty="0" err="1"/>
              <a:t>kući</a:t>
            </a:r>
            <a:r>
              <a:rPr lang="en-US" dirty="0"/>
              <a:t> </a:t>
            </a:r>
            <a:r>
              <a:rPr lang="en-US" dirty="0" err="1"/>
              <a:t>verovatnije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negativnije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zaposlenosti</a:t>
            </a:r>
            <a:r>
              <a:rPr lang="en-US" dirty="0"/>
              <a:t>, </a:t>
            </a:r>
            <a:r>
              <a:rPr lang="en-US" dirty="0" err="1"/>
              <a:t>baš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kuće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07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-249382"/>
            <a:ext cx="9692640" cy="1325562"/>
          </a:xfrm>
        </p:spPr>
        <p:txBody>
          <a:bodyPr/>
          <a:lstStyle/>
          <a:p>
            <a:r>
              <a:rPr lang="en-US" b="1" dirty="0" err="1"/>
              <a:t>Istra</a:t>
            </a:r>
            <a:r>
              <a:rPr lang="sr-Latn-RS" b="1" dirty="0"/>
              <a:t>živanje o kvalitetu života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56" y="1634654"/>
            <a:ext cx="9916732" cy="4804783"/>
          </a:xfrm>
        </p:spPr>
        <p:txBody>
          <a:bodyPr>
            <a:noAutofit/>
          </a:bodyPr>
          <a:lstStyle/>
          <a:p>
            <a:r>
              <a:rPr lang="en-US" sz="2000" dirty="0" err="1"/>
              <a:t>Analiza</a:t>
            </a:r>
            <a:r>
              <a:rPr lang="en-US" sz="2000" dirty="0"/>
              <a:t> je </a:t>
            </a:r>
            <a:r>
              <a:rPr lang="en-US" sz="2000" dirty="0" err="1"/>
              <a:t>pokazala</a:t>
            </a:r>
            <a:r>
              <a:rPr lang="en-US" sz="2000" dirty="0"/>
              <a:t> da </a:t>
            </a:r>
            <a:r>
              <a:rPr lang="en-US" sz="2000" dirty="0" err="1"/>
              <a:t>tek</a:t>
            </a:r>
            <a:r>
              <a:rPr lang="en-US" sz="2000" dirty="0"/>
              <a:t> </a:t>
            </a:r>
            <a:r>
              <a:rPr lang="en-US" sz="2000" dirty="0" err="1"/>
              <a:t>četvrtina</a:t>
            </a:r>
            <a:r>
              <a:rPr lang="en-US" sz="2000" dirty="0"/>
              <a:t> </a:t>
            </a:r>
            <a:r>
              <a:rPr lang="en-US" sz="2000" dirty="0" err="1"/>
              <a:t>zaposlenih</a:t>
            </a:r>
            <a:r>
              <a:rPr lang="en-US" sz="2000" dirty="0"/>
              <a:t> </a:t>
            </a:r>
            <a:r>
              <a:rPr lang="en-US" sz="2000" dirty="0" err="1"/>
              <a:t>građana</a:t>
            </a:r>
            <a:r>
              <a:rPr lang="en-US" sz="2000" dirty="0"/>
              <a:t> EU </a:t>
            </a:r>
            <a:r>
              <a:rPr lang="en-US" sz="2000" dirty="0" err="1"/>
              <a:t>smatra</a:t>
            </a:r>
            <a:r>
              <a:rPr lang="en-US" sz="2000" dirty="0"/>
              <a:t> da je </a:t>
            </a:r>
            <a:r>
              <a:rPr lang="en-US" sz="2000" dirty="0" err="1"/>
              <a:t>uspostavila</a:t>
            </a:r>
            <a:r>
              <a:rPr lang="en-US" sz="2000" dirty="0"/>
              <a:t> </a:t>
            </a:r>
            <a:r>
              <a:rPr lang="en-US" sz="2000" dirty="0" err="1"/>
              <a:t>ravnotežu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profesionalnog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porodičnog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, </a:t>
            </a:r>
            <a:r>
              <a:rPr lang="en-US" sz="2000" dirty="0" err="1"/>
              <a:t>dok</a:t>
            </a:r>
            <a:r>
              <a:rPr lang="en-US" sz="2000" dirty="0"/>
              <a:t> </a:t>
            </a:r>
            <a:r>
              <a:rPr lang="en-US" sz="2000" dirty="0" err="1"/>
              <a:t>jedna</a:t>
            </a:r>
            <a:r>
              <a:rPr lang="en-US" sz="2000" dirty="0"/>
              <a:t> </a:t>
            </a:r>
            <a:r>
              <a:rPr lang="en-US" sz="2000" dirty="0" err="1"/>
              <a:t>petina</a:t>
            </a:r>
            <a:r>
              <a:rPr lang="en-US" sz="2000" dirty="0"/>
              <a:t> </a:t>
            </a:r>
            <a:r>
              <a:rPr lang="en-US" sz="2000" dirty="0" err="1"/>
              <a:t>izveštava</a:t>
            </a:r>
            <a:r>
              <a:rPr lang="en-US" sz="2000" dirty="0"/>
              <a:t> o </a:t>
            </a:r>
            <a:r>
              <a:rPr lang="en-US" sz="2000" dirty="0" err="1"/>
              <a:t>izrazitom</a:t>
            </a:r>
            <a:r>
              <a:rPr lang="en-US" sz="2000" dirty="0"/>
              <a:t> </a:t>
            </a:r>
            <a:r>
              <a:rPr lang="en-US" sz="2000" dirty="0" err="1"/>
              <a:t>konfliktu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dve</a:t>
            </a:r>
            <a:r>
              <a:rPr lang="en-US" sz="2000" dirty="0"/>
              <a:t> </a:t>
            </a:r>
            <a:r>
              <a:rPr lang="en-US" sz="2000" dirty="0" err="1"/>
              <a:t>oblasti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Osobe</a:t>
            </a:r>
            <a:r>
              <a:rPr lang="en-US" sz="2000" dirty="0" smtClean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prijavljuju</a:t>
            </a:r>
            <a:r>
              <a:rPr lang="en-US" sz="2000" dirty="0"/>
              <a:t> </a:t>
            </a:r>
            <a:r>
              <a:rPr lang="en-US" sz="2000" dirty="0" err="1"/>
              <a:t>konflikt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porodičnog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profesionalnog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 </a:t>
            </a:r>
            <a:r>
              <a:rPr lang="en-US" sz="2000" dirty="0" err="1" smtClean="0"/>
              <a:t>najmanje</a:t>
            </a:r>
            <a:r>
              <a:rPr lang="en-US" sz="2000" dirty="0" smtClean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zastupljene</a:t>
            </a:r>
            <a:r>
              <a:rPr lang="en-US" sz="2000" dirty="0"/>
              <a:t> u </a:t>
            </a:r>
            <a:r>
              <a:rPr lang="en-US" sz="2000" dirty="0" err="1"/>
              <a:t>području</a:t>
            </a:r>
            <a:r>
              <a:rPr lang="en-US" sz="2000" dirty="0"/>
              <a:t> </a:t>
            </a:r>
            <a:r>
              <a:rPr lang="en-US" sz="2000" dirty="0" err="1"/>
              <a:t>Beneluksa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Francuskoj</a:t>
            </a:r>
            <a:r>
              <a:rPr lang="en-US" sz="2000" dirty="0"/>
              <a:t>, a </a:t>
            </a:r>
            <a:r>
              <a:rPr lang="en-US" sz="2000" dirty="0" err="1"/>
              <a:t>najviše</a:t>
            </a:r>
            <a:r>
              <a:rPr lang="en-US" sz="2000" dirty="0"/>
              <a:t> u </a:t>
            </a:r>
            <a:r>
              <a:rPr lang="en-US" sz="2000" dirty="0" err="1"/>
              <a:t>nordijskim</a:t>
            </a:r>
            <a:r>
              <a:rPr lang="en-US" sz="2000" dirty="0"/>
              <a:t> </a:t>
            </a:r>
            <a:r>
              <a:rPr lang="en-US" sz="2000" dirty="0" err="1"/>
              <a:t>zemljam</a:t>
            </a:r>
            <a:r>
              <a:rPr lang="sr-Latn-R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Kada</a:t>
            </a:r>
            <a:r>
              <a:rPr lang="en-US" sz="2000" dirty="0" smtClean="0"/>
              <a:t> </a:t>
            </a:r>
            <a:r>
              <a:rPr lang="en-US" sz="2000" dirty="0"/>
              <a:t>je </a:t>
            </a:r>
            <a:r>
              <a:rPr lang="en-US" sz="2000" dirty="0" err="1"/>
              <a:t>reč</a:t>
            </a:r>
            <a:r>
              <a:rPr lang="en-US" sz="2000" dirty="0"/>
              <a:t> o </a:t>
            </a:r>
            <a:r>
              <a:rPr lang="en-US" sz="2000" dirty="0" err="1"/>
              <a:t>konfliktu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porodičnog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profesionalnog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dimenziji</a:t>
            </a:r>
            <a:r>
              <a:rPr lang="en-US" sz="2000" dirty="0"/>
              <a:t> </a:t>
            </a:r>
            <a:r>
              <a:rPr lang="en-US" sz="2000" dirty="0" err="1"/>
              <a:t>opterećenja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umora</a:t>
            </a:r>
            <a:r>
              <a:rPr lang="en-US" sz="2000" dirty="0"/>
              <a:t>, </a:t>
            </a:r>
            <a:r>
              <a:rPr lang="en-US" sz="2000" dirty="0" err="1"/>
              <a:t>onda</a:t>
            </a:r>
            <a:r>
              <a:rPr lang="en-US" sz="2000" dirty="0"/>
              <a:t> </a:t>
            </a:r>
            <a:r>
              <a:rPr lang="en-US" sz="2000" dirty="0" err="1"/>
              <a:t>nordijske</a:t>
            </a:r>
            <a:r>
              <a:rPr lang="en-US" sz="2000" dirty="0"/>
              <a:t> </a:t>
            </a:r>
            <a:r>
              <a:rPr lang="en-US" sz="2000" dirty="0" err="1"/>
              <a:t>zemlje</a:t>
            </a:r>
            <a:r>
              <a:rPr lang="en-US" sz="2000" dirty="0"/>
              <a:t> </a:t>
            </a:r>
            <a:r>
              <a:rPr lang="en-US" sz="2000" dirty="0" err="1"/>
              <a:t>pokazuju</a:t>
            </a:r>
            <a:r>
              <a:rPr lang="en-US" sz="2000" dirty="0"/>
              <a:t> </a:t>
            </a:r>
            <a:r>
              <a:rPr lang="en-US" sz="2000" dirty="0" err="1"/>
              <a:t>najmanje</a:t>
            </a:r>
            <a:r>
              <a:rPr lang="en-US" sz="2000" dirty="0"/>
              <a:t> </a:t>
            </a:r>
            <a:r>
              <a:rPr lang="en-US" sz="2000" dirty="0" err="1"/>
              <a:t>izražen</a:t>
            </a:r>
            <a:r>
              <a:rPr lang="en-US" sz="2000" dirty="0"/>
              <a:t> </a:t>
            </a:r>
            <a:r>
              <a:rPr lang="en-US" sz="2000" dirty="0" err="1"/>
              <a:t>konflikt</a:t>
            </a:r>
            <a:r>
              <a:rPr lang="en-US" sz="2000" dirty="0"/>
              <a:t>, </a:t>
            </a:r>
            <a:r>
              <a:rPr lang="en-US" sz="2000" dirty="0" err="1"/>
              <a:t>potom</a:t>
            </a:r>
            <a:r>
              <a:rPr lang="en-US" sz="2000" dirty="0"/>
              <a:t> </a:t>
            </a:r>
            <a:r>
              <a:rPr lang="en-US" sz="2000" dirty="0" err="1"/>
              <a:t>zemlje</a:t>
            </a:r>
            <a:r>
              <a:rPr lang="en-US" sz="2000" dirty="0"/>
              <a:t> </a:t>
            </a:r>
            <a:r>
              <a:rPr lang="en-US" sz="2000" dirty="0" err="1"/>
              <a:t>Beneluksa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Francuska</a:t>
            </a:r>
            <a:r>
              <a:rPr lang="en-US" sz="2000" dirty="0"/>
              <a:t>, a </a:t>
            </a:r>
            <a:r>
              <a:rPr lang="en-US" sz="2000" dirty="0" err="1"/>
              <a:t>najveći</a:t>
            </a:r>
            <a:r>
              <a:rPr lang="en-US" sz="2000" dirty="0"/>
              <a:t> </a:t>
            </a:r>
            <a:r>
              <a:rPr lang="en-US" sz="2000" dirty="0" err="1"/>
              <a:t>Centralne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Istočne</a:t>
            </a:r>
            <a:r>
              <a:rPr lang="en-US" sz="2000" dirty="0"/>
              <a:t> </a:t>
            </a:r>
            <a:r>
              <a:rPr lang="en-US" sz="2000" dirty="0" err="1"/>
              <a:t>zemlje</a:t>
            </a:r>
            <a:r>
              <a:rPr lang="en-US" sz="2000" dirty="0"/>
              <a:t> EU. </a:t>
            </a:r>
          </a:p>
          <a:p>
            <a:r>
              <a:rPr lang="en-US" sz="2000" dirty="0"/>
              <a:t>Na </a:t>
            </a:r>
            <a:r>
              <a:rPr lang="en-US" sz="2000" dirty="0" err="1"/>
              <a:t>osnovu</a:t>
            </a:r>
            <a:r>
              <a:rPr lang="en-US" sz="2000" dirty="0"/>
              <a:t> </a:t>
            </a:r>
            <a:r>
              <a:rPr lang="en-US" sz="2000" dirty="0" err="1"/>
              <a:t>izloženih</a:t>
            </a:r>
            <a:r>
              <a:rPr lang="en-US" sz="2000" dirty="0"/>
              <a:t> </a:t>
            </a:r>
            <a:r>
              <a:rPr lang="en-US" sz="2000" dirty="0" err="1"/>
              <a:t>podataka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dodatnih</a:t>
            </a:r>
            <a:r>
              <a:rPr lang="en-US" sz="2000" dirty="0"/>
              <a:t> </a:t>
            </a:r>
            <a:r>
              <a:rPr lang="en-US" sz="2000" dirty="0" err="1"/>
              <a:t>analiza</a:t>
            </a:r>
            <a:r>
              <a:rPr lang="en-US" sz="2000" dirty="0"/>
              <a:t>, </a:t>
            </a:r>
            <a:r>
              <a:rPr lang="en-US" sz="2000" dirty="0" err="1"/>
              <a:t>autorke</a:t>
            </a:r>
            <a:r>
              <a:rPr lang="en-US" sz="2000" dirty="0"/>
              <a:t> </a:t>
            </a:r>
            <a:r>
              <a:rPr lang="en-US" sz="2000" dirty="0" err="1"/>
              <a:t>zaključuju</a:t>
            </a:r>
            <a:r>
              <a:rPr lang="en-US" sz="2000" dirty="0"/>
              <a:t> da je u EU </a:t>
            </a:r>
            <a:r>
              <a:rPr lang="en-US" sz="2000" dirty="0" err="1"/>
              <a:t>porodični</a:t>
            </a:r>
            <a:r>
              <a:rPr lang="en-US" sz="2000" dirty="0"/>
              <a:t> </a:t>
            </a:r>
            <a:r>
              <a:rPr lang="en-US" sz="2000" dirty="0" err="1"/>
              <a:t>život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ugrožen</a:t>
            </a:r>
            <a:r>
              <a:rPr lang="en-US" sz="2000" dirty="0"/>
              <a:t> </a:t>
            </a:r>
            <a:r>
              <a:rPr lang="en-US" sz="2000" dirty="0" err="1"/>
              <a:t>radnim</a:t>
            </a:r>
            <a:r>
              <a:rPr lang="en-US" sz="2000" dirty="0"/>
              <a:t> </a:t>
            </a:r>
            <a:r>
              <a:rPr lang="en-US" sz="2000" dirty="0" err="1"/>
              <a:t>obavezama</a:t>
            </a:r>
            <a:r>
              <a:rPr lang="en-US" sz="2000" dirty="0"/>
              <a:t> </a:t>
            </a:r>
            <a:r>
              <a:rPr lang="en-US" sz="2000" dirty="0" err="1"/>
              <a:t>neg</a:t>
            </a:r>
            <a:r>
              <a:rPr lang="sr-Latn-RS" sz="2000" dirty="0"/>
              <a:t>o obrnuto.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2471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40002"/>
            <a:ext cx="9692640" cy="1325562"/>
          </a:xfrm>
        </p:spPr>
        <p:txBody>
          <a:bodyPr/>
          <a:lstStyle/>
          <a:p>
            <a:r>
              <a:rPr lang="en-US" b="1" dirty="0"/>
              <a:t>Ku</a:t>
            </a:r>
            <a:r>
              <a:rPr lang="sr-Latn-RS" b="1" dirty="0"/>
              <a:t>ćni rad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4" y="1246909"/>
            <a:ext cx="10227148" cy="5078701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Podela</a:t>
            </a:r>
            <a:r>
              <a:rPr lang="en-US" sz="2400" dirty="0" smtClean="0"/>
              <a:t> </a:t>
            </a:r>
            <a:r>
              <a:rPr lang="en-US" sz="2400" dirty="0" err="1"/>
              <a:t>kućnog</a:t>
            </a:r>
            <a:r>
              <a:rPr lang="en-US" sz="2400" dirty="0"/>
              <a:t> </a:t>
            </a:r>
            <a:r>
              <a:rPr lang="en-US" sz="2400" dirty="0" err="1"/>
              <a:t>rada</a:t>
            </a:r>
            <a:r>
              <a:rPr lang="en-US" sz="2400" dirty="0"/>
              <a:t> </a:t>
            </a:r>
            <a:r>
              <a:rPr lang="en-US" sz="2400" dirty="0" err="1"/>
              <a:t>najpreciznije</a:t>
            </a:r>
            <a:r>
              <a:rPr lang="en-US" sz="2400" dirty="0"/>
              <a:t> se </a:t>
            </a:r>
            <a:r>
              <a:rPr lang="en-US" sz="2400" dirty="0" err="1"/>
              <a:t>meri</a:t>
            </a:r>
            <a:r>
              <a:rPr lang="en-US" sz="2400" dirty="0"/>
              <a:t> </a:t>
            </a:r>
            <a:r>
              <a:rPr lang="en-US" sz="2400" dirty="0" err="1"/>
              <a:t>istraživanjima</a:t>
            </a:r>
            <a:r>
              <a:rPr lang="en-US" sz="2400" dirty="0"/>
              <a:t> o </a:t>
            </a:r>
            <a:r>
              <a:rPr lang="en-US" sz="2400" dirty="0" err="1"/>
              <a:t>upotrebi</a:t>
            </a:r>
            <a:r>
              <a:rPr lang="en-US" sz="2400" dirty="0"/>
              <a:t> </a:t>
            </a:r>
            <a:r>
              <a:rPr lang="en-US" sz="2400" dirty="0" err="1"/>
              <a:t>vremena</a:t>
            </a:r>
            <a:r>
              <a:rPr lang="en-US" sz="2400" dirty="0"/>
              <a:t>,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osnovu</a:t>
            </a:r>
            <a:r>
              <a:rPr lang="en-US" sz="2400" dirty="0"/>
              <a:t> </a:t>
            </a:r>
            <a:r>
              <a:rPr lang="en-US" sz="2400" dirty="0" err="1"/>
              <a:t>relativno</a:t>
            </a:r>
            <a:r>
              <a:rPr lang="en-US" sz="2400" dirty="0"/>
              <a:t> </a:t>
            </a:r>
            <a:r>
              <a:rPr lang="en-US" sz="2400" dirty="0" err="1"/>
              <a:t>preciznog</a:t>
            </a:r>
            <a:r>
              <a:rPr lang="en-US" sz="2400" dirty="0"/>
              <a:t> </a:t>
            </a:r>
            <a:r>
              <a:rPr lang="en-US" sz="2400" dirty="0" err="1"/>
              <a:t>vođenja</a:t>
            </a:r>
            <a:r>
              <a:rPr lang="en-US" sz="2400" dirty="0"/>
              <a:t> </a:t>
            </a:r>
            <a:r>
              <a:rPr lang="en-US" sz="2400" dirty="0" err="1"/>
              <a:t>dnevnika</a:t>
            </a:r>
            <a:r>
              <a:rPr lang="en-US" sz="2400" dirty="0"/>
              <a:t> </a:t>
            </a:r>
            <a:r>
              <a:rPr lang="en-US" sz="2400" dirty="0" err="1"/>
              <a:t>aktivnosti</a:t>
            </a:r>
            <a:r>
              <a:rPr lang="en-US" sz="2400" dirty="0"/>
              <a:t> </a:t>
            </a:r>
            <a:r>
              <a:rPr lang="en-US" sz="2400" dirty="0" err="1"/>
              <a:t>ispitanika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Navedeni</a:t>
            </a:r>
            <a:r>
              <a:rPr lang="en-US" sz="2400" dirty="0" smtClean="0"/>
              <a:t> </a:t>
            </a:r>
            <a:r>
              <a:rPr lang="en-US" sz="2400" dirty="0" err="1"/>
              <a:t>podaci</a:t>
            </a:r>
            <a:r>
              <a:rPr lang="en-US" sz="2400" dirty="0"/>
              <a:t> </a:t>
            </a:r>
            <a:r>
              <a:rPr lang="en-US" sz="2400" dirty="0" err="1"/>
              <a:t>pokazuju</a:t>
            </a:r>
            <a:r>
              <a:rPr lang="en-US" sz="2400" dirty="0"/>
              <a:t> da </a:t>
            </a:r>
            <a:r>
              <a:rPr lang="en-US" sz="2400" dirty="0" err="1"/>
              <a:t>širom</a:t>
            </a:r>
            <a:r>
              <a:rPr lang="en-US" sz="2400" dirty="0"/>
              <a:t> EU, </a:t>
            </a:r>
            <a:r>
              <a:rPr lang="en-US" sz="2400" dirty="0" err="1"/>
              <a:t>žene</a:t>
            </a:r>
            <a:r>
              <a:rPr lang="en-US" sz="2400" dirty="0"/>
              <a:t> </a:t>
            </a:r>
            <a:r>
              <a:rPr lang="en-US" sz="2400" dirty="0" err="1"/>
              <a:t>sistematski</a:t>
            </a:r>
            <a:r>
              <a:rPr lang="en-US" sz="2400" dirty="0"/>
              <a:t> </a:t>
            </a:r>
            <a:r>
              <a:rPr lang="en-US" sz="2400" dirty="0" err="1"/>
              <a:t>obavljaju</a:t>
            </a:r>
            <a:r>
              <a:rPr lang="en-US" sz="2400" dirty="0"/>
              <a:t> </a:t>
            </a:r>
            <a:r>
              <a:rPr lang="en-US" sz="2400" dirty="0" err="1"/>
              <a:t>veću</a:t>
            </a:r>
            <a:r>
              <a:rPr lang="en-US" sz="2400" dirty="0"/>
              <a:t> </a:t>
            </a:r>
            <a:r>
              <a:rPr lang="en-US" sz="2400" dirty="0" err="1"/>
              <a:t>proporciju</a:t>
            </a:r>
            <a:r>
              <a:rPr lang="en-US" sz="2400" dirty="0"/>
              <a:t> </a:t>
            </a:r>
            <a:r>
              <a:rPr lang="en-US" sz="2400" dirty="0" err="1"/>
              <a:t>kućnih</a:t>
            </a:r>
            <a:r>
              <a:rPr lang="en-US" sz="2400" dirty="0"/>
              <a:t> </a:t>
            </a:r>
            <a:r>
              <a:rPr lang="en-US" sz="2400" dirty="0" err="1"/>
              <a:t>poslova</a:t>
            </a:r>
            <a:r>
              <a:rPr lang="en-US" sz="2400" dirty="0"/>
              <a:t>, </a:t>
            </a:r>
            <a:r>
              <a:rPr lang="en-US" sz="2400" dirty="0" err="1"/>
              <a:t>ili</a:t>
            </a:r>
            <a:r>
              <a:rPr lang="en-US" sz="2400" dirty="0"/>
              <a:t> da se </a:t>
            </a:r>
            <a:r>
              <a:rPr lang="en-US" sz="2400" dirty="0" err="1"/>
              <a:t>preciznije</a:t>
            </a:r>
            <a:r>
              <a:rPr lang="en-US" sz="2400" dirty="0"/>
              <a:t> </a:t>
            </a:r>
            <a:r>
              <a:rPr lang="en-US" sz="2400" dirty="0" err="1"/>
              <a:t>izrazimo</a:t>
            </a:r>
            <a:r>
              <a:rPr lang="en-US" sz="2400" dirty="0"/>
              <a:t>, </a:t>
            </a:r>
            <a:r>
              <a:rPr lang="en-US" sz="2400" dirty="0" err="1"/>
              <a:t>provode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vremena</a:t>
            </a:r>
            <a:r>
              <a:rPr lang="en-US" sz="2400" dirty="0"/>
              <a:t> u </a:t>
            </a:r>
            <a:r>
              <a:rPr lang="en-US" sz="2400" dirty="0" err="1"/>
              <a:t>ovim</a:t>
            </a:r>
            <a:r>
              <a:rPr lang="en-US" sz="2400" dirty="0"/>
              <a:t> </a:t>
            </a:r>
            <a:r>
              <a:rPr lang="en-US" sz="2400" dirty="0" err="1"/>
              <a:t>poslovima</a:t>
            </a:r>
            <a:r>
              <a:rPr lang="en-US" sz="2400" dirty="0"/>
              <a:t> </a:t>
            </a:r>
            <a:r>
              <a:rPr lang="en-US" sz="2400" dirty="0" err="1"/>
              <a:t>nego</a:t>
            </a:r>
            <a:r>
              <a:rPr lang="en-US" sz="2400" dirty="0"/>
              <a:t> </a:t>
            </a:r>
            <a:r>
              <a:rPr lang="en-US" sz="2400" dirty="0" err="1"/>
              <a:t>muškarci</a:t>
            </a:r>
            <a:r>
              <a:rPr lang="sr-Latn-RS" sz="2400" dirty="0"/>
              <a:t>.</a:t>
            </a:r>
            <a:endParaRPr lang="en-US" sz="2400" dirty="0"/>
          </a:p>
          <a:p>
            <a:r>
              <a:rPr lang="en-US" sz="2400" dirty="0" err="1" smtClean="0"/>
              <a:t>Registrovano</a:t>
            </a:r>
            <a:r>
              <a:rPr lang="en-US" sz="2400" dirty="0" smtClean="0"/>
              <a:t> </a:t>
            </a:r>
            <a:r>
              <a:rPr lang="en-US" sz="2400" dirty="0"/>
              <a:t>je </a:t>
            </a:r>
            <a:r>
              <a:rPr lang="en-US" sz="2400" dirty="0" err="1"/>
              <a:t>sistematski</a:t>
            </a:r>
            <a:r>
              <a:rPr lang="en-US" sz="2400" dirty="0"/>
              <a:t> </a:t>
            </a:r>
            <a:r>
              <a:rPr lang="en-US" sz="2400" dirty="0" err="1"/>
              <a:t>već</a:t>
            </a:r>
            <a:r>
              <a:rPr lang="en-US" sz="2400" dirty="0"/>
              <a:t> </a:t>
            </a:r>
            <a:r>
              <a:rPr lang="en-US" sz="2400" dirty="0" err="1"/>
              <a:t>angažovanje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, </a:t>
            </a:r>
            <a:r>
              <a:rPr lang="en-US" sz="2400" dirty="0" err="1"/>
              <a:t>uz</a:t>
            </a:r>
            <a:r>
              <a:rPr lang="en-US" sz="2400" dirty="0"/>
              <a:t> </a:t>
            </a:r>
            <a:r>
              <a:rPr lang="en-US" sz="2400" dirty="0" err="1"/>
              <a:t>velike</a:t>
            </a:r>
            <a:r>
              <a:rPr lang="en-US" sz="2400" dirty="0"/>
              <a:t> </a:t>
            </a:r>
            <a:r>
              <a:rPr lang="en-US" sz="2400" dirty="0" err="1"/>
              <a:t>varijacije</a:t>
            </a:r>
            <a:r>
              <a:rPr lang="en-US" sz="2400" dirty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</a:t>
            </a:r>
            <a:r>
              <a:rPr lang="en-US" sz="2400" dirty="0" err="1"/>
              <a:t>zemalja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U </a:t>
            </a:r>
            <a:r>
              <a:rPr lang="en-US" sz="2400" dirty="0" err="1"/>
              <a:t>svim</a:t>
            </a:r>
            <a:r>
              <a:rPr lang="en-US" sz="2400" dirty="0"/>
              <a:t> </a:t>
            </a:r>
            <a:r>
              <a:rPr lang="en-US" sz="2400" dirty="0" err="1"/>
              <a:t>zemljama</a:t>
            </a:r>
            <a:r>
              <a:rPr lang="en-US" sz="2400" dirty="0"/>
              <a:t> </a:t>
            </a:r>
            <a:r>
              <a:rPr lang="en-US" sz="2400" dirty="0" err="1"/>
              <a:t>daleko</a:t>
            </a:r>
            <a:r>
              <a:rPr lang="en-US" sz="2400" dirty="0"/>
              <a:t> </a:t>
            </a:r>
            <a:r>
              <a:rPr lang="en-US" sz="2400" dirty="0" err="1"/>
              <a:t>veći</a:t>
            </a:r>
            <a:r>
              <a:rPr lang="en-US" sz="2400" dirty="0"/>
              <a:t> </a:t>
            </a:r>
            <a:r>
              <a:rPr lang="en-US" sz="2400" dirty="0" err="1"/>
              <a:t>broj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</a:t>
            </a:r>
            <a:r>
              <a:rPr lang="en-US" sz="2400" dirty="0" err="1"/>
              <a:t>nego</a:t>
            </a:r>
            <a:r>
              <a:rPr lang="en-US" sz="2400" dirty="0"/>
              <a:t> </a:t>
            </a:r>
            <a:r>
              <a:rPr lang="en-US" sz="2400" dirty="0" err="1"/>
              <a:t>muškaraca</a:t>
            </a:r>
            <a:r>
              <a:rPr lang="en-US" sz="2400" dirty="0"/>
              <a:t> </a:t>
            </a:r>
            <a:r>
              <a:rPr lang="en-US" sz="2400" dirty="0" err="1"/>
              <a:t>svakodnevno</a:t>
            </a:r>
            <a:r>
              <a:rPr lang="en-US" sz="2400" dirty="0"/>
              <a:t> </a:t>
            </a:r>
            <a:r>
              <a:rPr lang="en-US" sz="2400" dirty="0" err="1"/>
              <a:t>obavlja</a:t>
            </a:r>
            <a:r>
              <a:rPr lang="en-US" sz="2400" dirty="0"/>
              <a:t> </a:t>
            </a:r>
            <a:r>
              <a:rPr lang="en-US" sz="2400" dirty="0" err="1"/>
              <a:t>kućne</a:t>
            </a:r>
            <a:r>
              <a:rPr lang="en-US" sz="2400" dirty="0"/>
              <a:t> </a:t>
            </a:r>
            <a:r>
              <a:rPr lang="en-US" sz="2400" dirty="0" err="1"/>
              <a:t>poslove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Podaci</a:t>
            </a:r>
            <a:r>
              <a:rPr lang="en-US" sz="2400" dirty="0" smtClean="0"/>
              <a:t> </a:t>
            </a:r>
            <a:r>
              <a:rPr lang="en-US" sz="2400" dirty="0"/>
              <a:t>o </a:t>
            </a:r>
            <a:r>
              <a:rPr lang="en-US" sz="2400" dirty="0" err="1"/>
              <a:t>ukupnom</a:t>
            </a:r>
            <a:r>
              <a:rPr lang="en-US" sz="2400" dirty="0"/>
              <a:t> </a:t>
            </a:r>
            <a:r>
              <a:rPr lang="en-US" sz="2400" dirty="0" err="1"/>
              <a:t>vremenu</a:t>
            </a:r>
            <a:r>
              <a:rPr lang="en-US" sz="2400" dirty="0"/>
              <a:t> </a:t>
            </a:r>
            <a:r>
              <a:rPr lang="en-US" sz="2400" dirty="0" err="1"/>
              <a:t>provedenom</a:t>
            </a:r>
            <a:r>
              <a:rPr lang="en-US" sz="2400" dirty="0"/>
              <a:t> u </a:t>
            </a:r>
            <a:r>
              <a:rPr lang="en-US" sz="2400" dirty="0" err="1"/>
              <a:t>kućnom</a:t>
            </a:r>
            <a:r>
              <a:rPr lang="en-US" sz="2400" dirty="0"/>
              <a:t> </a:t>
            </a:r>
            <a:r>
              <a:rPr lang="en-US" sz="2400" dirty="0" err="1"/>
              <a:t>radu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brizi</a:t>
            </a:r>
            <a:r>
              <a:rPr lang="en-US" sz="2400" dirty="0"/>
              <a:t> o </a:t>
            </a:r>
            <a:r>
              <a:rPr lang="en-US" sz="2400" dirty="0" err="1"/>
              <a:t>članovima</a:t>
            </a:r>
            <a:r>
              <a:rPr lang="en-US" sz="2400" dirty="0"/>
              <a:t> </a:t>
            </a:r>
            <a:r>
              <a:rPr lang="en-US" sz="2400" dirty="0" err="1"/>
              <a:t>porodice</a:t>
            </a:r>
            <a:r>
              <a:rPr lang="en-US" sz="2400" dirty="0"/>
              <a:t> </a:t>
            </a:r>
            <a:r>
              <a:rPr lang="en-US" sz="2400" dirty="0" err="1"/>
              <a:t>potvrđuju</a:t>
            </a:r>
            <a:r>
              <a:rPr lang="en-US" sz="2400" dirty="0"/>
              <a:t> </a:t>
            </a:r>
            <a:r>
              <a:rPr lang="en-US" sz="2400" dirty="0" err="1"/>
              <a:t>značajno</a:t>
            </a:r>
            <a:r>
              <a:rPr lang="en-US" sz="2400" dirty="0"/>
              <a:t> </a:t>
            </a:r>
            <a:r>
              <a:rPr lang="en-US" sz="2400" dirty="0" err="1"/>
              <a:t>veći</a:t>
            </a:r>
            <a:r>
              <a:rPr lang="en-US" sz="2400" dirty="0"/>
              <a:t> </a:t>
            </a:r>
            <a:r>
              <a:rPr lang="en-US" sz="2400" dirty="0" err="1"/>
              <a:t>angažman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6278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Ku</a:t>
            </a:r>
            <a:r>
              <a:rPr lang="sr-Latn-RS" b="1" dirty="0"/>
              <a:t>ćni rad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545" y="1205346"/>
            <a:ext cx="10785764" cy="5444836"/>
          </a:xfrm>
        </p:spPr>
        <p:txBody>
          <a:bodyPr>
            <a:normAutofit/>
          </a:bodyPr>
          <a:lstStyle/>
          <a:p>
            <a:r>
              <a:rPr lang="en-US" dirty="0" smtClean="0"/>
              <a:t>I </a:t>
            </a:r>
            <a:r>
              <a:rPr lang="en-US" dirty="0" err="1"/>
              <a:t>muškarci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žene</a:t>
            </a:r>
            <a:r>
              <a:rPr lang="en-US" dirty="0"/>
              <a:t> se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angažuju</a:t>
            </a:r>
            <a:r>
              <a:rPr lang="en-US" dirty="0"/>
              <a:t> u </a:t>
            </a:r>
            <a:r>
              <a:rPr lang="en-US" dirty="0" err="1"/>
              <a:t>brizi</a:t>
            </a:r>
            <a:r>
              <a:rPr lang="en-US" dirty="0"/>
              <a:t> o </a:t>
            </a:r>
            <a:r>
              <a:rPr lang="en-US" dirty="0" err="1"/>
              <a:t>deci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kućnim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brizi</a:t>
            </a:r>
            <a:r>
              <a:rPr lang="en-US" dirty="0"/>
              <a:t> o </a:t>
            </a:r>
            <a:r>
              <a:rPr lang="en-US" dirty="0" err="1"/>
              <a:t>starima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bolesnima</a:t>
            </a:r>
            <a:r>
              <a:rPr lang="en-US" dirty="0"/>
              <a:t>.</a:t>
            </a:r>
          </a:p>
          <a:p>
            <a:r>
              <a:rPr lang="en-US" dirty="0" smtClean="0"/>
              <a:t>Manji </a:t>
            </a:r>
            <a:r>
              <a:rPr lang="en-US" dirty="0" err="1"/>
              <a:t>rodni</a:t>
            </a:r>
            <a:r>
              <a:rPr lang="en-US" dirty="0"/>
              <a:t> </a:t>
            </a:r>
            <a:r>
              <a:rPr lang="en-US" dirty="0" err="1"/>
              <a:t>jaz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zapaža</a:t>
            </a:r>
            <a:r>
              <a:rPr lang="en-US" dirty="0"/>
              <a:t> u </a:t>
            </a:r>
            <a:r>
              <a:rPr lang="en-US" dirty="0" err="1"/>
              <a:t>brizi</a:t>
            </a:r>
            <a:r>
              <a:rPr lang="en-US" dirty="0"/>
              <a:t> o </a:t>
            </a:r>
            <a:r>
              <a:rPr lang="en-US" dirty="0" err="1"/>
              <a:t>deci</a:t>
            </a:r>
            <a:r>
              <a:rPr lang="en-US" dirty="0"/>
              <a:t>  </a:t>
            </a:r>
            <a:r>
              <a:rPr lang="en-US" dirty="0" err="1"/>
              <a:t>potiče</a:t>
            </a:r>
            <a:r>
              <a:rPr lang="en-US" dirty="0"/>
              <a:t> </a:t>
            </a:r>
            <a:r>
              <a:rPr lang="en-US" dirty="0" err="1"/>
              <a:t>primarno</a:t>
            </a:r>
            <a:r>
              <a:rPr lang="en-US" dirty="0"/>
              <a:t> od </a:t>
            </a:r>
            <a:r>
              <a:rPr lang="en-US" dirty="0" err="1"/>
              <a:t>preovlađujuće</a:t>
            </a:r>
            <a:r>
              <a:rPr lang="en-US" dirty="0"/>
              <a:t> </a:t>
            </a:r>
            <a:r>
              <a:rPr lang="en-US" dirty="0" err="1"/>
              <a:t>zaposlenosti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punim</a:t>
            </a:r>
            <a:r>
              <a:rPr lang="en-US" dirty="0"/>
              <a:t> </a:t>
            </a:r>
            <a:r>
              <a:rPr lang="en-US" dirty="0" err="1"/>
              <a:t>radnim</a:t>
            </a:r>
            <a:r>
              <a:rPr lang="en-US" dirty="0"/>
              <a:t> </a:t>
            </a:r>
            <a:r>
              <a:rPr lang="en-US" dirty="0" err="1"/>
              <a:t>vremenom</a:t>
            </a:r>
            <a:r>
              <a:rPr lang="en-US" dirty="0"/>
              <a:t>, a ne od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uključivanja</a:t>
            </a:r>
            <a:r>
              <a:rPr lang="en-US" dirty="0"/>
              <a:t> </a:t>
            </a:r>
            <a:r>
              <a:rPr lang="en-US" dirty="0" err="1"/>
              <a:t>muškaraca</a:t>
            </a:r>
            <a:r>
              <a:rPr lang="en-US" dirty="0"/>
              <a:t> u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vaspitanja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.</a:t>
            </a:r>
            <a:r>
              <a:rPr lang="sr-Latn-RS" dirty="0"/>
              <a:t> </a:t>
            </a:r>
            <a:endParaRPr lang="en-US" dirty="0"/>
          </a:p>
          <a:p>
            <a:r>
              <a:rPr lang="en-US" dirty="0" err="1" smtClean="0"/>
              <a:t>Pokazalo</a:t>
            </a:r>
            <a:r>
              <a:rPr lang="en-US" dirty="0" smtClean="0"/>
              <a:t> </a:t>
            </a:r>
            <a:r>
              <a:rPr lang="en-US" dirty="0"/>
              <a:t>se da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muškarci</a:t>
            </a:r>
            <a:r>
              <a:rPr lang="en-US" dirty="0"/>
              <a:t> </a:t>
            </a:r>
            <a:r>
              <a:rPr lang="en-US" dirty="0" err="1"/>
              <a:t>percipiraju</a:t>
            </a:r>
            <a:r>
              <a:rPr lang="en-US" dirty="0"/>
              <a:t> da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kućnog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bi to </a:t>
            </a:r>
            <a:r>
              <a:rPr lang="en-US" dirty="0" err="1"/>
              <a:t>podrazumevala</a:t>
            </a:r>
            <a:r>
              <a:rPr lang="en-US" dirty="0"/>
              <a:t> </a:t>
            </a:r>
            <a:r>
              <a:rPr lang="en-US" dirty="0" err="1"/>
              <a:t>pravična</a:t>
            </a:r>
            <a:r>
              <a:rPr lang="en-US" dirty="0"/>
              <a:t> </a:t>
            </a:r>
            <a:r>
              <a:rPr lang="en-US" dirty="0" err="1"/>
              <a:t>podela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sr-Latn-RS" dirty="0"/>
              <a:t>. </a:t>
            </a:r>
            <a:r>
              <a:rPr lang="en-US" dirty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proporcija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tvrde</a:t>
            </a:r>
            <a:r>
              <a:rPr lang="en-US" dirty="0"/>
              <a:t> da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kućnog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bi </a:t>
            </a:r>
            <a:r>
              <a:rPr lang="en-US" dirty="0" err="1"/>
              <a:t>podrazumevala</a:t>
            </a:r>
            <a:r>
              <a:rPr lang="en-US" dirty="0"/>
              <a:t> </a:t>
            </a:r>
            <a:r>
              <a:rPr lang="en-US" dirty="0" err="1"/>
              <a:t>pravična</a:t>
            </a:r>
            <a:r>
              <a:rPr lang="en-US" dirty="0"/>
              <a:t> </a:t>
            </a:r>
            <a:r>
              <a:rPr lang="en-US" dirty="0" err="1"/>
              <a:t>raspodela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.</a:t>
            </a:r>
          </a:p>
          <a:p>
            <a:r>
              <a:rPr lang="en-US" dirty="0" err="1" smtClean="0"/>
              <a:t>Muškarci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, u </a:t>
            </a:r>
            <a:r>
              <a:rPr lang="en-US" dirty="0" err="1"/>
              <a:t>proseku</a:t>
            </a:r>
            <a:r>
              <a:rPr lang="en-US" dirty="0"/>
              <a:t> </a:t>
            </a:r>
            <a:r>
              <a:rPr lang="en-US" dirty="0" err="1"/>
              <a:t>posvete</a:t>
            </a:r>
            <a:r>
              <a:rPr lang="en-US" dirty="0"/>
              <a:t> 10 sati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nedeljno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kućnim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muškarci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decu</a:t>
            </a:r>
            <a:endParaRPr lang="en-US" dirty="0"/>
          </a:p>
          <a:p>
            <a:r>
              <a:rPr lang="en-US" dirty="0" smtClean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oceniti</a:t>
            </a:r>
            <a:r>
              <a:rPr lang="en-US" dirty="0"/>
              <a:t>, da 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Južne</a:t>
            </a:r>
            <a:r>
              <a:rPr lang="en-US" dirty="0"/>
              <a:t> </a:t>
            </a:r>
            <a:r>
              <a:rPr lang="en-US" dirty="0" err="1"/>
              <a:t>Evrope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provedeno</a:t>
            </a:r>
            <a:r>
              <a:rPr lang="en-US" dirty="0"/>
              <a:t> u </a:t>
            </a:r>
            <a:r>
              <a:rPr lang="en-US" dirty="0" err="1"/>
              <a:t>brizi</a:t>
            </a:r>
            <a:r>
              <a:rPr lang="en-US" dirty="0"/>
              <a:t> o </a:t>
            </a:r>
            <a:r>
              <a:rPr lang="en-US" dirty="0" err="1"/>
              <a:t>deci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nužnost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u </a:t>
            </a:r>
            <a:r>
              <a:rPr lang="en-US" dirty="0" err="1"/>
              <a:t>nordijskim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Vreme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žene</a:t>
            </a:r>
            <a:r>
              <a:rPr lang="en-US" dirty="0"/>
              <a:t> </a:t>
            </a:r>
            <a:r>
              <a:rPr lang="en-US" dirty="0" err="1"/>
              <a:t>provode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domaćinstva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je 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Istočne</a:t>
            </a:r>
            <a:r>
              <a:rPr lang="en-US" dirty="0"/>
              <a:t> </a:t>
            </a:r>
            <a:r>
              <a:rPr lang="en-US" dirty="0" err="1"/>
              <a:t>Evrope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577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698269"/>
            <a:ext cx="9692640" cy="13255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Podela</a:t>
            </a:r>
            <a:r>
              <a:rPr lang="en-US" b="1" dirty="0"/>
              <a:t> </a:t>
            </a:r>
            <a:r>
              <a:rPr lang="en-US" b="1" dirty="0" err="1"/>
              <a:t>rada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moći</a:t>
            </a:r>
            <a:r>
              <a:rPr lang="en-US" b="1" dirty="0"/>
              <a:t> u </a:t>
            </a:r>
            <a:r>
              <a:rPr lang="en-US" b="1" dirty="0" err="1"/>
              <a:t>domaćinstvima</a:t>
            </a:r>
            <a:r>
              <a:rPr lang="en-US" b="1" dirty="0"/>
              <a:t> u </a:t>
            </a:r>
            <a:r>
              <a:rPr lang="en-US" b="1" dirty="0" err="1"/>
              <a:t>Srbiji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828800"/>
            <a:ext cx="10455748" cy="4351337"/>
          </a:xfrm>
        </p:spPr>
        <p:txBody>
          <a:bodyPr>
            <a:noAutofit/>
          </a:bodyPr>
          <a:lstStyle/>
          <a:p>
            <a:r>
              <a:rPr lang="en-US" sz="2000" dirty="0" err="1"/>
              <a:t>Društvo</a:t>
            </a:r>
            <a:r>
              <a:rPr lang="en-US" sz="2000" dirty="0"/>
              <a:t> </a:t>
            </a:r>
            <a:r>
              <a:rPr lang="en-US" sz="2000" dirty="0" err="1"/>
              <a:t>Srbije</a:t>
            </a:r>
            <a:r>
              <a:rPr lang="en-US" sz="2000" dirty="0"/>
              <a:t> </a:t>
            </a:r>
            <a:r>
              <a:rPr lang="en-US" sz="2000" dirty="0" err="1"/>
              <a:t>karakterišu</a:t>
            </a:r>
            <a:r>
              <a:rPr lang="en-US" sz="2000" dirty="0"/>
              <a:t> spore </a:t>
            </a:r>
            <a:r>
              <a:rPr lang="en-US" sz="2000" dirty="0" err="1"/>
              <a:t>promene</a:t>
            </a:r>
            <a:r>
              <a:rPr lang="en-US" sz="2000" dirty="0"/>
              <a:t> </a:t>
            </a:r>
            <a:r>
              <a:rPr lang="en-US" sz="2000" dirty="0" err="1"/>
              <a:t>porodičnih</a:t>
            </a:r>
            <a:r>
              <a:rPr lang="en-US" sz="2000" dirty="0"/>
              <a:t> </a:t>
            </a:r>
            <a:r>
              <a:rPr lang="en-US" sz="2000" dirty="0" err="1"/>
              <a:t>struktura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domaćinstava</a:t>
            </a:r>
            <a:r>
              <a:rPr lang="en-US" sz="2000" dirty="0"/>
              <a:t>. </a:t>
            </a:r>
            <a:r>
              <a:rPr lang="en-US" sz="2000" dirty="0" err="1"/>
              <a:t>Iako</a:t>
            </a:r>
            <a:r>
              <a:rPr lang="en-US" sz="2000" dirty="0"/>
              <a:t> </a:t>
            </a:r>
            <a:r>
              <a:rPr lang="en-US" sz="2000" dirty="0" err="1"/>
              <a:t>poslednjih</a:t>
            </a:r>
            <a:r>
              <a:rPr lang="en-US" sz="2000" dirty="0"/>
              <a:t> </a:t>
            </a:r>
            <a:r>
              <a:rPr lang="en-US" sz="2000" dirty="0" err="1"/>
              <a:t>decenija</a:t>
            </a:r>
            <a:r>
              <a:rPr lang="en-US" sz="2000" dirty="0"/>
              <a:t> </a:t>
            </a:r>
            <a:r>
              <a:rPr lang="en-US" sz="2000" dirty="0" err="1"/>
              <a:t>dolazi</a:t>
            </a:r>
            <a:r>
              <a:rPr lang="en-US" sz="2000" dirty="0"/>
              <a:t> do </a:t>
            </a:r>
            <a:r>
              <a:rPr lang="en-US" sz="2000" dirty="0" err="1"/>
              <a:t>konstantnog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učešća</a:t>
            </a:r>
            <a:r>
              <a:rPr lang="en-US" sz="2000" dirty="0"/>
              <a:t> </a:t>
            </a:r>
            <a:r>
              <a:rPr lang="en-US" sz="2000" dirty="0" err="1"/>
              <a:t>porodičnih</a:t>
            </a:r>
            <a:r>
              <a:rPr lang="en-US" sz="2000" dirty="0"/>
              <a:t> </a:t>
            </a:r>
            <a:r>
              <a:rPr lang="en-US" sz="2000" dirty="0" err="1"/>
              <a:t>domaćinstava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porasta</a:t>
            </a:r>
            <a:r>
              <a:rPr lang="en-US" sz="2000" dirty="0"/>
              <a:t> </a:t>
            </a:r>
            <a:r>
              <a:rPr lang="en-US" sz="2000" dirty="0" err="1"/>
              <a:t>neporodičnih</a:t>
            </a:r>
            <a:r>
              <a:rPr lang="en-US" sz="2000" dirty="0"/>
              <a:t> </a:t>
            </a:r>
            <a:r>
              <a:rPr lang="en-US" sz="2000" dirty="0" err="1"/>
              <a:t>domaćinstava</a:t>
            </a:r>
            <a:r>
              <a:rPr lang="en-US" sz="2000" dirty="0"/>
              <a:t>, </a:t>
            </a:r>
            <a:r>
              <a:rPr lang="en-US" sz="2000" dirty="0" err="1"/>
              <a:t>ove</a:t>
            </a:r>
            <a:r>
              <a:rPr lang="en-US" sz="2000" dirty="0"/>
              <a:t> </a:t>
            </a:r>
            <a:r>
              <a:rPr lang="en-US" sz="2000" dirty="0" err="1"/>
              <a:t>promene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premalog</a:t>
            </a:r>
            <a:r>
              <a:rPr lang="en-US" sz="2000" dirty="0"/>
              <a:t> </a:t>
            </a:r>
            <a:r>
              <a:rPr lang="en-US" sz="2000" dirty="0" err="1"/>
              <a:t>intenziteta</a:t>
            </a:r>
            <a:r>
              <a:rPr lang="en-US" sz="2000" dirty="0"/>
              <a:t> da bi </a:t>
            </a:r>
            <a:r>
              <a:rPr lang="en-US" sz="2000" dirty="0" err="1"/>
              <a:t>dovele</a:t>
            </a:r>
            <a:r>
              <a:rPr lang="en-US" sz="2000" dirty="0"/>
              <a:t> do </a:t>
            </a:r>
            <a:r>
              <a:rPr lang="en-US" sz="2000" dirty="0" err="1"/>
              <a:t>radikalnijeg</a:t>
            </a:r>
            <a:r>
              <a:rPr lang="en-US" sz="2000" dirty="0"/>
              <a:t> </a:t>
            </a:r>
            <a:r>
              <a:rPr lang="en-US" sz="2000" dirty="0" err="1"/>
              <a:t>pomaka</a:t>
            </a:r>
            <a:r>
              <a:rPr lang="en-US" sz="2000" dirty="0"/>
              <a:t> u </a:t>
            </a:r>
            <a:r>
              <a:rPr lang="en-US" sz="2000" dirty="0" err="1"/>
              <a:t>pravcu</a:t>
            </a:r>
            <a:r>
              <a:rPr lang="en-US" sz="2000" dirty="0"/>
              <a:t> </a:t>
            </a:r>
            <a:r>
              <a:rPr lang="en-US" sz="2000" dirty="0" err="1"/>
              <a:t>zapadno-evropskih</a:t>
            </a:r>
            <a:r>
              <a:rPr lang="en-US" sz="2000" dirty="0"/>
              <a:t> </a:t>
            </a:r>
            <a:r>
              <a:rPr lang="en-US" sz="2000" dirty="0" err="1"/>
              <a:t>porodičnih</a:t>
            </a:r>
            <a:r>
              <a:rPr lang="en-US" sz="2000" dirty="0"/>
              <a:t> </a:t>
            </a:r>
            <a:r>
              <a:rPr lang="en-US" sz="2000" dirty="0" err="1"/>
              <a:t>struktura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Rodni</a:t>
            </a:r>
            <a:r>
              <a:rPr lang="en-US" sz="2000" dirty="0" smtClean="0"/>
              <a:t> </a:t>
            </a:r>
            <a:r>
              <a:rPr lang="en-US" sz="2000" dirty="0" err="1"/>
              <a:t>jaz</a:t>
            </a:r>
            <a:r>
              <a:rPr lang="en-US" sz="2000" dirty="0"/>
              <a:t> u </a:t>
            </a:r>
            <a:r>
              <a:rPr lang="en-US" sz="2000" dirty="0" err="1"/>
              <a:t>stopama</a:t>
            </a:r>
            <a:r>
              <a:rPr lang="en-US" sz="2000" dirty="0"/>
              <a:t> </a:t>
            </a:r>
            <a:r>
              <a:rPr lang="en-US" sz="2000" dirty="0" err="1"/>
              <a:t>zaposlenosti</a:t>
            </a:r>
            <a:r>
              <a:rPr lang="en-US" sz="2000" dirty="0"/>
              <a:t> </a:t>
            </a:r>
            <a:r>
              <a:rPr lang="en-US" sz="2000" dirty="0" err="1"/>
              <a:t>izražen</a:t>
            </a:r>
            <a:r>
              <a:rPr lang="en-US" sz="2000" dirty="0"/>
              <a:t> je u </a:t>
            </a:r>
            <a:r>
              <a:rPr lang="en-US" sz="2000" dirty="0" err="1"/>
              <a:t>svim</a:t>
            </a:r>
            <a:r>
              <a:rPr lang="en-US" sz="2000" dirty="0"/>
              <a:t> </a:t>
            </a:r>
            <a:r>
              <a:rPr lang="en-US" sz="2000" dirty="0" err="1"/>
              <a:t>kategorijama</a:t>
            </a:r>
            <a:r>
              <a:rPr lang="en-US" sz="2000" dirty="0"/>
              <a:t> </a:t>
            </a:r>
            <a:r>
              <a:rPr lang="en-US" sz="2000" dirty="0" err="1"/>
              <a:t>defi</a:t>
            </a:r>
            <a:r>
              <a:rPr lang="en-US" sz="2000" dirty="0"/>
              <a:t> </a:t>
            </a:r>
            <a:r>
              <a:rPr lang="en-US" sz="2000" dirty="0" err="1"/>
              <a:t>nisanim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osnovu</a:t>
            </a:r>
            <a:r>
              <a:rPr lang="en-US" sz="2000" dirty="0"/>
              <a:t> </a:t>
            </a:r>
            <a:r>
              <a:rPr lang="en-US" sz="2000" dirty="0" err="1"/>
              <a:t>bračnog</a:t>
            </a:r>
            <a:r>
              <a:rPr lang="en-US" sz="2000" dirty="0"/>
              <a:t> </a:t>
            </a:r>
            <a:r>
              <a:rPr lang="en-US" sz="2000" dirty="0" err="1"/>
              <a:t>statusa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je </a:t>
            </a:r>
            <a:r>
              <a:rPr lang="en-US" sz="2000" dirty="0" err="1"/>
              <a:t>najmanji</a:t>
            </a:r>
            <a:r>
              <a:rPr lang="en-US" sz="2000" dirty="0"/>
              <a:t> </a:t>
            </a:r>
            <a:r>
              <a:rPr lang="en-US" sz="2000" dirty="0" err="1"/>
              <a:t>među</a:t>
            </a:r>
            <a:r>
              <a:rPr lang="en-US" sz="2000" dirty="0"/>
              <a:t> </a:t>
            </a:r>
            <a:r>
              <a:rPr lang="en-US" sz="2000" dirty="0" err="1"/>
              <a:t>razvedenim</a:t>
            </a:r>
            <a:r>
              <a:rPr lang="en-US" sz="2000" dirty="0"/>
              <a:t> </a:t>
            </a:r>
            <a:r>
              <a:rPr lang="en-US" sz="2000" dirty="0" err="1"/>
              <a:t>ženama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muškarcima</a:t>
            </a:r>
            <a:r>
              <a:rPr lang="en-US" sz="2000" dirty="0"/>
              <a:t>. </a:t>
            </a:r>
            <a:r>
              <a:rPr lang="en-US" sz="2000" dirty="0" err="1"/>
              <a:t>Najveći</a:t>
            </a:r>
            <a:r>
              <a:rPr lang="en-US" sz="2000" dirty="0"/>
              <a:t> </a:t>
            </a:r>
            <a:r>
              <a:rPr lang="en-US" sz="2000" dirty="0" err="1"/>
              <a:t>jaz</a:t>
            </a:r>
            <a:r>
              <a:rPr lang="en-US" sz="2000" dirty="0"/>
              <a:t> se </a:t>
            </a:r>
            <a:r>
              <a:rPr lang="en-US" sz="2000" dirty="0" err="1"/>
              <a:t>uočava</a:t>
            </a:r>
            <a:r>
              <a:rPr lang="en-US" sz="2000" dirty="0"/>
              <a:t> u </a:t>
            </a:r>
            <a:r>
              <a:rPr lang="en-US" sz="2000" dirty="0" err="1"/>
              <a:t>kategoriji</a:t>
            </a:r>
            <a:r>
              <a:rPr lang="en-US" sz="2000" dirty="0"/>
              <a:t> </a:t>
            </a:r>
            <a:r>
              <a:rPr lang="en-US" sz="2000" dirty="0" err="1"/>
              <a:t>oženjenih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udatih</a:t>
            </a:r>
            <a:r>
              <a:rPr lang="sr-Latn-RS" sz="2000" dirty="0"/>
              <a:t>.</a:t>
            </a:r>
            <a:endParaRPr lang="en-US" sz="2000" dirty="0"/>
          </a:p>
          <a:p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razliku</a:t>
            </a:r>
            <a:r>
              <a:rPr lang="en-US" sz="2000" dirty="0"/>
              <a:t> od </a:t>
            </a:r>
            <a:r>
              <a:rPr lang="en-US" sz="2000" dirty="0" err="1"/>
              <a:t>većine</a:t>
            </a:r>
            <a:r>
              <a:rPr lang="en-US" sz="2000" dirty="0"/>
              <a:t> </a:t>
            </a:r>
            <a:r>
              <a:rPr lang="en-US" sz="2000" dirty="0" err="1"/>
              <a:t>zemalja</a:t>
            </a:r>
            <a:r>
              <a:rPr lang="en-US" sz="2000" dirty="0"/>
              <a:t> EU, u </a:t>
            </a:r>
            <a:r>
              <a:rPr lang="en-US" sz="2000" dirty="0" err="1"/>
              <a:t>Srbiji</a:t>
            </a:r>
            <a:r>
              <a:rPr lang="en-US" sz="2000" dirty="0"/>
              <a:t> je </a:t>
            </a:r>
            <a:r>
              <a:rPr lang="en-US" sz="2000" dirty="0" err="1"/>
              <a:t>stopa</a:t>
            </a:r>
            <a:r>
              <a:rPr lang="en-US" sz="2000" dirty="0"/>
              <a:t> </a:t>
            </a:r>
            <a:r>
              <a:rPr lang="en-US" sz="2000" dirty="0" err="1"/>
              <a:t>zaposlenosti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jednim</a:t>
            </a:r>
            <a:r>
              <a:rPr lang="en-US" sz="2000" dirty="0"/>
              <a:t> </a:t>
            </a:r>
            <a:r>
              <a:rPr lang="en-US" sz="2000" dirty="0" err="1"/>
              <a:t>detetom</a:t>
            </a:r>
            <a:r>
              <a:rPr lang="en-US" sz="2000" dirty="0"/>
              <a:t> </a:t>
            </a:r>
            <a:r>
              <a:rPr lang="en-US" sz="2000" dirty="0" err="1"/>
              <a:t>viša</a:t>
            </a:r>
            <a:r>
              <a:rPr lang="en-US" sz="2000" dirty="0"/>
              <a:t> od stope </a:t>
            </a:r>
            <a:r>
              <a:rPr lang="en-US" sz="2000" dirty="0" err="1"/>
              <a:t>zaposlenosti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 bez </a:t>
            </a:r>
            <a:r>
              <a:rPr lang="en-US" sz="2000" dirty="0" err="1"/>
              <a:t>dece</a:t>
            </a:r>
            <a:r>
              <a:rPr lang="en-US" sz="2000" dirty="0"/>
              <a:t>. </a:t>
            </a:r>
            <a:r>
              <a:rPr lang="en-US" sz="2000" dirty="0" err="1"/>
              <a:t>Ovo</a:t>
            </a:r>
            <a:r>
              <a:rPr lang="en-US" sz="2000" dirty="0"/>
              <a:t> je </a:t>
            </a:r>
            <a:r>
              <a:rPr lang="en-US" sz="2000" dirty="0" err="1"/>
              <a:t>verovatno</a:t>
            </a:r>
            <a:r>
              <a:rPr lang="en-US" sz="2000" dirty="0"/>
              <a:t> </a:t>
            </a:r>
            <a:r>
              <a:rPr lang="en-US" sz="2000" dirty="0" err="1"/>
              <a:t>posledica</a:t>
            </a:r>
            <a:r>
              <a:rPr lang="en-US" sz="2000" dirty="0"/>
              <a:t> </a:t>
            </a:r>
            <a:r>
              <a:rPr lang="en-US" sz="2000" dirty="0" err="1"/>
              <a:t>činjenice</a:t>
            </a:r>
            <a:r>
              <a:rPr lang="en-US" sz="2000" dirty="0"/>
              <a:t> da </a:t>
            </a:r>
            <a:r>
              <a:rPr lang="en-US" sz="2000" dirty="0" err="1"/>
              <a:t>među</a:t>
            </a:r>
            <a:r>
              <a:rPr lang="en-US" sz="2000" dirty="0"/>
              <a:t> </a:t>
            </a:r>
            <a:r>
              <a:rPr lang="en-US" sz="2000" dirty="0" err="1"/>
              <a:t>ženama</a:t>
            </a:r>
            <a:r>
              <a:rPr lang="en-US" sz="2000" dirty="0"/>
              <a:t> bez </a:t>
            </a:r>
            <a:r>
              <a:rPr lang="en-US" sz="2000" dirty="0" err="1"/>
              <a:t>dece</a:t>
            </a:r>
            <a:r>
              <a:rPr lang="en-US" sz="2000" dirty="0"/>
              <a:t> </a:t>
            </a:r>
            <a:r>
              <a:rPr lang="en-US" sz="2000" dirty="0" err="1"/>
              <a:t>dominiraju</a:t>
            </a:r>
            <a:r>
              <a:rPr lang="en-US" sz="2000" dirty="0"/>
              <a:t> </a:t>
            </a:r>
            <a:r>
              <a:rPr lang="en-US" sz="2000" dirty="0" err="1"/>
              <a:t>mlade</a:t>
            </a:r>
            <a:r>
              <a:rPr lang="en-US" sz="2000" dirty="0"/>
              <a:t> </a:t>
            </a:r>
            <a:r>
              <a:rPr lang="en-US" sz="2000" dirty="0" err="1"/>
              <a:t>žene</a:t>
            </a:r>
            <a:r>
              <a:rPr lang="en-US" sz="2000" dirty="0"/>
              <a:t>, </a:t>
            </a:r>
            <a:r>
              <a:rPr lang="en-US" sz="2000" dirty="0" err="1"/>
              <a:t>koje</a:t>
            </a:r>
            <a:r>
              <a:rPr lang="en-US" sz="2000" dirty="0"/>
              <a:t> se </a:t>
            </a:r>
            <a:r>
              <a:rPr lang="en-US" sz="2000" dirty="0" err="1"/>
              <a:t>suočavaju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izrazito</a:t>
            </a:r>
            <a:r>
              <a:rPr lang="en-US" sz="2000" dirty="0"/>
              <a:t> </a:t>
            </a:r>
            <a:r>
              <a:rPr lang="en-US" sz="2000" dirty="0" err="1"/>
              <a:t>velikim</a:t>
            </a:r>
            <a:r>
              <a:rPr lang="en-US" sz="2000" dirty="0"/>
              <a:t> </a:t>
            </a:r>
            <a:r>
              <a:rPr lang="en-US" sz="2000" dirty="0" err="1"/>
              <a:t>preprekama</a:t>
            </a:r>
            <a:r>
              <a:rPr lang="en-US" sz="2000" dirty="0"/>
              <a:t> </a:t>
            </a:r>
            <a:r>
              <a:rPr lang="en-US" sz="2000" dirty="0" err="1"/>
              <a:t>pri</a:t>
            </a:r>
            <a:r>
              <a:rPr lang="en-US" sz="2000" dirty="0"/>
              <a:t> </a:t>
            </a:r>
            <a:r>
              <a:rPr lang="en-US" sz="2000" dirty="0" err="1"/>
              <a:t>ulasku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. 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89762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199505"/>
            <a:ext cx="9692640" cy="1325562"/>
          </a:xfrm>
        </p:spPr>
        <p:txBody>
          <a:bodyPr/>
          <a:lstStyle/>
          <a:p>
            <a:r>
              <a:rPr lang="en-US" b="1" dirty="0" err="1"/>
              <a:t>Podela</a:t>
            </a:r>
            <a:r>
              <a:rPr lang="en-US" b="1" dirty="0"/>
              <a:t> </a:t>
            </a:r>
            <a:r>
              <a:rPr lang="en-US" b="1" dirty="0" err="1"/>
              <a:t>rada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moći</a:t>
            </a:r>
            <a:r>
              <a:rPr lang="en-US" b="1" dirty="0"/>
              <a:t> u </a:t>
            </a:r>
            <a:r>
              <a:rPr lang="en-US" b="1" dirty="0" err="1"/>
              <a:t>domaćinstvima</a:t>
            </a:r>
            <a:r>
              <a:rPr lang="en-US" b="1" dirty="0"/>
              <a:t> u </a:t>
            </a:r>
            <a:r>
              <a:rPr lang="en-US" b="1" dirty="0" err="1"/>
              <a:t>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291" y="2001586"/>
            <a:ext cx="10993581" cy="5171947"/>
          </a:xfrm>
        </p:spPr>
        <p:txBody>
          <a:bodyPr>
            <a:noAutofit/>
          </a:bodyPr>
          <a:lstStyle/>
          <a:p>
            <a:r>
              <a:rPr lang="en-US" sz="2000" dirty="0"/>
              <a:t>S</a:t>
            </a:r>
            <a:r>
              <a:rPr lang="en-US" sz="2000" dirty="0" smtClean="0"/>
              <a:t>a </a:t>
            </a:r>
            <a:r>
              <a:rPr lang="en-US" sz="2000" dirty="0" err="1"/>
              <a:t>povećanjem</a:t>
            </a:r>
            <a:r>
              <a:rPr lang="en-US" sz="2000" dirty="0"/>
              <a:t> </a:t>
            </a:r>
            <a:r>
              <a:rPr lang="en-US" sz="2000" dirty="0" err="1"/>
              <a:t>broja</a:t>
            </a:r>
            <a:r>
              <a:rPr lang="en-US" sz="2000" dirty="0"/>
              <a:t> </a:t>
            </a:r>
            <a:r>
              <a:rPr lang="en-US" sz="2000" dirty="0" err="1"/>
              <a:t>dece</a:t>
            </a:r>
            <a:r>
              <a:rPr lang="en-US" sz="2000" dirty="0"/>
              <a:t> u </a:t>
            </a:r>
            <a:r>
              <a:rPr lang="en-US" sz="2000" dirty="0" err="1"/>
              <a:t>domaćinstvu</a:t>
            </a:r>
            <a:r>
              <a:rPr lang="en-US" sz="2000" dirty="0"/>
              <a:t>, stope </a:t>
            </a:r>
            <a:r>
              <a:rPr lang="en-US" sz="2000" dirty="0" err="1"/>
              <a:t>zaposlenosti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 </a:t>
            </a:r>
            <a:r>
              <a:rPr lang="en-US" sz="2000" dirty="0" err="1"/>
              <a:t>značajno</a:t>
            </a:r>
            <a:r>
              <a:rPr lang="en-US" sz="2000" dirty="0"/>
              <a:t> </a:t>
            </a:r>
            <a:r>
              <a:rPr lang="en-US" sz="2000" dirty="0" err="1"/>
              <a:t>opadaju</a:t>
            </a:r>
            <a:r>
              <a:rPr lang="en-US" sz="2000" dirty="0"/>
              <a:t>. </a:t>
            </a:r>
            <a:r>
              <a:rPr lang="en-US" sz="2000" dirty="0" err="1"/>
              <a:t>Tako</a:t>
            </a:r>
            <a:r>
              <a:rPr lang="en-US" sz="2000" dirty="0"/>
              <a:t> </a:t>
            </a:r>
            <a:r>
              <a:rPr lang="en-US" sz="2000" dirty="0" err="1"/>
              <a:t>izrazito</a:t>
            </a:r>
            <a:r>
              <a:rPr lang="en-US" sz="2000" dirty="0"/>
              <a:t> </a:t>
            </a:r>
            <a:r>
              <a:rPr lang="en-US" sz="2000" dirty="0" err="1"/>
              <a:t>najniže</a:t>
            </a:r>
            <a:r>
              <a:rPr lang="en-US" sz="2000" dirty="0"/>
              <a:t> stope </a:t>
            </a:r>
            <a:r>
              <a:rPr lang="en-US" sz="2000" dirty="0" err="1"/>
              <a:t>zaposlenosti</a:t>
            </a:r>
            <a:r>
              <a:rPr lang="en-US" sz="2000" dirty="0"/>
              <a:t> </a:t>
            </a:r>
            <a:r>
              <a:rPr lang="en-US" sz="2000" dirty="0" err="1"/>
              <a:t>imaju</a:t>
            </a:r>
            <a:r>
              <a:rPr lang="en-US" sz="2000" dirty="0"/>
              <a:t> </a:t>
            </a:r>
            <a:r>
              <a:rPr lang="en-US" sz="2000" dirty="0" err="1"/>
              <a:t>žene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troje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dece</a:t>
            </a:r>
            <a:r>
              <a:rPr lang="en-US" sz="2000" dirty="0"/>
              <a:t>. Kao </a:t>
            </a:r>
            <a:r>
              <a:rPr lang="en-US" sz="2000" dirty="0" err="1"/>
              <a:t>i</a:t>
            </a:r>
            <a:r>
              <a:rPr lang="en-US" sz="2000" dirty="0"/>
              <a:t> u </a:t>
            </a:r>
            <a:r>
              <a:rPr lang="en-US" sz="2000" dirty="0" err="1"/>
              <a:t>slučaju</a:t>
            </a:r>
            <a:r>
              <a:rPr lang="en-US" sz="2000" dirty="0"/>
              <a:t> EU,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muškaraca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imaju</a:t>
            </a:r>
            <a:r>
              <a:rPr lang="en-US" sz="2000" dirty="0"/>
              <a:t> </a:t>
            </a:r>
            <a:r>
              <a:rPr lang="en-US" sz="2000" dirty="0" err="1"/>
              <a:t>decu</a:t>
            </a:r>
            <a:r>
              <a:rPr lang="en-US" sz="2000" dirty="0"/>
              <a:t> </a:t>
            </a:r>
            <a:r>
              <a:rPr lang="en-US" sz="2000" dirty="0" err="1"/>
              <a:t>zapažaju</a:t>
            </a:r>
            <a:r>
              <a:rPr lang="en-US" sz="2000" dirty="0"/>
              <a:t> se </a:t>
            </a:r>
            <a:r>
              <a:rPr lang="en-US" sz="2000" dirty="0" err="1"/>
              <a:t>više</a:t>
            </a:r>
            <a:r>
              <a:rPr lang="en-US" sz="2000" dirty="0"/>
              <a:t> stope </a:t>
            </a:r>
            <a:r>
              <a:rPr lang="en-US" sz="2000" dirty="0" err="1"/>
              <a:t>zaposlenosti</a:t>
            </a:r>
            <a:r>
              <a:rPr lang="en-US" sz="2000" dirty="0"/>
              <a:t> u </a:t>
            </a:r>
            <a:r>
              <a:rPr lang="en-US" sz="2000" dirty="0" err="1"/>
              <a:t>odnosu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muškarce</a:t>
            </a:r>
            <a:r>
              <a:rPr lang="en-US" sz="2000" dirty="0"/>
              <a:t> bez </a:t>
            </a:r>
            <a:r>
              <a:rPr lang="en-US" sz="2000" dirty="0" err="1"/>
              <a:t>dece</a:t>
            </a:r>
            <a:r>
              <a:rPr lang="en-US" sz="2000" dirty="0"/>
              <a:t>. </a:t>
            </a:r>
            <a:r>
              <a:rPr lang="en-US" sz="2000" dirty="0" err="1"/>
              <a:t>Međutim</a:t>
            </a:r>
            <a:r>
              <a:rPr lang="en-US" sz="2000" dirty="0"/>
              <a:t>, </a:t>
            </a:r>
            <a:r>
              <a:rPr lang="en-US" sz="2000" dirty="0" err="1"/>
              <a:t>razlika</a:t>
            </a:r>
            <a:r>
              <a:rPr lang="en-US" sz="2000" dirty="0"/>
              <a:t> je </a:t>
            </a:r>
            <a:r>
              <a:rPr lang="en-US" sz="2000" dirty="0" err="1"/>
              <a:t>veća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u </a:t>
            </a:r>
            <a:r>
              <a:rPr lang="en-US" sz="2000" dirty="0" err="1"/>
              <a:t>području</a:t>
            </a:r>
            <a:r>
              <a:rPr lang="en-US" sz="2000" dirty="0"/>
              <a:t> EU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 err="1"/>
              <a:t>Muškarci</a:t>
            </a:r>
            <a:r>
              <a:rPr lang="en-US" sz="2000" dirty="0"/>
              <a:t>, pre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žene</a:t>
            </a:r>
            <a:r>
              <a:rPr lang="en-US" sz="2000" dirty="0"/>
              <a:t>, </a:t>
            </a:r>
            <a:r>
              <a:rPr lang="en-US" sz="2000" dirty="0" err="1"/>
              <a:t>bivaju</a:t>
            </a:r>
            <a:r>
              <a:rPr lang="en-US" sz="2000" dirty="0"/>
              <a:t> </a:t>
            </a:r>
            <a:r>
              <a:rPr lang="en-US" sz="2000" dirty="0" err="1"/>
              <a:t>nosioci</a:t>
            </a:r>
            <a:r>
              <a:rPr lang="en-US" sz="2000" dirty="0"/>
              <a:t> </a:t>
            </a:r>
            <a:r>
              <a:rPr lang="en-US" sz="2000" dirty="0" err="1"/>
              <a:t>višestrukih</a:t>
            </a:r>
            <a:r>
              <a:rPr lang="en-US" sz="2000" dirty="0"/>
              <a:t> </a:t>
            </a:r>
            <a:r>
              <a:rPr lang="en-US" sz="2000" dirty="0" err="1"/>
              <a:t>plaćenih</a:t>
            </a:r>
            <a:r>
              <a:rPr lang="en-US" sz="2000" dirty="0"/>
              <a:t> </a:t>
            </a:r>
            <a:r>
              <a:rPr lang="en-US" sz="2000" dirty="0" err="1"/>
              <a:t>radnih</a:t>
            </a:r>
            <a:r>
              <a:rPr lang="en-US" sz="2000" dirty="0"/>
              <a:t> </a:t>
            </a:r>
            <a:r>
              <a:rPr lang="en-US" sz="2000" dirty="0" err="1"/>
              <a:t>aktivnosti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Podaci</a:t>
            </a:r>
            <a:r>
              <a:rPr lang="en-US" sz="2000" dirty="0"/>
              <a:t> o </a:t>
            </a:r>
            <a:r>
              <a:rPr lang="en-US" sz="2000" dirty="0" err="1"/>
              <a:t>rodnoj</a:t>
            </a:r>
            <a:r>
              <a:rPr lang="en-US" sz="2000" dirty="0"/>
              <a:t> </a:t>
            </a:r>
            <a:r>
              <a:rPr lang="en-US" sz="2000" dirty="0" err="1"/>
              <a:t>podeli</a:t>
            </a:r>
            <a:r>
              <a:rPr lang="en-US" sz="2000" dirty="0"/>
              <a:t> </a:t>
            </a:r>
            <a:r>
              <a:rPr lang="en-US" sz="2000" dirty="0" err="1"/>
              <a:t>kućnog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</a:t>
            </a:r>
            <a:r>
              <a:rPr lang="en-US" sz="2000" dirty="0" err="1"/>
              <a:t>ukazuju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izrazitu</a:t>
            </a:r>
            <a:r>
              <a:rPr lang="en-US" sz="2000" dirty="0"/>
              <a:t> </a:t>
            </a:r>
            <a:r>
              <a:rPr lang="en-US" sz="2000" dirty="0" err="1"/>
              <a:t>dominaciju</a:t>
            </a:r>
            <a:r>
              <a:rPr lang="en-US" sz="2000" dirty="0"/>
              <a:t> </a:t>
            </a:r>
            <a:r>
              <a:rPr lang="en-US" sz="2000" dirty="0" err="1"/>
              <a:t>patrijarhalnog</a:t>
            </a:r>
            <a:r>
              <a:rPr lang="en-US" sz="2000" dirty="0"/>
              <a:t> </a:t>
            </a:r>
            <a:r>
              <a:rPr lang="en-US" sz="2000" dirty="0" err="1"/>
              <a:t>modela</a:t>
            </a:r>
            <a:r>
              <a:rPr lang="en-US" sz="2000" dirty="0"/>
              <a:t> </a:t>
            </a:r>
            <a:r>
              <a:rPr lang="en-US" sz="2000" dirty="0" err="1"/>
              <a:t>podele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u </a:t>
            </a:r>
            <a:r>
              <a:rPr lang="en-US" sz="2000" dirty="0" err="1"/>
              <a:t>domaćinstvu</a:t>
            </a:r>
            <a:r>
              <a:rPr lang="en-US" sz="2000" dirty="0"/>
              <a:t>, u </a:t>
            </a:r>
            <a:r>
              <a:rPr lang="en-US" sz="2000" dirty="0" err="1"/>
              <a:t>kome</a:t>
            </a:r>
            <a:r>
              <a:rPr lang="en-US" sz="2000" dirty="0"/>
              <a:t> </a:t>
            </a:r>
            <a:r>
              <a:rPr lang="en-US" sz="2000" dirty="0" err="1"/>
              <a:t>većinu</a:t>
            </a:r>
            <a:r>
              <a:rPr lang="en-US" sz="2000" dirty="0"/>
              <a:t> </a:t>
            </a:r>
            <a:r>
              <a:rPr lang="en-US" sz="2000" dirty="0" err="1"/>
              <a:t>kućnog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</a:t>
            </a:r>
            <a:r>
              <a:rPr lang="en-US" sz="2000" dirty="0" err="1"/>
              <a:t>obavljaju</a:t>
            </a:r>
            <a:r>
              <a:rPr lang="en-US" sz="2000" dirty="0"/>
              <a:t> </a:t>
            </a:r>
            <a:r>
              <a:rPr lang="en-US" sz="2000" dirty="0" err="1"/>
              <a:t>ženski</a:t>
            </a:r>
            <a:r>
              <a:rPr lang="en-US" sz="2000" dirty="0"/>
              <a:t> </a:t>
            </a:r>
            <a:r>
              <a:rPr lang="en-US" sz="2000" dirty="0" err="1"/>
              <a:t>članovi</a:t>
            </a:r>
            <a:r>
              <a:rPr lang="en-US" sz="2000" dirty="0"/>
              <a:t> </a:t>
            </a:r>
            <a:r>
              <a:rPr lang="en-US" sz="2000" dirty="0" err="1"/>
              <a:t>domaćinstva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Trendovi</a:t>
            </a:r>
            <a:r>
              <a:rPr lang="en-US" sz="2000" dirty="0" smtClean="0"/>
              <a:t> </a:t>
            </a:r>
            <a:r>
              <a:rPr lang="en-US" sz="2000" dirty="0" err="1"/>
              <a:t>ukazuju</a:t>
            </a:r>
            <a:r>
              <a:rPr lang="en-US" sz="2000" dirty="0"/>
              <a:t> da je u </a:t>
            </a:r>
            <a:r>
              <a:rPr lang="en-US" sz="2000" dirty="0" err="1"/>
              <a:t>ovom</a:t>
            </a:r>
            <a:r>
              <a:rPr lang="en-US" sz="2000" dirty="0"/>
              <a:t> </a:t>
            </a:r>
            <a:r>
              <a:rPr lang="en-US" sz="2000" dirty="0" err="1"/>
              <a:t>aspektu</a:t>
            </a:r>
            <a:r>
              <a:rPr lang="en-US" sz="2000" dirty="0"/>
              <a:t> </a:t>
            </a:r>
            <a:r>
              <a:rPr lang="en-US" sz="2000" dirty="0" err="1"/>
              <a:t>došlo</a:t>
            </a:r>
            <a:r>
              <a:rPr lang="en-US" sz="2000" dirty="0"/>
              <a:t> do </a:t>
            </a:r>
            <a:r>
              <a:rPr lang="en-US" sz="2000" dirty="0" err="1"/>
              <a:t>relativno</a:t>
            </a:r>
            <a:r>
              <a:rPr lang="en-US" sz="2000" dirty="0"/>
              <a:t> </a:t>
            </a:r>
            <a:r>
              <a:rPr lang="en-US" sz="2000" dirty="0" err="1"/>
              <a:t>blagih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značajnih</a:t>
            </a:r>
            <a:r>
              <a:rPr lang="en-US" sz="2000" dirty="0"/>
              <a:t> </a:t>
            </a:r>
            <a:r>
              <a:rPr lang="en-US" sz="2000" dirty="0" err="1"/>
              <a:t>promena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se </a:t>
            </a:r>
            <a:r>
              <a:rPr lang="en-US" sz="2000" dirty="0" err="1"/>
              <a:t>ispoljavaju</a:t>
            </a:r>
            <a:r>
              <a:rPr lang="en-US" sz="2000" dirty="0"/>
              <a:t> u </a:t>
            </a:r>
            <a:r>
              <a:rPr lang="en-US" sz="2000" dirty="0" err="1"/>
              <a:t>povećanom</a:t>
            </a:r>
            <a:r>
              <a:rPr lang="en-US" sz="2000" dirty="0"/>
              <a:t> </a:t>
            </a:r>
            <a:r>
              <a:rPr lang="en-US" sz="2000" dirty="0" err="1"/>
              <a:t>angažovanju</a:t>
            </a:r>
            <a:r>
              <a:rPr lang="en-US" sz="2000" dirty="0"/>
              <a:t> </a:t>
            </a:r>
            <a:r>
              <a:rPr lang="en-US" sz="2000" dirty="0" err="1"/>
              <a:t>muškaraca</a:t>
            </a:r>
            <a:r>
              <a:rPr lang="en-US" sz="2000" dirty="0"/>
              <a:t> u </a:t>
            </a:r>
            <a:r>
              <a:rPr lang="en-US" sz="2000" dirty="0" err="1"/>
              <a:t>obavljanju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u </a:t>
            </a:r>
            <a:r>
              <a:rPr lang="en-US" sz="2000" dirty="0" err="1"/>
              <a:t>domaćinstvu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74476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41069"/>
            <a:ext cx="9692640" cy="1325562"/>
          </a:xfrm>
        </p:spPr>
        <p:txBody>
          <a:bodyPr/>
          <a:lstStyle/>
          <a:p>
            <a:r>
              <a:rPr lang="en-US" b="1" dirty="0" err="1"/>
              <a:t>Podela</a:t>
            </a:r>
            <a:r>
              <a:rPr lang="en-US" b="1" dirty="0"/>
              <a:t> </a:t>
            </a:r>
            <a:r>
              <a:rPr lang="en-US" b="1" dirty="0" err="1"/>
              <a:t>rada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moći</a:t>
            </a:r>
            <a:r>
              <a:rPr lang="en-US" b="1" dirty="0"/>
              <a:t> u </a:t>
            </a:r>
            <a:r>
              <a:rPr lang="en-US" b="1" dirty="0" err="1"/>
              <a:t>domaćinstvima</a:t>
            </a:r>
            <a:r>
              <a:rPr lang="en-US" b="1" dirty="0"/>
              <a:t> u </a:t>
            </a:r>
            <a:r>
              <a:rPr lang="en-US" b="1" dirty="0" err="1"/>
              <a:t>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545" y="1927239"/>
            <a:ext cx="10434967" cy="4351337"/>
          </a:xfrm>
        </p:spPr>
        <p:txBody>
          <a:bodyPr>
            <a:noAutofit/>
          </a:bodyPr>
          <a:lstStyle/>
          <a:p>
            <a:r>
              <a:rPr lang="en-US" sz="2000" dirty="0" err="1"/>
              <a:t>P</a:t>
            </a:r>
            <a:r>
              <a:rPr lang="en-US" sz="2000" dirty="0" err="1" smtClean="0"/>
              <a:t>romene</a:t>
            </a:r>
            <a:r>
              <a:rPr lang="en-US" sz="2000" dirty="0" smtClean="0"/>
              <a:t> </a:t>
            </a:r>
            <a:r>
              <a:rPr lang="en-US" sz="2000" dirty="0" err="1"/>
              <a:t>zabeležene</a:t>
            </a:r>
            <a:r>
              <a:rPr lang="en-US" sz="2000" dirty="0"/>
              <a:t> </a:t>
            </a:r>
            <a:r>
              <a:rPr lang="en-US" sz="2000" dirty="0" err="1"/>
              <a:t>upravo</a:t>
            </a:r>
            <a:r>
              <a:rPr lang="en-US" sz="2000" dirty="0"/>
              <a:t> u </a:t>
            </a:r>
            <a:r>
              <a:rPr lang="en-US" sz="2000" dirty="0" err="1"/>
              <a:t>poslovima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tradicionalno</a:t>
            </a:r>
            <a:r>
              <a:rPr lang="en-US" sz="2000" dirty="0"/>
              <a:t> </a:t>
            </a:r>
            <a:r>
              <a:rPr lang="en-US" sz="2000" dirty="0" err="1"/>
              <a:t>predstavljali</a:t>
            </a:r>
            <a:r>
              <a:rPr lang="en-US" sz="2000" dirty="0"/>
              <a:t> </a:t>
            </a:r>
            <a:r>
              <a:rPr lang="en-US" sz="2000" dirty="0" err="1"/>
              <a:t>izrazito</a:t>
            </a:r>
            <a:r>
              <a:rPr lang="en-US" sz="2000" dirty="0"/>
              <a:t> „</a:t>
            </a:r>
            <a:r>
              <a:rPr lang="en-US" sz="2000" dirty="0" err="1"/>
              <a:t>ženske</a:t>
            </a:r>
            <a:r>
              <a:rPr lang="en-US" sz="2000" dirty="0"/>
              <a:t>“ </a:t>
            </a:r>
            <a:r>
              <a:rPr lang="en-US" sz="2000" dirty="0" err="1"/>
              <a:t>poslove</a:t>
            </a:r>
            <a:r>
              <a:rPr lang="en-US" sz="2000" dirty="0"/>
              <a:t>, </a:t>
            </a:r>
            <a:r>
              <a:rPr lang="en-US" sz="2000" dirty="0" err="1"/>
              <a:t>poput</a:t>
            </a:r>
            <a:r>
              <a:rPr lang="en-US" sz="2000" dirty="0"/>
              <a:t> </a:t>
            </a:r>
            <a:r>
              <a:rPr lang="en-US" sz="2000" dirty="0" err="1"/>
              <a:t>kuvanja</a:t>
            </a:r>
            <a:r>
              <a:rPr lang="en-US" sz="2000" dirty="0"/>
              <a:t>, </a:t>
            </a:r>
            <a:r>
              <a:rPr lang="en-US" sz="2000" dirty="0" err="1"/>
              <a:t>peglanja</a:t>
            </a:r>
            <a:r>
              <a:rPr lang="en-US" sz="2000" dirty="0"/>
              <a:t>, </a:t>
            </a:r>
            <a:r>
              <a:rPr lang="en-US" sz="2000" dirty="0" err="1"/>
              <a:t>pranja</a:t>
            </a:r>
            <a:r>
              <a:rPr lang="en-US" sz="2000" dirty="0"/>
              <a:t> </a:t>
            </a:r>
            <a:r>
              <a:rPr lang="en-US" sz="2000" dirty="0" err="1"/>
              <a:t>sudova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veša</a:t>
            </a:r>
            <a:r>
              <a:rPr lang="en-US" sz="2000" dirty="0"/>
              <a:t>, </a:t>
            </a:r>
            <a:r>
              <a:rPr lang="en-US" sz="2000" dirty="0" err="1"/>
              <a:t>dok</a:t>
            </a:r>
            <a:r>
              <a:rPr lang="en-US" sz="2000" dirty="0"/>
              <a:t> </a:t>
            </a:r>
            <a:r>
              <a:rPr lang="en-US" sz="2000" dirty="0" err="1"/>
              <a:t>promene</a:t>
            </a:r>
            <a:r>
              <a:rPr lang="en-US" sz="2000" dirty="0"/>
              <a:t> </a:t>
            </a:r>
            <a:r>
              <a:rPr lang="en-US" sz="2000" dirty="0" err="1"/>
              <a:t>nisu</a:t>
            </a:r>
            <a:r>
              <a:rPr lang="en-US" sz="2000" dirty="0"/>
              <a:t> </a:t>
            </a:r>
            <a:r>
              <a:rPr lang="en-US" sz="2000" dirty="0" err="1"/>
              <a:t>zabeležene</a:t>
            </a:r>
            <a:r>
              <a:rPr lang="en-US" sz="2000" dirty="0"/>
              <a:t> u </a:t>
            </a:r>
            <a:r>
              <a:rPr lang="en-US" sz="2000" dirty="0" err="1"/>
              <a:t>podeli</a:t>
            </a:r>
            <a:r>
              <a:rPr lang="en-US" sz="2000" dirty="0"/>
              <a:t> </a:t>
            </a:r>
            <a:r>
              <a:rPr lang="en-US" sz="2000" dirty="0" err="1"/>
              <a:t>odgovornosti</a:t>
            </a:r>
            <a:r>
              <a:rPr lang="en-US" sz="2000" dirty="0"/>
              <a:t> </a:t>
            </a:r>
            <a:r>
              <a:rPr lang="en-US" sz="2000" dirty="0" err="1"/>
              <a:t>vezanih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negu</a:t>
            </a:r>
            <a:r>
              <a:rPr lang="en-US" sz="2000" dirty="0"/>
              <a:t> male </a:t>
            </a:r>
            <a:r>
              <a:rPr lang="en-US" sz="2000" dirty="0" err="1"/>
              <a:t>dece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brigu</a:t>
            </a:r>
            <a:r>
              <a:rPr lang="en-US" sz="2000" dirty="0"/>
              <a:t> o </a:t>
            </a:r>
            <a:r>
              <a:rPr lang="en-US" sz="2000" dirty="0" err="1"/>
              <a:t>školskim</a:t>
            </a:r>
            <a:r>
              <a:rPr lang="en-US" sz="2000" dirty="0"/>
              <a:t> </a:t>
            </a:r>
            <a:r>
              <a:rPr lang="en-US" sz="2000" dirty="0" err="1"/>
              <a:t>obavezama</a:t>
            </a:r>
            <a:r>
              <a:rPr lang="en-US" sz="2000" dirty="0"/>
              <a:t> </a:t>
            </a:r>
            <a:r>
              <a:rPr lang="en-US" sz="2000" dirty="0" err="1"/>
              <a:t>dece</a:t>
            </a:r>
            <a:r>
              <a:rPr lang="en-US" sz="2000" dirty="0"/>
              <a:t>. </a:t>
            </a:r>
            <a:r>
              <a:rPr lang="en-US" sz="2000" dirty="0" err="1"/>
              <a:t>Ipak</a:t>
            </a:r>
            <a:r>
              <a:rPr lang="en-US" sz="2000" dirty="0"/>
              <a:t>, </a:t>
            </a:r>
            <a:r>
              <a:rPr lang="en-US" sz="2000" dirty="0" err="1"/>
              <a:t>uprkos</a:t>
            </a:r>
            <a:r>
              <a:rPr lang="en-US" sz="2000" dirty="0"/>
              <a:t> </a:t>
            </a:r>
            <a:r>
              <a:rPr lang="en-US" sz="2000" dirty="0" err="1"/>
              <a:t>uočenim</a:t>
            </a:r>
            <a:r>
              <a:rPr lang="en-US" sz="2000" dirty="0"/>
              <a:t> </a:t>
            </a:r>
            <a:r>
              <a:rPr lang="en-US" sz="2000" dirty="0" err="1"/>
              <a:t>pozitivnim</a:t>
            </a:r>
            <a:r>
              <a:rPr lang="en-US" sz="2000" dirty="0"/>
              <a:t> </a:t>
            </a:r>
            <a:r>
              <a:rPr lang="en-US" sz="2000" dirty="0" err="1"/>
              <a:t>trendovima</a:t>
            </a:r>
            <a:r>
              <a:rPr lang="en-US" sz="2000" dirty="0"/>
              <a:t>, </a:t>
            </a:r>
            <a:r>
              <a:rPr lang="en-US" sz="2000" dirty="0" err="1"/>
              <a:t>ovi</a:t>
            </a:r>
            <a:r>
              <a:rPr lang="en-US" sz="2000" dirty="0"/>
              <a:t> </a:t>
            </a:r>
            <a:r>
              <a:rPr lang="en-US" sz="2000" dirty="0" err="1"/>
              <a:t>relativno</a:t>
            </a:r>
            <a:r>
              <a:rPr lang="en-US" sz="2000" dirty="0"/>
              <a:t> </a:t>
            </a:r>
            <a:r>
              <a:rPr lang="en-US" sz="2000" dirty="0" err="1"/>
              <a:t>grubi</a:t>
            </a:r>
            <a:r>
              <a:rPr lang="en-US" sz="2000" dirty="0"/>
              <a:t> </a:t>
            </a:r>
            <a:r>
              <a:rPr lang="en-US" sz="2000" dirty="0" err="1"/>
              <a:t>podaci</a:t>
            </a:r>
            <a:r>
              <a:rPr lang="en-US" sz="2000" dirty="0"/>
              <a:t> </a:t>
            </a:r>
            <a:r>
              <a:rPr lang="en-US" sz="2000" dirty="0" err="1"/>
              <a:t>pokazuju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dalje</a:t>
            </a:r>
            <a:r>
              <a:rPr lang="en-US" sz="2000" dirty="0"/>
              <a:t> </a:t>
            </a:r>
            <a:r>
              <a:rPr lang="en-US" sz="2000" dirty="0" err="1"/>
              <a:t>značajnu</a:t>
            </a:r>
            <a:r>
              <a:rPr lang="en-US" sz="2000" dirty="0"/>
              <a:t> </a:t>
            </a:r>
            <a:r>
              <a:rPr lang="en-US" sz="2000" dirty="0" err="1"/>
              <a:t>neravnotežu</a:t>
            </a:r>
            <a:r>
              <a:rPr lang="en-US" sz="2000" dirty="0"/>
              <a:t> u </a:t>
            </a:r>
            <a:r>
              <a:rPr lang="en-US" sz="2000" dirty="0" err="1"/>
              <a:t>raspodeli</a:t>
            </a:r>
            <a:r>
              <a:rPr lang="en-US" sz="2000" dirty="0"/>
              <a:t> </a:t>
            </a:r>
            <a:r>
              <a:rPr lang="en-US" sz="2000" dirty="0" err="1"/>
              <a:t>kućnih</a:t>
            </a:r>
            <a:r>
              <a:rPr lang="en-US" sz="2000" dirty="0"/>
              <a:t> </a:t>
            </a:r>
            <a:r>
              <a:rPr lang="en-US" sz="2000" dirty="0" err="1"/>
              <a:t>obaveza</a:t>
            </a:r>
            <a:r>
              <a:rPr lang="en-US" sz="2000" dirty="0"/>
              <a:t>, </a:t>
            </a:r>
            <a:r>
              <a:rPr lang="en-US" sz="2000" dirty="0" err="1"/>
              <a:t>jer</a:t>
            </a:r>
            <a:r>
              <a:rPr lang="en-US" sz="2000" dirty="0"/>
              <a:t> u </a:t>
            </a:r>
            <a:r>
              <a:rPr lang="en-US" sz="2000" dirty="0" err="1"/>
              <a:t>izrazitoj</a:t>
            </a:r>
            <a:r>
              <a:rPr lang="en-US" sz="2000" dirty="0"/>
              <a:t> </a:t>
            </a:r>
            <a:r>
              <a:rPr lang="en-US" sz="2000" dirty="0" err="1"/>
              <a:t>većini</a:t>
            </a:r>
            <a:r>
              <a:rPr lang="en-US" sz="2000" dirty="0"/>
              <a:t> </a:t>
            </a:r>
            <a:r>
              <a:rPr lang="en-US" sz="2000" dirty="0" err="1"/>
              <a:t>domaćinstava</a:t>
            </a:r>
            <a:r>
              <a:rPr lang="en-US" sz="2000" dirty="0"/>
              <a:t> </a:t>
            </a:r>
            <a:r>
              <a:rPr lang="en-US" sz="2000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kućne</a:t>
            </a:r>
            <a:r>
              <a:rPr lang="en-US" sz="2000" dirty="0"/>
              <a:t> </a:t>
            </a:r>
            <a:r>
              <a:rPr lang="en-US" sz="2000" dirty="0" err="1"/>
              <a:t>poslove</a:t>
            </a:r>
            <a:r>
              <a:rPr lang="en-US" sz="2000" dirty="0"/>
              <a:t> </a:t>
            </a:r>
            <a:r>
              <a:rPr lang="en-US" sz="2000" dirty="0" err="1"/>
              <a:t>uglavnom</a:t>
            </a:r>
            <a:r>
              <a:rPr lang="en-US" sz="2000" dirty="0"/>
              <a:t> </a:t>
            </a:r>
            <a:r>
              <a:rPr lang="en-US" sz="2000" dirty="0" err="1"/>
              <a:t>obavljaju</a:t>
            </a:r>
            <a:r>
              <a:rPr lang="en-US" sz="2000" dirty="0"/>
              <a:t> </a:t>
            </a:r>
            <a:r>
              <a:rPr lang="en-US" sz="2000" dirty="0" err="1"/>
              <a:t>žene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Pokazalo</a:t>
            </a:r>
            <a:r>
              <a:rPr lang="en-US" sz="2000" dirty="0"/>
              <a:t> se da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razumevanje</a:t>
            </a:r>
            <a:r>
              <a:rPr lang="en-US" sz="2000" dirty="0"/>
              <a:t> </a:t>
            </a:r>
            <a:r>
              <a:rPr lang="en-US" sz="2000" dirty="0" err="1"/>
              <a:t>podele</a:t>
            </a:r>
            <a:r>
              <a:rPr lang="en-US" sz="2000" dirty="0"/>
              <a:t> </a:t>
            </a:r>
            <a:r>
              <a:rPr lang="en-US" sz="2000" dirty="0" err="1"/>
              <a:t>kućnog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značajna</a:t>
            </a:r>
            <a:r>
              <a:rPr lang="en-US" sz="2000" dirty="0"/>
              <a:t> </a:t>
            </a:r>
            <a:r>
              <a:rPr lang="en-US" sz="2000" dirty="0" err="1"/>
              <a:t>toliko</a:t>
            </a:r>
            <a:r>
              <a:rPr lang="en-US" sz="2000" dirty="0"/>
              <a:t> </a:t>
            </a:r>
            <a:r>
              <a:rPr lang="en-US" sz="2000" dirty="0" err="1"/>
              <a:t>zaposlenost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, </a:t>
            </a:r>
            <a:r>
              <a:rPr lang="en-US" sz="2000" dirty="0" err="1"/>
              <a:t>koliko</a:t>
            </a:r>
            <a:r>
              <a:rPr lang="en-US" sz="2000" dirty="0"/>
              <a:t> </a:t>
            </a:r>
            <a:r>
              <a:rPr lang="en-US" sz="2000" dirty="0" err="1"/>
              <a:t>zaposlenost</a:t>
            </a:r>
            <a:r>
              <a:rPr lang="en-US" sz="2000" dirty="0"/>
              <a:t> </a:t>
            </a:r>
            <a:r>
              <a:rPr lang="en-US" sz="2000" dirty="0" err="1"/>
              <a:t>muškaraca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Uočava</a:t>
            </a:r>
            <a:r>
              <a:rPr lang="en-US" sz="2000" dirty="0"/>
              <a:t> se da je </a:t>
            </a:r>
            <a:r>
              <a:rPr lang="en-US" sz="2000" dirty="0" err="1"/>
              <a:t>patrijarhalni</a:t>
            </a:r>
            <a:r>
              <a:rPr lang="en-US" sz="2000" dirty="0"/>
              <a:t> </a:t>
            </a:r>
            <a:r>
              <a:rPr lang="en-US" sz="2000" dirty="0" err="1"/>
              <a:t>vrednosni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generalno</a:t>
            </a:r>
            <a:r>
              <a:rPr lang="en-US" sz="2000" dirty="0"/>
              <a:t> </a:t>
            </a:r>
            <a:r>
              <a:rPr lang="en-US" sz="2000" dirty="0" err="1"/>
              <a:t>povezan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većim</a:t>
            </a:r>
            <a:r>
              <a:rPr lang="en-US" sz="2000" dirty="0"/>
              <a:t> </a:t>
            </a:r>
            <a:r>
              <a:rPr lang="en-US" sz="2000" dirty="0" err="1"/>
              <a:t>angažmanom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 u </a:t>
            </a:r>
            <a:r>
              <a:rPr lang="en-US" sz="2000" dirty="0" err="1"/>
              <a:t>kućnim</a:t>
            </a:r>
            <a:r>
              <a:rPr lang="en-US" sz="2000" dirty="0"/>
              <a:t> </a:t>
            </a:r>
            <a:r>
              <a:rPr lang="en-US" sz="2000" dirty="0" err="1"/>
              <a:t>poslovima</a:t>
            </a:r>
            <a:r>
              <a:rPr lang="en-US" sz="2000" dirty="0"/>
              <a:t> u </a:t>
            </a:r>
            <a:r>
              <a:rPr lang="en-US" sz="2000" dirty="0" err="1"/>
              <a:t>poređenju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ne-</a:t>
            </a:r>
            <a:r>
              <a:rPr lang="en-US" sz="2000" dirty="0" err="1"/>
              <a:t>patrijarhalnim</a:t>
            </a:r>
            <a:r>
              <a:rPr lang="en-US" sz="2000" dirty="0"/>
              <a:t> </a:t>
            </a:r>
            <a:r>
              <a:rPr lang="en-US" sz="2000" dirty="0" err="1"/>
              <a:t>vrednosnim</a:t>
            </a:r>
            <a:r>
              <a:rPr lang="en-US" sz="2000" dirty="0"/>
              <a:t> </a:t>
            </a:r>
            <a:r>
              <a:rPr lang="en-US" sz="2000" dirty="0" err="1"/>
              <a:t>sistemom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146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0594" y="990059"/>
            <a:ext cx="108501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 smtClean="0"/>
              <a:t>-</a:t>
            </a:r>
            <a:r>
              <a:rPr lang="en-US" sz="2400" dirty="0" smtClean="0"/>
              <a:t>U </a:t>
            </a:r>
            <a:r>
              <a:rPr lang="en-US" sz="2400" dirty="0" err="1"/>
              <a:t>drugoj</a:t>
            </a:r>
            <a:r>
              <a:rPr lang="en-US" sz="2400" dirty="0"/>
              <a:t> </a:t>
            </a:r>
            <a:r>
              <a:rPr lang="en-US" sz="2400" dirty="0" err="1"/>
              <a:t>polovini</a:t>
            </a:r>
            <a:r>
              <a:rPr lang="en-US" sz="2400" dirty="0"/>
              <a:t> 20. </a:t>
            </a:r>
            <a:r>
              <a:rPr lang="en-US" sz="2400" dirty="0" err="1"/>
              <a:t>veka</a:t>
            </a:r>
            <a:r>
              <a:rPr lang="en-US" sz="2400" dirty="0"/>
              <a:t> u </a:t>
            </a:r>
            <a:r>
              <a:rPr lang="en-US" sz="2400" dirty="0" err="1"/>
              <a:t>zemljama</a:t>
            </a:r>
            <a:r>
              <a:rPr lang="en-US" sz="2400" dirty="0"/>
              <a:t> </a:t>
            </a:r>
            <a:r>
              <a:rPr lang="en-US" sz="2400" dirty="0" err="1"/>
              <a:t>širom</a:t>
            </a:r>
            <a:r>
              <a:rPr lang="en-US" sz="2400" dirty="0"/>
              <a:t> </a:t>
            </a:r>
            <a:r>
              <a:rPr lang="en-US" sz="2400" dirty="0" err="1"/>
              <a:t>Evrope</a:t>
            </a:r>
            <a:r>
              <a:rPr lang="en-US" sz="2400" dirty="0"/>
              <a:t> </a:t>
            </a:r>
            <a:r>
              <a:rPr lang="en-US" sz="2400" dirty="0" err="1"/>
              <a:t>došlo</a:t>
            </a:r>
            <a:r>
              <a:rPr lang="en-US" sz="2400" dirty="0"/>
              <a:t> je do </a:t>
            </a:r>
            <a:r>
              <a:rPr lang="en-US" sz="2400" dirty="0" err="1"/>
              <a:t>značajnih</a:t>
            </a:r>
            <a:r>
              <a:rPr lang="en-US" sz="2400" dirty="0"/>
              <a:t> </a:t>
            </a:r>
            <a:r>
              <a:rPr lang="en-US" sz="2400" dirty="0" err="1"/>
              <a:t>promena</a:t>
            </a:r>
            <a:r>
              <a:rPr lang="en-US" sz="2400" dirty="0"/>
              <a:t> u </a:t>
            </a:r>
            <a:r>
              <a:rPr lang="en-US" sz="2400" dirty="0" err="1"/>
              <a:t>porodičnim</a:t>
            </a:r>
            <a:r>
              <a:rPr lang="en-US" sz="2400" dirty="0"/>
              <a:t> </a:t>
            </a:r>
            <a:r>
              <a:rPr lang="en-US" sz="2400" dirty="0" err="1"/>
              <a:t>formama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procesima</a:t>
            </a:r>
            <a:r>
              <a:rPr lang="en-US" sz="2400" dirty="0"/>
              <a:t> </a:t>
            </a:r>
            <a:r>
              <a:rPr lang="en-US" sz="2400" dirty="0" err="1"/>
              <a:t>njihovog</a:t>
            </a:r>
            <a:r>
              <a:rPr lang="en-US" sz="2400" dirty="0"/>
              <a:t> </a:t>
            </a:r>
            <a:r>
              <a:rPr lang="en-US" sz="2400" dirty="0" err="1"/>
              <a:t>formiranja</a:t>
            </a:r>
            <a:r>
              <a:rPr lang="en-US" sz="2400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u </a:t>
            </a:r>
            <a:r>
              <a:rPr lang="en-US" sz="2400" dirty="0" err="1"/>
              <a:t>obrascima</a:t>
            </a:r>
            <a:r>
              <a:rPr lang="en-US" sz="2400" dirty="0"/>
              <a:t> </a:t>
            </a:r>
            <a:r>
              <a:rPr lang="en-US" sz="2400" dirty="0" err="1"/>
              <a:t>zaposlenosti</a:t>
            </a:r>
            <a:r>
              <a:rPr lang="en-US" sz="2400" dirty="0"/>
              <a:t> </a:t>
            </a:r>
            <a:r>
              <a:rPr lang="en-US" sz="2400" dirty="0" err="1"/>
              <a:t>muškaraca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, s </a:t>
            </a:r>
            <a:r>
              <a:rPr lang="en-US" sz="2400" dirty="0" err="1"/>
              <a:t>obzirom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masovni</a:t>
            </a:r>
            <a:r>
              <a:rPr lang="en-US" sz="2400" dirty="0"/>
              <a:t> </a:t>
            </a:r>
            <a:r>
              <a:rPr lang="en-US" sz="2400" dirty="0" err="1"/>
              <a:t>izlazak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tržište</a:t>
            </a:r>
            <a:r>
              <a:rPr lang="en-US" sz="2400" dirty="0"/>
              <a:t> </a:t>
            </a:r>
            <a:r>
              <a:rPr lang="en-US" sz="2400" dirty="0" err="1"/>
              <a:t>rada</a:t>
            </a:r>
            <a:r>
              <a:rPr lang="en-US" sz="2400" dirty="0"/>
              <a:t>. </a:t>
            </a:r>
            <a:r>
              <a:rPr lang="en-US" sz="2400" dirty="0" err="1"/>
              <a:t>Uprkos</a:t>
            </a:r>
            <a:r>
              <a:rPr lang="en-US" sz="2400" dirty="0"/>
              <a:t> </a:t>
            </a:r>
            <a:r>
              <a:rPr lang="en-US" sz="2400" dirty="0" err="1"/>
              <a:t>konstantnom</a:t>
            </a:r>
            <a:r>
              <a:rPr lang="en-US" sz="2400" dirty="0"/>
              <a:t> </a:t>
            </a:r>
            <a:r>
              <a:rPr lang="en-US" sz="2400" dirty="0" err="1"/>
              <a:t>povećanju</a:t>
            </a:r>
            <a:r>
              <a:rPr lang="en-US" sz="2400" dirty="0"/>
              <a:t> </a:t>
            </a:r>
            <a:r>
              <a:rPr lang="en-US" sz="2400" dirty="0" err="1"/>
              <a:t>participacije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u </a:t>
            </a:r>
            <a:r>
              <a:rPr lang="en-US" sz="2400" dirty="0" err="1"/>
              <a:t>radnoj</a:t>
            </a:r>
            <a:r>
              <a:rPr lang="en-US" sz="2400" dirty="0"/>
              <a:t> </a:t>
            </a:r>
            <a:r>
              <a:rPr lang="en-US" sz="2400" dirty="0" err="1"/>
              <a:t>snazi</a:t>
            </a:r>
            <a:r>
              <a:rPr lang="en-US" sz="2400" dirty="0"/>
              <a:t>, </a:t>
            </a:r>
            <a:r>
              <a:rPr lang="en-US" sz="2400" dirty="0" err="1"/>
              <a:t>njihove</a:t>
            </a:r>
            <a:r>
              <a:rPr lang="en-US" sz="2400" dirty="0"/>
              <a:t> stope </a:t>
            </a:r>
            <a:r>
              <a:rPr lang="en-US" sz="2400" dirty="0" err="1"/>
              <a:t>zaposlenosti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dalje</a:t>
            </a:r>
            <a:r>
              <a:rPr lang="en-US" sz="2400" dirty="0"/>
              <a:t> </a:t>
            </a:r>
            <a:r>
              <a:rPr lang="en-US" sz="2400" dirty="0" err="1"/>
              <a:t>značajno</a:t>
            </a:r>
            <a:r>
              <a:rPr lang="en-US" sz="2400" dirty="0"/>
              <a:t> </a:t>
            </a:r>
            <a:r>
              <a:rPr lang="en-US" sz="2400" dirty="0" err="1"/>
              <a:t>zaostaju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stopama</a:t>
            </a:r>
            <a:r>
              <a:rPr lang="en-US" sz="2400" dirty="0"/>
              <a:t> </a:t>
            </a:r>
            <a:r>
              <a:rPr lang="en-US" sz="2400" dirty="0" err="1"/>
              <a:t>zaposlenosti</a:t>
            </a:r>
            <a:r>
              <a:rPr lang="en-US" sz="2400" dirty="0"/>
              <a:t> </a:t>
            </a:r>
            <a:r>
              <a:rPr lang="en-US" sz="2400" dirty="0" err="1"/>
              <a:t>muškaraca</a:t>
            </a:r>
            <a:r>
              <a:rPr lang="en-US" sz="2400" dirty="0"/>
              <a:t> </a:t>
            </a:r>
            <a:r>
              <a:rPr lang="en-US" sz="2400" dirty="0" err="1"/>
              <a:t>širom</a:t>
            </a:r>
            <a:r>
              <a:rPr lang="en-US" sz="2400" dirty="0"/>
              <a:t> EU.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sr-Latn-RS" sz="2400" dirty="0" smtClean="0"/>
              <a:t>-</a:t>
            </a:r>
            <a:r>
              <a:rPr lang="en-US" sz="2400" dirty="0" err="1" smtClean="0"/>
              <a:t>Značajne</a:t>
            </a:r>
            <a:r>
              <a:rPr lang="en-US" sz="2400" dirty="0" smtClean="0"/>
              <a:t> </a:t>
            </a:r>
            <a:r>
              <a:rPr lang="en-US" sz="2400" dirty="0" err="1"/>
              <a:t>prediktore</a:t>
            </a:r>
            <a:r>
              <a:rPr lang="en-US" sz="2400" dirty="0"/>
              <a:t> </a:t>
            </a:r>
            <a:r>
              <a:rPr lang="en-US" sz="2400" dirty="0" err="1"/>
              <a:t>zaposlenosti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</a:t>
            </a:r>
            <a:r>
              <a:rPr lang="en-US" sz="2400" dirty="0" err="1"/>
              <a:t>predstavljaju</a:t>
            </a:r>
            <a:r>
              <a:rPr lang="en-US" sz="2400" dirty="0"/>
              <a:t> </a:t>
            </a:r>
            <a:r>
              <a:rPr lang="en-US" sz="2400" dirty="0" err="1"/>
              <a:t>starost</a:t>
            </a:r>
            <a:r>
              <a:rPr lang="en-US" sz="2400" dirty="0"/>
              <a:t>, </a:t>
            </a:r>
            <a:r>
              <a:rPr lang="en-US" sz="2400" dirty="0" err="1"/>
              <a:t>broj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, </a:t>
            </a:r>
            <a:r>
              <a:rPr lang="en-US" sz="2400" dirty="0" err="1"/>
              <a:t>bračni</a:t>
            </a:r>
            <a:r>
              <a:rPr lang="en-US" sz="2400" dirty="0"/>
              <a:t> status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nivo</a:t>
            </a:r>
            <a:r>
              <a:rPr lang="en-US" sz="2400" dirty="0"/>
              <a:t> </a:t>
            </a:r>
            <a:r>
              <a:rPr lang="en-US" sz="2400" dirty="0" err="1"/>
              <a:t>obrazovanja</a:t>
            </a:r>
            <a:r>
              <a:rPr lang="sr-Latn-RS" sz="2400" dirty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 err="1"/>
              <a:t>Rodni</a:t>
            </a:r>
            <a:r>
              <a:rPr lang="en-US" b="1" dirty="0"/>
              <a:t> </a:t>
            </a:r>
            <a:r>
              <a:rPr lang="en-US" b="1" dirty="0" err="1"/>
              <a:t>odnosi</a:t>
            </a:r>
            <a:r>
              <a:rPr lang="en-US" b="1" dirty="0"/>
              <a:t> u </a:t>
            </a:r>
            <a:r>
              <a:rPr lang="en-US" b="1" dirty="0" err="1"/>
              <a:t>odlučivanju</a:t>
            </a:r>
            <a:r>
              <a:rPr lang="en-US" b="1" dirty="0"/>
              <a:t> o </a:t>
            </a:r>
            <a:r>
              <a:rPr lang="en-US" b="1" dirty="0" err="1"/>
              <a:t>budžetu</a:t>
            </a:r>
            <a:r>
              <a:rPr lang="en-US" b="1" dirty="0"/>
              <a:t> </a:t>
            </a:r>
            <a:r>
              <a:rPr lang="en-US" b="1" dirty="0" err="1"/>
              <a:t>domaćinstva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9897964" cy="4351337"/>
          </a:xfrm>
        </p:spPr>
        <p:txBody>
          <a:bodyPr>
            <a:noAutofit/>
          </a:bodyPr>
          <a:lstStyle/>
          <a:p>
            <a:r>
              <a:rPr lang="en-US" sz="2000" dirty="0" err="1"/>
              <a:t>Uporedni</a:t>
            </a:r>
            <a:r>
              <a:rPr lang="en-US" sz="2000" dirty="0"/>
              <a:t> </a:t>
            </a:r>
            <a:r>
              <a:rPr lang="en-US" sz="2000" dirty="0" err="1"/>
              <a:t>podaci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istraživanja</a:t>
            </a:r>
            <a:r>
              <a:rPr lang="en-US" sz="2000" dirty="0"/>
              <a:t> o </a:t>
            </a:r>
            <a:r>
              <a:rPr lang="en-US" sz="2000" dirty="0" err="1"/>
              <a:t>ekonomskim</a:t>
            </a:r>
            <a:r>
              <a:rPr lang="en-US" sz="2000" dirty="0"/>
              <a:t> </a:t>
            </a:r>
            <a:r>
              <a:rPr lang="en-US" sz="2000" dirty="0" err="1"/>
              <a:t>strategijama</a:t>
            </a:r>
            <a:r>
              <a:rPr lang="en-US" sz="2000" dirty="0"/>
              <a:t> </a:t>
            </a:r>
            <a:r>
              <a:rPr lang="en-US" sz="2000" dirty="0" err="1"/>
              <a:t>domaćinstava</a:t>
            </a:r>
            <a:r>
              <a:rPr lang="en-US" sz="2000" dirty="0"/>
              <a:t> </a:t>
            </a:r>
            <a:r>
              <a:rPr lang="en-US" sz="2000" dirty="0" err="1"/>
              <a:t>pokazuju</a:t>
            </a:r>
            <a:r>
              <a:rPr lang="en-US" sz="2000" dirty="0"/>
              <a:t> da je u </a:t>
            </a:r>
            <a:r>
              <a:rPr lang="en-US" sz="2000" dirty="0" err="1"/>
              <a:t>periodu</a:t>
            </a:r>
            <a:r>
              <a:rPr lang="en-US" sz="2000" dirty="0"/>
              <a:t> 2003–2007. </a:t>
            </a:r>
            <a:r>
              <a:rPr lang="en-US" sz="2000" dirty="0" err="1"/>
              <a:t>došlo</a:t>
            </a:r>
            <a:r>
              <a:rPr lang="en-US" sz="2000" dirty="0"/>
              <a:t> do </a:t>
            </a:r>
            <a:r>
              <a:rPr lang="en-US" sz="2000" dirty="0" err="1"/>
              <a:t>blagih</a:t>
            </a:r>
            <a:r>
              <a:rPr lang="en-US" sz="2000" dirty="0"/>
              <a:t> </a:t>
            </a:r>
            <a:r>
              <a:rPr lang="en-US" sz="2000" dirty="0" err="1"/>
              <a:t>promena</a:t>
            </a:r>
            <a:r>
              <a:rPr lang="en-US" sz="2000" dirty="0"/>
              <a:t> u </a:t>
            </a:r>
            <a:r>
              <a:rPr lang="en-US" sz="2000" dirty="0" err="1"/>
              <a:t>podeli</a:t>
            </a:r>
            <a:r>
              <a:rPr lang="en-US" sz="2000" dirty="0"/>
              <a:t> </a:t>
            </a:r>
            <a:r>
              <a:rPr lang="en-US" sz="2000" dirty="0" err="1"/>
              <a:t>kućnog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upravljanja</a:t>
            </a:r>
            <a:r>
              <a:rPr lang="en-US" sz="2000" dirty="0"/>
              <a:t> </a:t>
            </a:r>
            <a:r>
              <a:rPr lang="en-US" sz="2000" dirty="0" err="1"/>
              <a:t>finansijama</a:t>
            </a:r>
            <a:r>
              <a:rPr lang="en-US" sz="2000" dirty="0"/>
              <a:t> </a:t>
            </a:r>
            <a:r>
              <a:rPr lang="en-US" sz="2000" dirty="0" err="1"/>
              <a:t>domaćinstva</a:t>
            </a:r>
            <a:r>
              <a:rPr lang="en-US" sz="2000" dirty="0"/>
              <a:t>. </a:t>
            </a:r>
            <a:r>
              <a:rPr lang="en-US" sz="2000" dirty="0" err="1"/>
              <a:t>Promene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zabeležene</a:t>
            </a:r>
            <a:r>
              <a:rPr lang="en-US" sz="2000" dirty="0"/>
              <a:t> u </a:t>
            </a:r>
            <a:r>
              <a:rPr lang="en-US" sz="2000" dirty="0" err="1"/>
              <a:t>povećanom</a:t>
            </a:r>
            <a:r>
              <a:rPr lang="en-US" sz="2000" dirty="0"/>
              <a:t> </a:t>
            </a:r>
            <a:r>
              <a:rPr lang="en-US" sz="2000" dirty="0" err="1"/>
              <a:t>uključivanju</a:t>
            </a:r>
            <a:r>
              <a:rPr lang="en-US" sz="2000" dirty="0"/>
              <a:t> </a:t>
            </a:r>
            <a:r>
              <a:rPr lang="en-US" sz="2000" dirty="0" err="1"/>
              <a:t>muškaraca</a:t>
            </a:r>
            <a:r>
              <a:rPr lang="en-US" sz="2000" dirty="0"/>
              <a:t> u </a:t>
            </a:r>
            <a:r>
              <a:rPr lang="en-US" sz="2000" dirty="0" err="1"/>
              <a:t>pojedine</a:t>
            </a:r>
            <a:r>
              <a:rPr lang="en-US" sz="2000" dirty="0"/>
              <a:t> </a:t>
            </a:r>
            <a:r>
              <a:rPr lang="en-US" sz="2000" dirty="0" err="1"/>
              <a:t>vrste</a:t>
            </a:r>
            <a:r>
              <a:rPr lang="en-US" sz="2000" dirty="0"/>
              <a:t> </a:t>
            </a:r>
            <a:r>
              <a:rPr lang="en-US" sz="2000" dirty="0" err="1"/>
              <a:t>poslova</a:t>
            </a:r>
            <a:r>
              <a:rPr lang="en-US" sz="2000" dirty="0"/>
              <a:t> </a:t>
            </a:r>
            <a:r>
              <a:rPr lang="en-US" sz="2000" dirty="0" err="1"/>
              <a:t>održavanja</a:t>
            </a:r>
            <a:r>
              <a:rPr lang="en-US" sz="2000" dirty="0"/>
              <a:t> </a:t>
            </a:r>
            <a:r>
              <a:rPr lang="en-US" sz="2000" dirty="0" err="1"/>
              <a:t>domaćinstva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većoj</a:t>
            </a:r>
            <a:r>
              <a:rPr lang="en-US" sz="2000" dirty="0"/>
              <a:t> </a:t>
            </a:r>
            <a:r>
              <a:rPr lang="en-US" sz="2000" dirty="0" err="1"/>
              <a:t>zastupljenosti</a:t>
            </a:r>
            <a:r>
              <a:rPr lang="en-US" sz="2000" dirty="0"/>
              <a:t> </a:t>
            </a:r>
            <a:r>
              <a:rPr lang="en-US" sz="2000" dirty="0" err="1"/>
              <a:t>domaćinstava</a:t>
            </a:r>
            <a:r>
              <a:rPr lang="en-US" sz="2000" dirty="0"/>
              <a:t> u </a:t>
            </a:r>
            <a:r>
              <a:rPr lang="en-US" sz="2000" dirty="0" err="1"/>
              <a:t>kojima</a:t>
            </a:r>
            <a:r>
              <a:rPr lang="en-US" sz="2000" dirty="0"/>
              <a:t> </a:t>
            </a:r>
            <a:r>
              <a:rPr lang="en-US" sz="2000" dirty="0" err="1"/>
              <a:t>žene</a:t>
            </a:r>
            <a:r>
              <a:rPr lang="en-US" sz="2000" dirty="0"/>
              <a:t> </a:t>
            </a:r>
            <a:r>
              <a:rPr lang="en-US" sz="2000" dirty="0" err="1"/>
              <a:t>upravljaju</a:t>
            </a:r>
            <a:r>
              <a:rPr lang="en-US" sz="2000" dirty="0"/>
              <a:t> </a:t>
            </a:r>
            <a:r>
              <a:rPr lang="en-US" sz="2000" dirty="0" err="1"/>
              <a:t>porodičnim</a:t>
            </a:r>
            <a:r>
              <a:rPr lang="en-US" sz="2000" dirty="0"/>
              <a:t> </a:t>
            </a:r>
            <a:r>
              <a:rPr lang="en-US" sz="2000" dirty="0" err="1"/>
              <a:t>finansijama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U</a:t>
            </a:r>
            <a:r>
              <a:rPr lang="en-US" sz="2000" dirty="0" err="1" smtClean="0"/>
              <a:t>prkos</a:t>
            </a:r>
            <a:r>
              <a:rPr lang="en-US" sz="2000" dirty="0" smtClean="0"/>
              <a:t> </a:t>
            </a:r>
            <a:r>
              <a:rPr lang="en-US" sz="2000" dirty="0" err="1"/>
              <a:t>uočenim</a:t>
            </a:r>
            <a:r>
              <a:rPr lang="en-US" sz="2000" dirty="0"/>
              <a:t> </a:t>
            </a:r>
            <a:r>
              <a:rPr lang="en-US" sz="2000" dirty="0" err="1"/>
              <a:t>promenama</a:t>
            </a:r>
            <a:r>
              <a:rPr lang="en-US" sz="2000" dirty="0"/>
              <a:t> </a:t>
            </a:r>
            <a:r>
              <a:rPr lang="en-US" sz="2000" dirty="0" err="1"/>
              <a:t>važno</a:t>
            </a:r>
            <a:r>
              <a:rPr lang="en-US" sz="2000" dirty="0"/>
              <a:t> je </a:t>
            </a:r>
            <a:r>
              <a:rPr lang="en-US" sz="2000" dirty="0" err="1"/>
              <a:t>istaći</a:t>
            </a:r>
            <a:r>
              <a:rPr lang="en-US" sz="2000" dirty="0"/>
              <a:t> da u </a:t>
            </a:r>
            <a:r>
              <a:rPr lang="en-US" sz="2000" dirty="0" err="1"/>
              <a:t>oba</a:t>
            </a:r>
            <a:r>
              <a:rPr lang="en-US" sz="2000" dirty="0"/>
              <a:t> </a:t>
            </a:r>
            <a:r>
              <a:rPr lang="en-US" sz="2000" dirty="0" err="1"/>
              <a:t>posmatrana</a:t>
            </a:r>
            <a:r>
              <a:rPr lang="en-US" sz="2000" dirty="0"/>
              <a:t> </a:t>
            </a:r>
            <a:r>
              <a:rPr lang="en-US" sz="2000" dirty="0" err="1"/>
              <a:t>aspekta</a:t>
            </a:r>
            <a:r>
              <a:rPr lang="en-US" sz="2000" dirty="0"/>
              <a:t> </a:t>
            </a:r>
            <a:r>
              <a:rPr lang="en-US" sz="2000" dirty="0" err="1"/>
              <a:t>rodni</a:t>
            </a:r>
            <a:r>
              <a:rPr lang="en-US" sz="2000" dirty="0"/>
              <a:t> </a:t>
            </a:r>
            <a:r>
              <a:rPr lang="en-US" sz="2000" dirty="0" err="1"/>
              <a:t>odnosi</a:t>
            </a:r>
            <a:r>
              <a:rPr lang="en-US" sz="2000" dirty="0"/>
              <a:t> u </a:t>
            </a:r>
            <a:r>
              <a:rPr lang="en-US" sz="2000" dirty="0" err="1"/>
              <a:t>domaćinstvu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dalje</a:t>
            </a:r>
            <a:r>
              <a:rPr lang="en-US" sz="2000" dirty="0"/>
              <a:t> </a:t>
            </a:r>
            <a:r>
              <a:rPr lang="en-US" sz="2000" dirty="0" err="1"/>
              <a:t>ostaju</a:t>
            </a:r>
            <a:r>
              <a:rPr lang="en-US" sz="2000" dirty="0"/>
              <a:t> </a:t>
            </a:r>
            <a:r>
              <a:rPr lang="en-US" sz="2000" dirty="0" err="1"/>
              <a:t>obeleženi</a:t>
            </a:r>
            <a:r>
              <a:rPr lang="en-US" sz="2000" dirty="0"/>
              <a:t> </a:t>
            </a:r>
            <a:r>
              <a:rPr lang="en-US" sz="2000" dirty="0" err="1"/>
              <a:t>izrazito</a:t>
            </a:r>
            <a:r>
              <a:rPr lang="en-US" sz="2000" dirty="0"/>
              <a:t> </a:t>
            </a:r>
            <a:r>
              <a:rPr lang="en-US" sz="2000" dirty="0" err="1"/>
              <a:t>neravnopravnom</a:t>
            </a:r>
            <a:r>
              <a:rPr lang="en-US" sz="2000" dirty="0"/>
              <a:t> </a:t>
            </a:r>
            <a:r>
              <a:rPr lang="en-US" sz="2000" dirty="0" err="1"/>
              <a:t>podelom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odlučivanja</a:t>
            </a:r>
            <a:r>
              <a:rPr lang="en-US" sz="2000" dirty="0"/>
              <a:t> o </a:t>
            </a:r>
            <a:r>
              <a:rPr lang="en-US" sz="2000" dirty="0" err="1"/>
              <a:t>budžetu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Obaveze</a:t>
            </a:r>
            <a:r>
              <a:rPr lang="en-US" sz="2000" dirty="0" smtClean="0"/>
              <a:t> </a:t>
            </a:r>
            <a:r>
              <a:rPr lang="en-US" sz="2000" dirty="0" err="1"/>
              <a:t>kućnog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 </a:t>
            </a:r>
            <a:r>
              <a:rPr lang="en-US" sz="2000" dirty="0" err="1"/>
              <a:t>pretežno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u </a:t>
            </a:r>
            <a:r>
              <a:rPr lang="en-US" sz="2000" dirty="0" err="1"/>
              <a:t>nadležnosti</a:t>
            </a:r>
            <a:r>
              <a:rPr lang="en-US" sz="2000" dirty="0"/>
              <a:t> </a:t>
            </a:r>
            <a:r>
              <a:rPr lang="en-US" sz="2000" dirty="0" err="1"/>
              <a:t>žena</a:t>
            </a:r>
            <a:r>
              <a:rPr lang="en-US" sz="2000" dirty="0"/>
              <a:t>, </a:t>
            </a:r>
            <a:r>
              <a:rPr lang="en-US" sz="2000" dirty="0" err="1"/>
              <a:t>dok</a:t>
            </a:r>
            <a:r>
              <a:rPr lang="en-US" sz="2000" dirty="0"/>
              <a:t> je </a:t>
            </a:r>
            <a:r>
              <a:rPr lang="en-US" sz="2000" dirty="0" err="1"/>
              <a:t>upravljanje</a:t>
            </a:r>
            <a:r>
              <a:rPr lang="en-US" sz="2000" dirty="0"/>
              <a:t> </a:t>
            </a:r>
            <a:r>
              <a:rPr lang="en-US" sz="2000" dirty="0" err="1"/>
              <a:t>finansijskim</a:t>
            </a:r>
            <a:r>
              <a:rPr lang="en-US" sz="2000" dirty="0"/>
              <a:t> </a:t>
            </a:r>
            <a:r>
              <a:rPr lang="en-US" sz="2000" dirty="0" err="1"/>
              <a:t>resursima</a:t>
            </a:r>
            <a:r>
              <a:rPr lang="en-US" sz="2000" dirty="0"/>
              <a:t> </a:t>
            </a:r>
            <a:r>
              <a:rPr lang="en-US" sz="2000" dirty="0" err="1"/>
              <a:t>domaćinstva</a:t>
            </a:r>
            <a:r>
              <a:rPr lang="en-US" sz="2000" dirty="0"/>
              <a:t> </a:t>
            </a:r>
            <a:r>
              <a:rPr lang="en-US" sz="2000" dirty="0" err="1"/>
              <a:t>pretežno</a:t>
            </a:r>
            <a:r>
              <a:rPr lang="en-US" sz="2000" dirty="0"/>
              <a:t> u </a:t>
            </a:r>
            <a:r>
              <a:rPr lang="en-US" sz="2000" dirty="0" err="1"/>
              <a:t>rukama</a:t>
            </a:r>
            <a:r>
              <a:rPr lang="en-US" sz="2000" dirty="0"/>
              <a:t> </a:t>
            </a:r>
            <a:r>
              <a:rPr lang="en-US" sz="2000" dirty="0" err="1"/>
              <a:t>muškaraca</a:t>
            </a:r>
            <a:r>
              <a:rPr lang="en-US" sz="2000" dirty="0"/>
              <a:t>. </a:t>
            </a:r>
            <a:r>
              <a:rPr lang="en-US" sz="2000" dirty="0" err="1"/>
              <a:t>Ovakvi</a:t>
            </a:r>
            <a:r>
              <a:rPr lang="en-US" sz="2000" dirty="0"/>
              <a:t> </a:t>
            </a:r>
            <a:r>
              <a:rPr lang="en-US" sz="2000" dirty="0" err="1"/>
              <a:t>odnosi</a:t>
            </a:r>
            <a:r>
              <a:rPr lang="en-US" sz="2000" dirty="0"/>
              <a:t> </a:t>
            </a:r>
            <a:r>
              <a:rPr lang="en-US" sz="2000" dirty="0" err="1"/>
              <a:t>uspostavljaju</a:t>
            </a:r>
            <a:r>
              <a:rPr lang="en-US" sz="2000" dirty="0"/>
              <a:t> se u </a:t>
            </a:r>
            <a:r>
              <a:rPr lang="en-US" sz="2000" dirty="0" err="1"/>
              <a:t>kontekstu</a:t>
            </a:r>
            <a:r>
              <a:rPr lang="en-US" sz="2000" dirty="0"/>
              <a:t> </a:t>
            </a:r>
            <a:r>
              <a:rPr lang="en-US" sz="2000" dirty="0" err="1"/>
              <a:t>još</a:t>
            </a:r>
            <a:r>
              <a:rPr lang="en-US" sz="2000" dirty="0"/>
              <a:t> </a:t>
            </a:r>
            <a:r>
              <a:rPr lang="en-US" sz="2000" dirty="0" err="1"/>
              <a:t>uvek</a:t>
            </a:r>
            <a:r>
              <a:rPr lang="en-US" sz="2000" dirty="0"/>
              <a:t> </a:t>
            </a:r>
            <a:r>
              <a:rPr lang="en-US" sz="2000" dirty="0" err="1"/>
              <a:t>prisutnih</a:t>
            </a:r>
            <a:r>
              <a:rPr lang="en-US" sz="2000" dirty="0"/>
              <a:t> </a:t>
            </a:r>
            <a:r>
              <a:rPr lang="en-US" sz="2000" dirty="0" err="1"/>
              <a:t>patrijarhalnih</a:t>
            </a:r>
            <a:r>
              <a:rPr lang="en-US" sz="2000" dirty="0"/>
              <a:t> </a:t>
            </a:r>
            <a:r>
              <a:rPr lang="en-US" sz="2000" dirty="0" err="1"/>
              <a:t>vrednosnih</a:t>
            </a:r>
            <a:r>
              <a:rPr lang="en-US" sz="2000" dirty="0"/>
              <a:t> </a:t>
            </a:r>
            <a:r>
              <a:rPr lang="en-US" sz="2000" dirty="0" err="1"/>
              <a:t>orijentacija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definišu</a:t>
            </a:r>
            <a:r>
              <a:rPr lang="en-US" sz="2000" dirty="0"/>
              <a:t> </a:t>
            </a:r>
            <a:r>
              <a:rPr lang="en-US" sz="2000" dirty="0" err="1"/>
              <a:t>šta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to „</a:t>
            </a:r>
            <a:r>
              <a:rPr lang="en-US" sz="2000" dirty="0" err="1"/>
              <a:t>primerene</a:t>
            </a:r>
            <a:r>
              <a:rPr lang="en-US" sz="2000" dirty="0"/>
              <a:t>“ </a:t>
            </a:r>
            <a:r>
              <a:rPr lang="en-US" sz="2000" dirty="0" err="1"/>
              <a:t>muške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ženske</a:t>
            </a:r>
            <a:r>
              <a:rPr lang="en-US" sz="2000" dirty="0"/>
              <a:t> </a:t>
            </a:r>
            <a:r>
              <a:rPr lang="en-US" sz="2000" dirty="0" err="1"/>
              <a:t>uloge</a:t>
            </a:r>
            <a:r>
              <a:rPr lang="en-US" sz="2000" dirty="0"/>
              <a:t>.</a:t>
            </a:r>
          </a:p>
          <a:p>
            <a:r>
              <a:rPr lang="en-US" sz="2000" dirty="0"/>
              <a:t>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891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Zaposlenost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briga</a:t>
            </a:r>
            <a:r>
              <a:rPr lang="en-US" b="1" dirty="0"/>
              <a:t> o </a:t>
            </a:r>
            <a:r>
              <a:rPr lang="en-US" b="1" dirty="0" err="1"/>
              <a:t>porodici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Kada</a:t>
            </a:r>
            <a:r>
              <a:rPr lang="en-US" sz="2400" dirty="0"/>
              <a:t> je </a:t>
            </a:r>
            <a:r>
              <a:rPr lang="en-US" sz="2400" dirty="0" err="1"/>
              <a:t>roditeljstvo</a:t>
            </a:r>
            <a:r>
              <a:rPr lang="en-US" sz="2400" dirty="0"/>
              <a:t> u </a:t>
            </a:r>
            <a:r>
              <a:rPr lang="en-US" sz="2400" dirty="0" err="1"/>
              <a:t>pitanju</a:t>
            </a:r>
            <a:r>
              <a:rPr lang="en-US" sz="2400" dirty="0"/>
              <a:t>, </a:t>
            </a:r>
            <a:r>
              <a:rPr lang="en-US" sz="2400" dirty="0" err="1"/>
              <a:t>dok</a:t>
            </a:r>
            <a:r>
              <a:rPr lang="en-US" sz="2400" dirty="0"/>
              <a:t> </a:t>
            </a:r>
            <a:r>
              <a:rPr lang="en-US" sz="2400" dirty="0" err="1"/>
              <a:t>muškarci</a:t>
            </a:r>
            <a:r>
              <a:rPr lang="en-US" sz="2400" dirty="0"/>
              <a:t> bez </a:t>
            </a:r>
            <a:r>
              <a:rPr lang="en-US" sz="2400" dirty="0" err="1"/>
              <a:t>dece</a:t>
            </a:r>
            <a:r>
              <a:rPr lang="en-US" sz="2400" dirty="0"/>
              <a:t> </a:t>
            </a:r>
            <a:r>
              <a:rPr lang="en-US" sz="2400" dirty="0" err="1"/>
              <a:t>imaju</a:t>
            </a:r>
            <a:r>
              <a:rPr lang="en-US" sz="2400" dirty="0"/>
              <a:t> </a:t>
            </a:r>
            <a:r>
              <a:rPr lang="en-US" sz="2400" dirty="0" err="1"/>
              <a:t>niže</a:t>
            </a:r>
            <a:r>
              <a:rPr lang="en-US" sz="2400" dirty="0"/>
              <a:t> stope </a:t>
            </a:r>
            <a:r>
              <a:rPr lang="en-US" sz="2400" dirty="0" err="1"/>
              <a:t>zaposlenosti</a:t>
            </a:r>
            <a:r>
              <a:rPr lang="en-US" sz="2400" dirty="0"/>
              <a:t> od </a:t>
            </a:r>
            <a:r>
              <a:rPr lang="en-US" sz="2400" dirty="0" err="1"/>
              <a:t>muškaraca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decom,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stope </a:t>
            </a:r>
            <a:r>
              <a:rPr lang="en-US" sz="2400" dirty="0" err="1"/>
              <a:t>zaposlenosti</a:t>
            </a:r>
            <a:r>
              <a:rPr lang="en-US" sz="2400" dirty="0"/>
              <a:t> </a:t>
            </a:r>
            <a:r>
              <a:rPr lang="en-US" sz="2400" dirty="0" err="1"/>
              <a:t>progresivno</a:t>
            </a:r>
            <a:r>
              <a:rPr lang="en-US" sz="2400" dirty="0"/>
              <a:t> </a:t>
            </a:r>
            <a:r>
              <a:rPr lang="en-US" sz="2400" dirty="0" err="1"/>
              <a:t>opadaju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brojem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u </a:t>
            </a:r>
            <a:r>
              <a:rPr lang="en-US" sz="2400" dirty="0" err="1"/>
              <a:t>većini</a:t>
            </a:r>
            <a:r>
              <a:rPr lang="en-US" sz="2400" dirty="0"/>
              <a:t> </a:t>
            </a:r>
            <a:r>
              <a:rPr lang="en-US" sz="2400" dirty="0" err="1"/>
              <a:t>država</a:t>
            </a:r>
            <a:r>
              <a:rPr lang="en-US" sz="2400" dirty="0"/>
              <a:t> </a:t>
            </a:r>
            <a:r>
              <a:rPr lang="en-US" sz="2400" dirty="0" err="1"/>
              <a:t>članica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Na </a:t>
            </a:r>
            <a:r>
              <a:rPr lang="en-US" sz="2400" dirty="0" err="1"/>
              <a:t>nivou</a:t>
            </a:r>
            <a:r>
              <a:rPr lang="en-US" sz="2400" dirty="0"/>
              <a:t> EU </a:t>
            </a:r>
            <a:r>
              <a:rPr lang="en-US" sz="2400" dirty="0" err="1"/>
              <a:t>može</a:t>
            </a:r>
            <a:r>
              <a:rPr lang="en-US" sz="2400" dirty="0"/>
              <a:t> se </a:t>
            </a:r>
            <a:r>
              <a:rPr lang="en-US" sz="2400" dirty="0" err="1"/>
              <a:t>uočiti</a:t>
            </a:r>
            <a:r>
              <a:rPr lang="en-US" sz="2400" dirty="0"/>
              <a:t> trend </a:t>
            </a:r>
            <a:r>
              <a:rPr lang="en-US" sz="2400" dirty="0" err="1"/>
              <a:t>značajnog</a:t>
            </a:r>
            <a:r>
              <a:rPr lang="en-US" sz="2400" dirty="0"/>
              <a:t> </a:t>
            </a:r>
            <a:r>
              <a:rPr lang="en-US" sz="2400" dirty="0" err="1"/>
              <a:t>povećanja</a:t>
            </a:r>
            <a:r>
              <a:rPr lang="en-US" sz="2400" dirty="0"/>
              <a:t> </a:t>
            </a:r>
            <a:r>
              <a:rPr lang="en-US" sz="2400" dirty="0" err="1"/>
              <a:t>jaza</a:t>
            </a:r>
            <a:r>
              <a:rPr lang="en-US" sz="2400" dirty="0"/>
              <a:t> u </a:t>
            </a:r>
            <a:r>
              <a:rPr lang="en-US" sz="2400" dirty="0" err="1"/>
              <a:t>stopama</a:t>
            </a:r>
            <a:r>
              <a:rPr lang="en-US" sz="2400" dirty="0"/>
              <a:t> </a:t>
            </a:r>
            <a:r>
              <a:rPr lang="en-US" sz="2400" dirty="0" err="1"/>
              <a:t>zaposlenosti</a:t>
            </a:r>
            <a:r>
              <a:rPr lang="en-US" sz="2400" dirty="0"/>
              <a:t> </a:t>
            </a:r>
            <a:r>
              <a:rPr lang="en-US" sz="2400" dirty="0" err="1"/>
              <a:t>muškaraca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povećanjem</a:t>
            </a:r>
            <a:r>
              <a:rPr lang="en-US" sz="2400" dirty="0"/>
              <a:t> </a:t>
            </a:r>
            <a:r>
              <a:rPr lang="en-US" sz="2400" dirty="0" err="1"/>
              <a:t>broja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 smtClean="0"/>
              <a:t>.</a:t>
            </a:r>
          </a:p>
          <a:p>
            <a:r>
              <a:rPr lang="en-US" sz="2400" dirty="0" err="1"/>
              <a:t>Takodje</a:t>
            </a:r>
            <a:r>
              <a:rPr lang="en-US" sz="2400" dirty="0"/>
              <a:t> se </a:t>
            </a:r>
            <a:r>
              <a:rPr lang="en-US" sz="2400" dirty="0" err="1"/>
              <a:t>uočava</a:t>
            </a:r>
            <a:r>
              <a:rPr lang="en-US" sz="2400" dirty="0"/>
              <a:t> da </a:t>
            </a:r>
            <a:r>
              <a:rPr lang="en-US" sz="2400" dirty="0" err="1"/>
              <a:t>među</a:t>
            </a:r>
            <a:r>
              <a:rPr lang="en-US" sz="2400" dirty="0"/>
              <a:t> </a:t>
            </a:r>
            <a:r>
              <a:rPr lang="en-US" sz="2400" dirty="0" err="1"/>
              <a:t>ženama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imaju</a:t>
            </a:r>
            <a:r>
              <a:rPr lang="en-US" sz="2400" dirty="0"/>
              <a:t> </a:t>
            </a:r>
            <a:r>
              <a:rPr lang="en-US" sz="2400" dirty="0" err="1"/>
              <a:t>isti</a:t>
            </a:r>
            <a:r>
              <a:rPr lang="en-US" sz="2400" dirty="0"/>
              <a:t> </a:t>
            </a:r>
            <a:r>
              <a:rPr lang="en-US" sz="2400" dirty="0" err="1"/>
              <a:t>broj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, </a:t>
            </a:r>
            <a:r>
              <a:rPr lang="en-US" sz="2400" dirty="0" err="1"/>
              <a:t>žene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višim</a:t>
            </a:r>
            <a:r>
              <a:rPr lang="en-US" sz="2400" dirty="0"/>
              <a:t> </a:t>
            </a:r>
            <a:r>
              <a:rPr lang="en-US" sz="2400" dirty="0" err="1"/>
              <a:t>nivoima</a:t>
            </a:r>
            <a:r>
              <a:rPr lang="en-US" sz="2400" dirty="0"/>
              <a:t> </a:t>
            </a:r>
            <a:r>
              <a:rPr lang="en-US" sz="2400" dirty="0" err="1"/>
              <a:t>obrazovanja</a:t>
            </a:r>
            <a:r>
              <a:rPr lang="en-US" sz="2400" dirty="0"/>
              <a:t> </a:t>
            </a:r>
            <a:r>
              <a:rPr lang="en-US" sz="2400" dirty="0" err="1"/>
              <a:t>imaju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značajno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stope </a:t>
            </a:r>
            <a:r>
              <a:rPr lang="en-US" sz="2400" dirty="0" err="1"/>
              <a:t>zaposlenost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721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19051"/>
            <a:ext cx="9692640" cy="1325562"/>
          </a:xfrm>
        </p:spPr>
        <p:txBody>
          <a:bodyPr>
            <a:normAutofit fontScale="90000"/>
          </a:bodyPr>
          <a:lstStyle/>
          <a:p>
            <a:r>
              <a:rPr lang="sr-Latn-RS" b="1" dirty="0"/>
              <a:t>Istraživanje o kvalitetu života – Kotovska i saradnice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1436" y="1704110"/>
            <a:ext cx="9853076" cy="5153890"/>
          </a:xfrm>
        </p:spPr>
        <p:txBody>
          <a:bodyPr>
            <a:normAutofit/>
          </a:bodyPr>
          <a:lstStyle/>
          <a:p>
            <a:r>
              <a:rPr lang="en-US" dirty="0" err="1"/>
              <a:t>Razlikovale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RS" dirty="0"/>
              <a:t>:</a:t>
            </a:r>
            <a:endParaRPr lang="en-US" dirty="0"/>
          </a:p>
          <a:p>
            <a:r>
              <a:rPr lang="sr-Latn-RS" dirty="0"/>
              <a:t>-</a:t>
            </a:r>
            <a:r>
              <a:rPr lang="en-US" dirty="0"/>
              <a:t> </a:t>
            </a:r>
            <a:r>
              <a:rPr lang="en-US" dirty="0" err="1"/>
              <a:t>domaćinstva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zaposlena</a:t>
            </a:r>
            <a:r>
              <a:rPr lang="en-US" dirty="0"/>
              <a:t> </a:t>
            </a:r>
            <a:r>
              <a:rPr lang="en-US" dirty="0" err="1"/>
              <a:t>partnera</a:t>
            </a:r>
            <a:endParaRPr lang="en-US" dirty="0"/>
          </a:p>
          <a:p>
            <a:r>
              <a:rPr lang="sr-Latn-RS" b="1" dirty="0"/>
              <a:t>- </a:t>
            </a:r>
            <a:r>
              <a:rPr lang="en-US" dirty="0" err="1"/>
              <a:t>domaćinstva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zaposlen</a:t>
            </a:r>
            <a:r>
              <a:rPr lang="en-US" dirty="0"/>
              <a:t> </a:t>
            </a:r>
            <a:r>
              <a:rPr lang="en-US" dirty="0" err="1"/>
              <a:t>muškarac</a:t>
            </a:r>
            <a:r>
              <a:rPr lang="en-US" dirty="0"/>
              <a:t> </a:t>
            </a:r>
          </a:p>
          <a:p>
            <a:r>
              <a:rPr lang="sr-Latn-RS" dirty="0"/>
              <a:t>- </a:t>
            </a:r>
            <a:r>
              <a:rPr lang="en-US" dirty="0" err="1"/>
              <a:t>domaćinstva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zaposlena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</a:p>
          <a:p>
            <a:r>
              <a:rPr lang="sr-Latn-RS" dirty="0"/>
              <a:t>-</a:t>
            </a:r>
            <a:r>
              <a:rPr lang="en-US" dirty="0"/>
              <a:t> </a:t>
            </a:r>
            <a:r>
              <a:rPr lang="en-US" dirty="0" err="1"/>
              <a:t>domaćinstva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zaposlena</a:t>
            </a:r>
            <a:endParaRPr lang="en-US" dirty="0"/>
          </a:p>
          <a:p>
            <a:r>
              <a:rPr lang="en-US" dirty="0" err="1"/>
              <a:t>Pokazalo</a:t>
            </a:r>
            <a:r>
              <a:rPr lang="en-US" dirty="0"/>
              <a:t> se da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EU, </a:t>
            </a:r>
            <a:r>
              <a:rPr lang="en-US" dirty="0" err="1"/>
              <a:t>najzastupljeniji</a:t>
            </a:r>
            <a:r>
              <a:rPr lang="en-US" dirty="0"/>
              <a:t> model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zaposlena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da </a:t>
            </a:r>
            <a:r>
              <a:rPr lang="en-US" dirty="0" err="1"/>
              <a:t>tek</a:t>
            </a:r>
            <a:r>
              <a:rPr lang="en-US" dirty="0"/>
              <a:t> u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model </a:t>
            </a:r>
            <a:r>
              <a:rPr lang="en-US" dirty="0" err="1"/>
              <a:t>beleži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polovine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toga</a:t>
            </a:r>
            <a:r>
              <a:rPr lang="sr-Latn-RS" b="1" dirty="0"/>
              <a:t>.</a:t>
            </a:r>
            <a:r>
              <a:rPr lang="sr-Latn-RS" dirty="0"/>
              <a:t> </a:t>
            </a:r>
            <a:r>
              <a:rPr lang="en-US" dirty="0" err="1"/>
              <a:t>Učestalost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zaposlena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meri</a:t>
            </a:r>
            <a:r>
              <a:rPr lang="en-US" dirty="0"/>
              <a:t> od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starosti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u </a:t>
            </a:r>
            <a:r>
              <a:rPr lang="en-US" dirty="0" err="1"/>
              <a:t>domaćinstvu</a:t>
            </a:r>
            <a:r>
              <a:rPr lang="en-US" dirty="0"/>
              <a:t>.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uočeno</a:t>
            </a:r>
            <a:r>
              <a:rPr lang="en-US" dirty="0"/>
              <a:t> je da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porodica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zaposlena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err="1"/>
              <a:t>opada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  <a:r>
              <a:rPr lang="en-US" dirty="0" err="1"/>
              <a:t>mlađe</a:t>
            </a:r>
            <a:r>
              <a:rPr lang="en-US" dirty="0"/>
              <a:t> od 6 </a:t>
            </a:r>
            <a:r>
              <a:rPr lang="en-US" dirty="0" err="1"/>
              <a:t>godina,a</a:t>
            </a:r>
            <a:r>
              <a:rPr lang="en-US" dirty="0"/>
              <a:t> </a:t>
            </a:r>
            <a:r>
              <a:rPr lang="en-US" dirty="0" err="1"/>
              <a:t>starsna</a:t>
            </a:r>
            <a:r>
              <a:rPr lang="en-US" dirty="0"/>
              <a:t> </a:t>
            </a:r>
            <a:r>
              <a:rPr lang="en-US" dirty="0" err="1"/>
              <a:t>dob</a:t>
            </a:r>
            <a:r>
              <a:rPr lang="en-US" dirty="0"/>
              <a:t> </a:t>
            </a:r>
            <a:r>
              <a:rPr lang="en-US" dirty="0" err="1"/>
              <a:t>takodje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. </a:t>
            </a:r>
          </a:p>
          <a:p>
            <a:r>
              <a:rPr lang="en-US" dirty="0" err="1"/>
              <a:t>Autorke</a:t>
            </a:r>
            <a:r>
              <a:rPr lang="en-US" dirty="0"/>
              <a:t>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 smtClean="0"/>
              <a:t>aranžmana</a:t>
            </a:r>
            <a:r>
              <a:rPr lang="en-US" dirty="0"/>
              <a:t>, pre </a:t>
            </a:r>
            <a:r>
              <a:rPr lang="en-US" dirty="0" err="1"/>
              <a:t>svega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porodici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rodnih</a:t>
            </a:r>
            <a:r>
              <a:rPr lang="en-US" dirty="0"/>
              <a:t> </a:t>
            </a:r>
            <a:r>
              <a:rPr lang="en-US" dirty="0" err="1"/>
              <a:t>režima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obrazaca</a:t>
            </a:r>
            <a:r>
              <a:rPr lang="en-US" dirty="0"/>
              <a:t> </a:t>
            </a:r>
            <a:r>
              <a:rPr lang="en-US" dirty="0" err="1"/>
              <a:t>zaposlenosti</a:t>
            </a:r>
            <a:r>
              <a:rPr lang="en-US" dirty="0"/>
              <a:t> </a:t>
            </a:r>
            <a:r>
              <a:rPr lang="en-US" dirty="0" err="1"/>
              <a:t>muškaraca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02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Institucionalno</a:t>
            </a:r>
            <a:r>
              <a:rPr lang="en-US" dirty="0" smtClean="0"/>
              <a:t> </a:t>
            </a:r>
            <a:r>
              <a:rPr lang="en-US" dirty="0" err="1" smtClean="0"/>
              <a:t>porod</a:t>
            </a:r>
            <a:r>
              <a:rPr lang="sr-Latn-RS" dirty="0" smtClean="0"/>
              <a:t>ično okruženje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U </a:t>
            </a:r>
            <a:r>
              <a:rPr lang="en-US" sz="2400" dirty="0" err="1"/>
              <a:t>zavisnosti</a:t>
            </a:r>
            <a:r>
              <a:rPr lang="en-US" sz="2400" dirty="0"/>
              <a:t> od </a:t>
            </a:r>
            <a:r>
              <a:rPr lang="en-US" sz="2400" dirty="0" err="1"/>
              <a:t>karakteristika</a:t>
            </a:r>
            <a:r>
              <a:rPr lang="en-US" sz="2400" dirty="0"/>
              <a:t> </a:t>
            </a:r>
            <a:r>
              <a:rPr lang="en-US" sz="2400" dirty="0" err="1"/>
              <a:t>institucionalnog</a:t>
            </a:r>
            <a:r>
              <a:rPr lang="en-US" sz="2400" dirty="0"/>
              <a:t> </a:t>
            </a:r>
            <a:r>
              <a:rPr lang="en-US" sz="2400" dirty="0" err="1"/>
              <a:t>porodičnog</a:t>
            </a:r>
            <a:r>
              <a:rPr lang="en-US" sz="2400" dirty="0"/>
              <a:t> </a:t>
            </a:r>
            <a:r>
              <a:rPr lang="en-US" sz="2400" dirty="0" err="1"/>
              <a:t>okruženja</a:t>
            </a:r>
            <a:r>
              <a:rPr lang="en-US" sz="2400" dirty="0"/>
              <a:t>, </a:t>
            </a:r>
            <a:r>
              <a:rPr lang="en-US" sz="2400" dirty="0" err="1"/>
              <a:t>klasifikuju</a:t>
            </a:r>
            <a:r>
              <a:rPr lang="en-US" sz="2400" dirty="0"/>
              <a:t> </a:t>
            </a:r>
            <a:r>
              <a:rPr lang="en-US" sz="2400" dirty="0" err="1"/>
              <a:t>zemlje</a:t>
            </a:r>
            <a:r>
              <a:rPr lang="en-US" sz="2400" dirty="0"/>
              <a:t> u EU u </a:t>
            </a:r>
            <a:r>
              <a:rPr lang="en-US" sz="2400" dirty="0" err="1"/>
              <a:t>nekoliko</a:t>
            </a:r>
            <a:r>
              <a:rPr lang="en-US" sz="2400" dirty="0"/>
              <a:t> </a:t>
            </a:r>
            <a:r>
              <a:rPr lang="en-US" sz="2400" dirty="0" err="1"/>
              <a:t>tipova</a:t>
            </a:r>
            <a:r>
              <a:rPr lang="sr-Latn-RS" sz="2400" dirty="0"/>
              <a:t>: </a:t>
            </a:r>
            <a:endParaRPr lang="en-US" sz="2400" dirty="0"/>
          </a:p>
          <a:p>
            <a:r>
              <a:rPr lang="sr-Latn-RS" sz="2400" dirty="0"/>
              <a:t>-institucionalna</a:t>
            </a:r>
            <a:endParaRPr lang="en-US" sz="2400" dirty="0"/>
          </a:p>
          <a:p>
            <a:r>
              <a:rPr lang="sr-Latn-RS" sz="2400" dirty="0"/>
              <a:t>-kulturn</a:t>
            </a:r>
            <a:endParaRPr lang="en-US" sz="2400" dirty="0"/>
          </a:p>
          <a:p>
            <a:r>
              <a:rPr lang="sr-Latn-RS" sz="2400" dirty="0"/>
              <a:t>-strukturna</a:t>
            </a:r>
            <a:endParaRPr lang="en-US" sz="2400" dirty="0"/>
          </a:p>
          <a:p>
            <a:r>
              <a:rPr lang="sr-Latn-RS" sz="2400" dirty="0"/>
              <a:t>-ekonomska</a:t>
            </a:r>
            <a:endParaRPr lang="en-US" sz="2400" dirty="0"/>
          </a:p>
          <a:p>
            <a:r>
              <a:rPr lang="en-US" sz="2400" dirty="0" err="1"/>
              <a:t>Polazeći</a:t>
            </a:r>
            <a:r>
              <a:rPr lang="en-US" sz="2400" dirty="0"/>
              <a:t> od </a:t>
            </a:r>
            <a:r>
              <a:rPr lang="en-US" sz="2400" dirty="0" err="1"/>
              <a:t>navedenih</a:t>
            </a:r>
            <a:r>
              <a:rPr lang="en-US" sz="2400" dirty="0"/>
              <a:t> </a:t>
            </a:r>
            <a:r>
              <a:rPr lang="en-US" sz="2400" dirty="0" err="1"/>
              <a:t>dimenzija</a:t>
            </a:r>
            <a:r>
              <a:rPr lang="en-US" sz="2400" dirty="0"/>
              <a:t>, </a:t>
            </a:r>
            <a:r>
              <a:rPr lang="en-US" sz="2400" dirty="0" err="1"/>
              <a:t>autorke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klasifi</a:t>
            </a:r>
            <a:r>
              <a:rPr lang="en-US" sz="2400" dirty="0"/>
              <a:t> </a:t>
            </a:r>
            <a:r>
              <a:rPr lang="en-US" sz="2400" dirty="0" err="1"/>
              <a:t>kovale</a:t>
            </a:r>
            <a:r>
              <a:rPr lang="en-US" sz="2400" dirty="0"/>
              <a:t> </a:t>
            </a:r>
            <a:r>
              <a:rPr lang="en-US" sz="2400" dirty="0" err="1"/>
              <a:t>države</a:t>
            </a:r>
            <a:r>
              <a:rPr lang="en-US" sz="2400" dirty="0"/>
              <a:t> u EU u 6 </a:t>
            </a:r>
            <a:r>
              <a:rPr lang="en-US" sz="2400" dirty="0" err="1"/>
              <a:t>grupa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ove</a:t>
            </a:r>
            <a:r>
              <a:rPr lang="en-US" sz="2400" dirty="0"/>
              <a:t> </a:t>
            </a:r>
            <a:r>
              <a:rPr lang="en-US" sz="2400" dirty="0" err="1"/>
              <a:t>grupe</a:t>
            </a:r>
            <a:r>
              <a:rPr lang="en-US" sz="2400" dirty="0"/>
              <a:t> </a:t>
            </a:r>
            <a:r>
              <a:rPr lang="en-US" sz="2400" dirty="0" err="1"/>
              <a:t>nazvale</a:t>
            </a:r>
            <a:r>
              <a:rPr lang="en-US" sz="2400" dirty="0"/>
              <a:t> </a:t>
            </a:r>
            <a:r>
              <a:rPr lang="en-US" sz="2400" dirty="0" err="1"/>
              <a:t>režimima</a:t>
            </a:r>
            <a:r>
              <a:rPr lang="en-US" sz="2400" dirty="0"/>
              <a:t> </a:t>
            </a:r>
            <a:r>
              <a:rPr lang="en-US" sz="2400" dirty="0" err="1"/>
              <a:t>pomirenja</a:t>
            </a:r>
            <a:r>
              <a:rPr lang="en-US" sz="2400" dirty="0"/>
              <a:t> </a:t>
            </a:r>
            <a:r>
              <a:rPr lang="en-US" sz="2400" dirty="0" err="1"/>
              <a:t>radnog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porodičnog</a:t>
            </a:r>
            <a:r>
              <a:rPr lang="en-US" sz="2400" dirty="0"/>
              <a:t> </a:t>
            </a:r>
            <a:r>
              <a:rPr lang="en-US" sz="2400" dirty="0" err="1"/>
              <a:t>života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981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636" y="503238"/>
            <a:ext cx="10930128" cy="13255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Nordijske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(</a:t>
            </a:r>
            <a:r>
              <a:rPr lang="en-US" dirty="0" err="1"/>
              <a:t>Danska</a:t>
            </a:r>
            <a:r>
              <a:rPr lang="en-US" dirty="0"/>
              <a:t>, </a:t>
            </a:r>
            <a:r>
              <a:rPr lang="en-US" dirty="0" err="1"/>
              <a:t>Finska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Švedska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754" y="1828800"/>
            <a:ext cx="10285892" cy="4351337"/>
          </a:xfrm>
        </p:spPr>
        <p:txBody>
          <a:bodyPr>
            <a:noAutofit/>
          </a:bodyPr>
          <a:lstStyle/>
          <a:p>
            <a:r>
              <a:rPr lang="en-US" sz="2400" dirty="0" err="1"/>
              <a:t>Pokazuju</a:t>
            </a:r>
            <a:r>
              <a:rPr lang="en-US" sz="2400" dirty="0"/>
              <a:t> </a:t>
            </a:r>
            <a:r>
              <a:rPr lang="en-US" sz="2400" dirty="0" err="1"/>
              <a:t>najbolje</a:t>
            </a:r>
            <a:r>
              <a:rPr lang="en-US" sz="2400" dirty="0"/>
              <a:t> </a:t>
            </a:r>
            <a:r>
              <a:rPr lang="en-US" sz="2400" dirty="0" err="1"/>
              <a:t>karakteristike</a:t>
            </a:r>
            <a:r>
              <a:rPr lang="en-US" sz="2400" dirty="0"/>
              <a:t> u </a:t>
            </a:r>
            <a:r>
              <a:rPr lang="en-US" sz="2400" dirty="0" err="1"/>
              <a:t>pogledu</a:t>
            </a:r>
            <a:r>
              <a:rPr lang="en-US" sz="2400" dirty="0"/>
              <a:t> </a:t>
            </a:r>
            <a:r>
              <a:rPr lang="en-US" sz="2400" dirty="0" err="1"/>
              <a:t>usklađenosti</a:t>
            </a:r>
            <a:r>
              <a:rPr lang="en-US" sz="2400" dirty="0"/>
              <a:t> </a:t>
            </a:r>
            <a:r>
              <a:rPr lang="en-US" sz="2400" dirty="0" err="1"/>
              <a:t>profesionalnog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porodičnog</a:t>
            </a:r>
            <a:r>
              <a:rPr lang="en-US" sz="2400" dirty="0"/>
              <a:t> </a:t>
            </a:r>
            <a:r>
              <a:rPr lang="en-US" sz="2400" dirty="0" err="1"/>
              <a:t>života</a:t>
            </a:r>
            <a:r>
              <a:rPr lang="en-US" sz="2400" dirty="0"/>
              <a:t>, u </a:t>
            </a:r>
            <a:r>
              <a:rPr lang="en-US" sz="2400" dirty="0" err="1"/>
              <a:t>svakoj</a:t>
            </a:r>
            <a:r>
              <a:rPr lang="en-US" sz="2400" dirty="0"/>
              <a:t> od </a:t>
            </a:r>
            <a:r>
              <a:rPr lang="en-US" sz="2400" dirty="0" err="1"/>
              <a:t>dimenzija</a:t>
            </a:r>
            <a:r>
              <a:rPr lang="en-US" sz="2400" dirty="0"/>
              <a:t>. </a:t>
            </a:r>
            <a:endParaRPr lang="sr-Latn-RS" sz="2400" dirty="0" smtClean="0"/>
          </a:p>
          <a:p>
            <a:r>
              <a:rPr lang="en-US" sz="2400" dirty="0" err="1" smtClean="0"/>
              <a:t>Imaju</a:t>
            </a:r>
            <a:r>
              <a:rPr lang="en-US" sz="2400" dirty="0" smtClean="0"/>
              <a:t> </a:t>
            </a:r>
            <a:r>
              <a:rPr lang="en-US" sz="2400" dirty="0" err="1"/>
              <a:t>izuzetno</a:t>
            </a:r>
            <a:r>
              <a:rPr lang="en-US" sz="2400" dirty="0"/>
              <a:t> </a:t>
            </a:r>
            <a:r>
              <a:rPr lang="en-US" sz="2400" dirty="0" err="1"/>
              <a:t>razvijene</a:t>
            </a:r>
            <a:r>
              <a:rPr lang="en-US" sz="2400" dirty="0"/>
              <a:t> </a:t>
            </a:r>
            <a:r>
              <a:rPr lang="en-US" sz="2400" dirty="0" err="1"/>
              <a:t>javne</a:t>
            </a:r>
            <a:r>
              <a:rPr lang="en-US" sz="2400" dirty="0"/>
              <a:t> </a:t>
            </a:r>
            <a:r>
              <a:rPr lang="en-US" sz="2400" dirty="0" err="1"/>
              <a:t>usluge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brigu</a:t>
            </a:r>
            <a:r>
              <a:rPr lang="en-US" sz="2400" dirty="0"/>
              <a:t> o </a:t>
            </a:r>
            <a:r>
              <a:rPr lang="en-US" sz="2400" dirty="0" err="1"/>
              <a:t>porodici</a:t>
            </a:r>
            <a:r>
              <a:rPr lang="en-US" sz="2400" dirty="0"/>
              <a:t>, </a:t>
            </a:r>
            <a:r>
              <a:rPr lang="en-US" sz="2400" dirty="0" err="1"/>
              <a:t>izrazito</a:t>
            </a:r>
            <a:r>
              <a:rPr lang="en-US" sz="2400" dirty="0"/>
              <a:t> </a:t>
            </a:r>
            <a:r>
              <a:rPr lang="en-US" sz="2400" dirty="0" err="1"/>
              <a:t>niske</a:t>
            </a:r>
            <a:r>
              <a:rPr lang="en-US" sz="2400" dirty="0"/>
              <a:t> </a:t>
            </a:r>
            <a:r>
              <a:rPr lang="en-US" sz="2400" dirty="0" err="1"/>
              <a:t>barijere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ulazak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tržište</a:t>
            </a:r>
            <a:r>
              <a:rPr lang="en-US" sz="2400" dirty="0"/>
              <a:t> </a:t>
            </a:r>
            <a:r>
              <a:rPr lang="en-US" sz="2400" dirty="0" err="1"/>
              <a:t>rada</a:t>
            </a:r>
            <a:r>
              <a:rPr lang="en-US" sz="2400" dirty="0"/>
              <a:t>, </a:t>
            </a:r>
            <a:r>
              <a:rPr lang="en-US" sz="2400" dirty="0" err="1"/>
              <a:t>olakšan</a:t>
            </a:r>
            <a:r>
              <a:rPr lang="en-US" sz="2400" dirty="0"/>
              <a:t> </a:t>
            </a:r>
            <a:r>
              <a:rPr lang="en-US" sz="2400" dirty="0" err="1"/>
              <a:t>povratak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posao</a:t>
            </a:r>
            <a:r>
              <a:rPr lang="en-US" sz="2400" dirty="0"/>
              <a:t> </a:t>
            </a:r>
            <a:r>
              <a:rPr lang="en-US" sz="2400" dirty="0" err="1"/>
              <a:t>majki</a:t>
            </a:r>
            <a:r>
              <a:rPr lang="en-US" sz="2400" dirty="0"/>
              <a:t> </a:t>
            </a:r>
            <a:r>
              <a:rPr lang="en-US" sz="2400" dirty="0" err="1"/>
              <a:t>nakon</a:t>
            </a:r>
            <a:r>
              <a:rPr lang="en-US" sz="2400" dirty="0"/>
              <a:t> </a:t>
            </a:r>
            <a:r>
              <a:rPr lang="en-US" sz="2400" dirty="0" err="1"/>
              <a:t>prekida</a:t>
            </a:r>
            <a:r>
              <a:rPr lang="en-US" sz="2400" dirty="0"/>
              <a:t> u </a:t>
            </a:r>
            <a:r>
              <a:rPr lang="en-US" sz="2400" dirty="0" err="1"/>
              <a:t>karijeri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brige</a:t>
            </a:r>
            <a:r>
              <a:rPr lang="en-US" sz="2400" dirty="0"/>
              <a:t> o </a:t>
            </a:r>
            <a:r>
              <a:rPr lang="en-US" sz="2400" dirty="0" err="1"/>
              <a:t>porodici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relativno</a:t>
            </a:r>
            <a:r>
              <a:rPr lang="en-US" sz="2400" dirty="0"/>
              <a:t> </a:t>
            </a:r>
            <a:r>
              <a:rPr lang="en-US" sz="2400" dirty="0" err="1"/>
              <a:t>fleksibilne</a:t>
            </a:r>
            <a:r>
              <a:rPr lang="en-US" sz="2400" dirty="0"/>
              <a:t> </a:t>
            </a:r>
            <a:r>
              <a:rPr lang="en-US" sz="2400" dirty="0" err="1"/>
              <a:t>radne</a:t>
            </a:r>
            <a:r>
              <a:rPr lang="en-US" sz="2400" dirty="0"/>
              <a:t> </a:t>
            </a:r>
            <a:r>
              <a:rPr lang="en-US" sz="2400" dirty="0" err="1"/>
              <a:t>aranžmane</a:t>
            </a:r>
            <a:r>
              <a:rPr lang="en-US" sz="2400" dirty="0"/>
              <a:t> u </a:t>
            </a:r>
            <a:r>
              <a:rPr lang="en-US" sz="2400" dirty="0" err="1"/>
              <a:t>smislu</a:t>
            </a:r>
            <a:r>
              <a:rPr lang="en-US" sz="2400" dirty="0"/>
              <a:t> </a:t>
            </a:r>
            <a:r>
              <a:rPr lang="en-US" sz="2400" dirty="0" err="1"/>
              <a:t>dostupnosti</a:t>
            </a:r>
            <a:r>
              <a:rPr lang="en-US" sz="2400" dirty="0"/>
              <a:t> </a:t>
            </a:r>
            <a:r>
              <a:rPr lang="en-US" sz="2400" dirty="0" err="1"/>
              <a:t>poslova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delimičnim</a:t>
            </a:r>
            <a:r>
              <a:rPr lang="en-US" sz="2400" dirty="0"/>
              <a:t> </a:t>
            </a:r>
            <a:r>
              <a:rPr lang="en-US" sz="2400" dirty="0" err="1"/>
              <a:t>radnim</a:t>
            </a:r>
            <a:r>
              <a:rPr lang="en-US" sz="2400" dirty="0"/>
              <a:t> </a:t>
            </a:r>
            <a:r>
              <a:rPr lang="en-US" sz="2400" dirty="0" err="1"/>
              <a:t>vremenom</a:t>
            </a:r>
            <a:r>
              <a:rPr lang="en-US" sz="2400" dirty="0"/>
              <a:t>. </a:t>
            </a:r>
            <a:endParaRPr lang="sr-Latn-RS" sz="2400" dirty="0" smtClean="0"/>
          </a:p>
          <a:p>
            <a:r>
              <a:rPr lang="en-US" sz="2400" dirty="0" err="1" smtClean="0"/>
              <a:t>Politike</a:t>
            </a:r>
            <a:r>
              <a:rPr lang="en-US" sz="2400" dirty="0" smtClean="0"/>
              <a:t> </a:t>
            </a:r>
            <a:r>
              <a:rPr lang="en-US" sz="2400" dirty="0" err="1"/>
              <a:t>nisu</a:t>
            </a:r>
            <a:r>
              <a:rPr lang="en-US" sz="2400" dirty="0"/>
              <a:t> </a:t>
            </a:r>
            <a:r>
              <a:rPr lang="en-US" sz="2400" dirty="0" err="1"/>
              <a:t>usmerene</a:t>
            </a:r>
            <a:r>
              <a:rPr lang="en-US" sz="2400" dirty="0"/>
              <a:t>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obezbeđenje</a:t>
            </a:r>
            <a:r>
              <a:rPr lang="en-US" sz="2400" dirty="0"/>
              <a:t> </a:t>
            </a:r>
            <a:r>
              <a:rPr lang="en-US" sz="2400" dirty="0" err="1"/>
              <a:t>blagostanja</a:t>
            </a:r>
            <a:r>
              <a:rPr lang="en-US" sz="2400" dirty="0"/>
              <a:t> </a:t>
            </a:r>
            <a:r>
              <a:rPr lang="en-US" sz="2400" dirty="0" err="1"/>
              <a:t>porodice</a:t>
            </a:r>
            <a:r>
              <a:rPr lang="en-US" sz="2400" dirty="0"/>
              <a:t>, </a:t>
            </a:r>
            <a:r>
              <a:rPr lang="en-US" sz="2400" dirty="0" err="1"/>
              <a:t>već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opšte</a:t>
            </a:r>
            <a:r>
              <a:rPr lang="en-US" sz="2400" dirty="0"/>
              <a:t> </a:t>
            </a:r>
            <a:r>
              <a:rPr lang="en-US" sz="2400" dirty="0" err="1"/>
              <a:t>unapređenje</a:t>
            </a:r>
            <a:r>
              <a:rPr lang="en-US" sz="2400" dirty="0"/>
              <a:t> </a:t>
            </a:r>
            <a:r>
              <a:rPr lang="en-US" sz="2400" dirty="0" err="1"/>
              <a:t>rodne</a:t>
            </a:r>
            <a:r>
              <a:rPr lang="en-US" sz="2400" dirty="0"/>
              <a:t> </a:t>
            </a:r>
            <a:r>
              <a:rPr lang="en-US" sz="2400" dirty="0" err="1"/>
              <a:t>jednakosti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501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698269"/>
            <a:ext cx="9692640" cy="13255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Beneluksa</a:t>
            </a:r>
            <a:r>
              <a:rPr lang="en-US" dirty="0"/>
              <a:t> (</a:t>
            </a:r>
            <a:r>
              <a:rPr lang="en-US" dirty="0" err="1"/>
              <a:t>Belgija</a:t>
            </a:r>
            <a:r>
              <a:rPr lang="en-US" dirty="0"/>
              <a:t>, </a:t>
            </a:r>
            <a:r>
              <a:rPr lang="en-US" dirty="0" err="1"/>
              <a:t>Luksemburg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Holandija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Francuska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1" y="1828800"/>
            <a:ext cx="9877183" cy="465512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Ove </a:t>
            </a:r>
            <a:r>
              <a:rPr lang="en-US" sz="2400" dirty="0" err="1"/>
              <a:t>zemlje</a:t>
            </a:r>
            <a:r>
              <a:rPr lang="en-US" sz="2400" dirty="0"/>
              <a:t> se </a:t>
            </a:r>
            <a:r>
              <a:rPr lang="en-US" sz="2400" dirty="0" err="1"/>
              <a:t>međusobno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razlikuju</a:t>
            </a:r>
            <a:r>
              <a:rPr lang="en-US" sz="2400" dirty="0"/>
              <a:t> </a:t>
            </a:r>
            <a:r>
              <a:rPr lang="en-US" sz="2400" dirty="0" err="1"/>
              <a:t>nego</a:t>
            </a:r>
            <a:r>
              <a:rPr lang="en-US" sz="2400" dirty="0"/>
              <a:t> </a:t>
            </a:r>
            <a:r>
              <a:rPr lang="en-US" sz="2400" dirty="0" err="1"/>
              <a:t>nordijske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Belgija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Francuska</a:t>
            </a:r>
            <a:r>
              <a:rPr lang="en-US" sz="2400" dirty="0"/>
              <a:t> se </a:t>
            </a:r>
            <a:r>
              <a:rPr lang="en-US" sz="2400" dirty="0" err="1"/>
              <a:t>izdvajaju</a:t>
            </a:r>
            <a:r>
              <a:rPr lang="en-US" sz="2400" dirty="0"/>
              <a:t> u </a:t>
            </a:r>
            <a:r>
              <a:rPr lang="en-US" sz="2400" dirty="0" err="1"/>
              <a:t>ovoj</a:t>
            </a:r>
            <a:r>
              <a:rPr lang="en-US" sz="2400" dirty="0"/>
              <a:t> </a:t>
            </a:r>
            <a:r>
              <a:rPr lang="en-US" sz="2400" dirty="0" err="1"/>
              <a:t>grupi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en-US" sz="2400" dirty="0"/>
              <a:t> tome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porodične</a:t>
            </a:r>
            <a:r>
              <a:rPr lang="en-US" sz="2400" dirty="0"/>
              <a:t> </a:t>
            </a:r>
            <a:r>
              <a:rPr lang="en-US" sz="2400" dirty="0" err="1"/>
              <a:t>politike</a:t>
            </a:r>
            <a:r>
              <a:rPr lang="en-US" sz="2400" dirty="0"/>
              <a:t> </a:t>
            </a:r>
            <a:r>
              <a:rPr lang="en-US" sz="2400" dirty="0" err="1"/>
              <a:t>snažno</a:t>
            </a:r>
            <a:r>
              <a:rPr lang="en-US" sz="2400" dirty="0"/>
              <a:t> </a:t>
            </a:r>
            <a:r>
              <a:rPr lang="en-US" sz="2400" dirty="0" err="1"/>
              <a:t>usmerene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podsticanje</a:t>
            </a:r>
            <a:r>
              <a:rPr lang="en-US" sz="2400" dirty="0"/>
              <a:t> </a:t>
            </a:r>
            <a:r>
              <a:rPr lang="en-US" sz="2400" dirty="0" err="1"/>
              <a:t>zapošljavanja</a:t>
            </a:r>
            <a:r>
              <a:rPr lang="en-US" sz="2400" dirty="0"/>
              <a:t> </a:t>
            </a:r>
            <a:r>
              <a:rPr lang="en-US" sz="2400" dirty="0" err="1"/>
              <a:t>majki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U </a:t>
            </a:r>
            <a:r>
              <a:rPr lang="en-US" sz="2400" dirty="0" err="1"/>
              <a:t>pogledu</a:t>
            </a:r>
            <a:r>
              <a:rPr lang="en-US" sz="2400" dirty="0"/>
              <a:t> </a:t>
            </a:r>
            <a:r>
              <a:rPr lang="en-US" sz="2400" dirty="0" err="1"/>
              <a:t>dostupnosti</a:t>
            </a:r>
            <a:r>
              <a:rPr lang="en-US" sz="2400" dirty="0"/>
              <a:t> </a:t>
            </a:r>
            <a:r>
              <a:rPr lang="en-US" sz="2400" dirty="0" err="1"/>
              <a:t>socijalnih</a:t>
            </a:r>
            <a:r>
              <a:rPr lang="en-US" sz="2400" dirty="0"/>
              <a:t> </a:t>
            </a:r>
            <a:r>
              <a:rPr lang="en-US" sz="2400" dirty="0" err="1"/>
              <a:t>usluga</a:t>
            </a:r>
            <a:r>
              <a:rPr lang="en-US" sz="2400" dirty="0"/>
              <a:t> </a:t>
            </a:r>
            <a:r>
              <a:rPr lang="en-US" sz="2400" dirty="0" err="1"/>
              <a:t>podrške</a:t>
            </a:r>
            <a:r>
              <a:rPr lang="en-US" sz="2400" dirty="0"/>
              <a:t> </a:t>
            </a:r>
            <a:r>
              <a:rPr lang="en-US" sz="2400" dirty="0" err="1"/>
              <a:t>približavaju</a:t>
            </a:r>
            <a:r>
              <a:rPr lang="en-US" sz="2400" dirty="0"/>
              <a:t> se </a:t>
            </a:r>
            <a:r>
              <a:rPr lang="en-US" sz="2400" dirty="0" err="1"/>
              <a:t>nordijskim</a:t>
            </a:r>
            <a:r>
              <a:rPr lang="en-US" sz="2400" dirty="0"/>
              <a:t> </a:t>
            </a:r>
            <a:r>
              <a:rPr lang="en-US" sz="2400" dirty="0" err="1"/>
              <a:t>zemljama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Razlike</a:t>
            </a:r>
            <a:r>
              <a:rPr lang="en-US" sz="2400" dirty="0" smtClean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</a:t>
            </a:r>
            <a:r>
              <a:rPr lang="en-US" sz="2400" dirty="0" err="1"/>
              <a:t>zemalja</a:t>
            </a:r>
            <a:r>
              <a:rPr lang="en-US" sz="2400" dirty="0"/>
              <a:t> u </a:t>
            </a:r>
            <a:r>
              <a:rPr lang="en-US" sz="2400" dirty="0" err="1"/>
              <a:t>ovoj</a:t>
            </a:r>
            <a:r>
              <a:rPr lang="en-US" sz="2400" dirty="0"/>
              <a:t> </a:t>
            </a:r>
            <a:r>
              <a:rPr lang="en-US" sz="2400" dirty="0" err="1"/>
              <a:t>grupi</a:t>
            </a:r>
            <a:r>
              <a:rPr lang="en-US" sz="2400" dirty="0"/>
              <a:t> </a:t>
            </a:r>
            <a:r>
              <a:rPr lang="en-US" sz="2400" dirty="0" err="1"/>
              <a:t>javljaju</a:t>
            </a:r>
            <a:r>
              <a:rPr lang="en-US" sz="2400" dirty="0"/>
              <a:t> se u tome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institucionalne</a:t>
            </a:r>
            <a:r>
              <a:rPr lang="en-US" sz="2400" dirty="0"/>
              <a:t> </a:t>
            </a:r>
            <a:r>
              <a:rPr lang="en-US" sz="2400" dirty="0" err="1"/>
              <a:t>nekompatibilnosti</a:t>
            </a:r>
            <a:r>
              <a:rPr lang="en-US" sz="2400" dirty="0"/>
              <a:t> </a:t>
            </a:r>
            <a:r>
              <a:rPr lang="en-US" sz="2400" dirty="0" err="1"/>
              <a:t>manje</a:t>
            </a:r>
            <a:r>
              <a:rPr lang="en-US" sz="2400" dirty="0"/>
              <a:t> u </a:t>
            </a:r>
            <a:r>
              <a:rPr lang="en-US" sz="2400" dirty="0" err="1"/>
              <a:t>Belgiji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Francuskoj</a:t>
            </a:r>
            <a:r>
              <a:rPr lang="en-US" sz="2400" dirty="0"/>
              <a:t>, </a:t>
            </a:r>
            <a:r>
              <a:rPr lang="en-US" sz="2400" dirty="0" err="1"/>
              <a:t>dok</a:t>
            </a:r>
            <a:r>
              <a:rPr lang="en-US" sz="2400" dirty="0"/>
              <a:t> </a:t>
            </a:r>
            <a:r>
              <a:rPr lang="en-US" sz="2400" dirty="0" err="1"/>
              <a:t>Luksemburg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Holandija</a:t>
            </a:r>
            <a:r>
              <a:rPr lang="en-US" sz="2400" dirty="0"/>
              <a:t> </a:t>
            </a:r>
            <a:r>
              <a:rPr lang="en-US" sz="2400" dirty="0" err="1"/>
              <a:t>pokazuju</a:t>
            </a:r>
            <a:r>
              <a:rPr lang="en-US" sz="2400" dirty="0"/>
              <a:t> </a:t>
            </a:r>
            <a:r>
              <a:rPr lang="en-US" sz="2400" dirty="0" err="1"/>
              <a:t>bolje</a:t>
            </a:r>
            <a:r>
              <a:rPr lang="en-US" sz="2400" dirty="0"/>
              <a:t> </a:t>
            </a:r>
            <a:r>
              <a:rPr lang="en-US" sz="2400" dirty="0" err="1"/>
              <a:t>karakteristike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strukturnoj</a:t>
            </a:r>
            <a:r>
              <a:rPr lang="en-US" sz="2400" dirty="0"/>
              <a:t> </a:t>
            </a:r>
            <a:r>
              <a:rPr lang="en-US" sz="2400" dirty="0" err="1"/>
              <a:t>dimenziji</a:t>
            </a:r>
            <a:r>
              <a:rPr lang="en-US" sz="2400" dirty="0"/>
              <a:t>. </a:t>
            </a:r>
            <a:r>
              <a:rPr lang="en-US" sz="2400" dirty="0" err="1"/>
              <a:t>Pogotovo</a:t>
            </a:r>
            <a:r>
              <a:rPr lang="en-US" sz="2400" dirty="0"/>
              <a:t> </a:t>
            </a:r>
            <a:r>
              <a:rPr lang="en-US" sz="2400" dirty="0" err="1"/>
              <a:t>Holandiju</a:t>
            </a:r>
            <a:r>
              <a:rPr lang="en-US" sz="2400" dirty="0"/>
              <a:t> </a:t>
            </a:r>
            <a:r>
              <a:rPr lang="en-US" sz="2400" dirty="0" err="1"/>
              <a:t>karakteriše</a:t>
            </a:r>
            <a:r>
              <a:rPr lang="en-US" sz="2400" dirty="0"/>
              <a:t> </a:t>
            </a:r>
            <a:r>
              <a:rPr lang="en-US" sz="2400" dirty="0" err="1"/>
              <a:t>ponuda</a:t>
            </a:r>
            <a:r>
              <a:rPr lang="en-US" sz="2400" dirty="0"/>
              <a:t> </a:t>
            </a:r>
            <a:r>
              <a:rPr lang="en-US" sz="2400" dirty="0" err="1"/>
              <a:t>izrazito</a:t>
            </a:r>
            <a:r>
              <a:rPr lang="en-US" sz="2400" dirty="0"/>
              <a:t> </a:t>
            </a:r>
            <a:r>
              <a:rPr lang="en-US" sz="2400" dirty="0" err="1"/>
              <a:t>fleksibilnih</a:t>
            </a:r>
            <a:r>
              <a:rPr lang="en-US" sz="2400" dirty="0"/>
              <a:t> </a:t>
            </a:r>
            <a:r>
              <a:rPr lang="en-US" sz="2400" dirty="0" err="1"/>
              <a:t>radnih</a:t>
            </a:r>
            <a:r>
              <a:rPr lang="en-US" sz="2400" dirty="0"/>
              <a:t> </a:t>
            </a:r>
            <a:r>
              <a:rPr lang="en-US" sz="2400" dirty="0" err="1"/>
              <a:t>aranžmana</a:t>
            </a:r>
            <a:r>
              <a:rPr lang="en-US" sz="2400" dirty="0"/>
              <a:t>. </a:t>
            </a:r>
            <a:r>
              <a:rPr lang="en-US" sz="2400" dirty="0" err="1"/>
              <a:t>Zaposlenost</a:t>
            </a:r>
            <a:r>
              <a:rPr lang="en-US" sz="2400" dirty="0"/>
              <a:t> </a:t>
            </a:r>
            <a:r>
              <a:rPr lang="en-US" sz="2400" dirty="0" err="1"/>
              <a:t>majki</a:t>
            </a:r>
            <a:r>
              <a:rPr lang="en-US" sz="2400" dirty="0"/>
              <a:t> je </a:t>
            </a:r>
            <a:r>
              <a:rPr lang="en-US" sz="2400" dirty="0" err="1"/>
              <a:t>generalano</a:t>
            </a:r>
            <a:r>
              <a:rPr lang="en-US" sz="2400" dirty="0"/>
              <a:t> </a:t>
            </a:r>
            <a:r>
              <a:rPr lang="en-US" sz="2400" dirty="0" err="1"/>
              <a:t>društveno</a:t>
            </a:r>
            <a:r>
              <a:rPr lang="en-US" sz="2400" dirty="0"/>
              <a:t> </a:t>
            </a:r>
            <a:r>
              <a:rPr lang="en-US" sz="2400" dirty="0" err="1"/>
              <a:t>prihvaćena</a:t>
            </a:r>
            <a:r>
              <a:rPr lang="en-US" sz="2400" dirty="0"/>
              <a:t> u </a:t>
            </a:r>
            <a:r>
              <a:rPr lang="en-US" sz="2400" dirty="0" err="1"/>
              <a:t>ovoj</a:t>
            </a:r>
            <a:r>
              <a:rPr lang="en-US" sz="2400" dirty="0"/>
              <a:t> </a:t>
            </a:r>
            <a:r>
              <a:rPr lang="en-US" sz="2400" dirty="0" err="1"/>
              <a:t>grupi</a:t>
            </a:r>
            <a:r>
              <a:rPr lang="en-US" sz="2400" dirty="0"/>
              <a:t> </a:t>
            </a:r>
            <a:r>
              <a:rPr lang="en-US" sz="2400" dirty="0" err="1"/>
              <a:t>zemalja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8223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698269"/>
            <a:ext cx="9692640" cy="1325562"/>
          </a:xfrm>
        </p:spPr>
        <p:txBody>
          <a:bodyPr>
            <a:normAutofit fontScale="90000"/>
          </a:bodyPr>
          <a:lstStyle/>
          <a:p>
            <a:r>
              <a:rPr lang="en-US" dirty="0"/>
              <a:t>Anglo-</a:t>
            </a:r>
            <a:r>
              <a:rPr lang="en-US" dirty="0" err="1"/>
              <a:t>saksonske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Irska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Britanija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886" y="1712891"/>
            <a:ext cx="10785762" cy="4717473"/>
          </a:xfrm>
        </p:spPr>
        <p:txBody>
          <a:bodyPr>
            <a:noAutofit/>
          </a:bodyPr>
          <a:lstStyle/>
          <a:p>
            <a:r>
              <a:rPr lang="en-US" sz="2000" dirty="0"/>
              <a:t>Ove </a:t>
            </a:r>
            <a:r>
              <a:rPr lang="en-US" sz="2000" dirty="0" err="1"/>
              <a:t>dve</a:t>
            </a:r>
            <a:r>
              <a:rPr lang="en-US" sz="2000" dirty="0"/>
              <a:t> </a:t>
            </a:r>
            <a:r>
              <a:rPr lang="en-US" sz="2000" dirty="0" err="1"/>
              <a:t>zemlje</a:t>
            </a:r>
            <a:r>
              <a:rPr lang="en-US" sz="2000" dirty="0"/>
              <a:t> </a:t>
            </a:r>
            <a:r>
              <a:rPr lang="en-US" sz="2000" dirty="0" err="1"/>
              <a:t>pokazuju</a:t>
            </a:r>
            <a:r>
              <a:rPr lang="en-US" sz="2000" dirty="0"/>
              <a:t> </a:t>
            </a:r>
            <a:r>
              <a:rPr lang="en-US" sz="2000" dirty="0" err="1"/>
              <a:t>nepovoljnije</a:t>
            </a:r>
            <a:r>
              <a:rPr lang="en-US" sz="2000" dirty="0"/>
              <a:t> </a:t>
            </a:r>
            <a:r>
              <a:rPr lang="en-US" sz="2000" dirty="0" err="1"/>
              <a:t>karakteristike</a:t>
            </a:r>
            <a:r>
              <a:rPr lang="en-US" sz="2000" dirty="0"/>
              <a:t> u </a:t>
            </a:r>
            <a:r>
              <a:rPr lang="en-US" sz="2000" dirty="0" err="1"/>
              <a:t>pogledu</a:t>
            </a:r>
            <a:r>
              <a:rPr lang="en-US" sz="2000" dirty="0"/>
              <a:t> </a:t>
            </a:r>
            <a:r>
              <a:rPr lang="en-US" sz="2000" dirty="0" err="1"/>
              <a:t>pretpostavki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usklađivanje</a:t>
            </a:r>
            <a:r>
              <a:rPr lang="en-US" sz="2000" dirty="0"/>
              <a:t> </a:t>
            </a:r>
            <a:r>
              <a:rPr lang="en-US" sz="2000" dirty="0" err="1"/>
              <a:t>porodičnog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profesionalnog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, </a:t>
            </a:r>
            <a:r>
              <a:rPr lang="en-US" sz="2000" dirty="0" err="1"/>
              <a:t>posebno</a:t>
            </a:r>
            <a:r>
              <a:rPr lang="en-US" sz="2000" dirty="0"/>
              <a:t> u </a:t>
            </a:r>
            <a:r>
              <a:rPr lang="en-US" sz="2000" dirty="0" err="1"/>
              <a:t>institucionalnoj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kulturnoj</a:t>
            </a:r>
            <a:r>
              <a:rPr lang="en-US" sz="2000" dirty="0"/>
              <a:t> </a:t>
            </a:r>
            <a:r>
              <a:rPr lang="en-US" sz="2000" dirty="0" err="1"/>
              <a:t>dimenziji</a:t>
            </a:r>
            <a:r>
              <a:rPr lang="en-US" sz="2000" dirty="0"/>
              <a:t>. </a:t>
            </a:r>
            <a:endParaRPr lang="sr-Latn-RS" sz="2000" dirty="0" smtClean="0"/>
          </a:p>
          <a:p>
            <a:r>
              <a:rPr lang="en-US" sz="2000" dirty="0" err="1" smtClean="0"/>
              <a:t>Glavni</a:t>
            </a:r>
            <a:r>
              <a:rPr lang="en-US" sz="2000" dirty="0" smtClean="0"/>
              <a:t> </a:t>
            </a:r>
            <a:r>
              <a:rPr lang="en-US" sz="2000" dirty="0" err="1"/>
              <a:t>princip</a:t>
            </a:r>
            <a:r>
              <a:rPr lang="en-US" sz="2000" dirty="0"/>
              <a:t> </a:t>
            </a:r>
            <a:r>
              <a:rPr lang="en-US" sz="2000" dirty="0" err="1"/>
              <a:t>anglo-saksonske</a:t>
            </a:r>
            <a:r>
              <a:rPr lang="en-US" sz="2000" dirty="0"/>
              <a:t> </a:t>
            </a:r>
            <a:r>
              <a:rPr lang="en-US" sz="2000" dirty="0" err="1"/>
              <a:t>države</a:t>
            </a:r>
            <a:r>
              <a:rPr lang="en-US" sz="2000" dirty="0"/>
              <a:t> </a:t>
            </a:r>
            <a:r>
              <a:rPr lang="en-US" sz="2000" dirty="0" err="1"/>
              <a:t>blagostanja</a:t>
            </a:r>
            <a:r>
              <a:rPr lang="en-US" sz="2000" dirty="0"/>
              <a:t> </a:t>
            </a:r>
            <a:r>
              <a:rPr lang="en-US" sz="2000" dirty="0" err="1"/>
              <a:t>oslanjanje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dirty="0"/>
              <a:t>, </a:t>
            </a:r>
            <a:r>
              <a:rPr lang="en-US" sz="2000" dirty="0" err="1"/>
              <a:t>država</a:t>
            </a:r>
            <a:r>
              <a:rPr lang="en-US" sz="2000" dirty="0"/>
              <a:t> se ne </a:t>
            </a:r>
            <a:r>
              <a:rPr lang="en-US" sz="2000" dirty="0" err="1"/>
              <a:t>upliće</a:t>
            </a:r>
            <a:r>
              <a:rPr lang="en-US" sz="2000" dirty="0"/>
              <a:t> u </a:t>
            </a:r>
            <a:r>
              <a:rPr lang="en-US" sz="2000" dirty="0" err="1"/>
              <a:t>porodična</a:t>
            </a:r>
            <a:r>
              <a:rPr lang="en-US" sz="2000" dirty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, </a:t>
            </a:r>
            <a:r>
              <a:rPr lang="en-US" sz="2000" dirty="0" err="1"/>
              <a:t>sve</a:t>
            </a:r>
            <a:r>
              <a:rPr lang="en-US" sz="2000" dirty="0"/>
              <a:t> </a:t>
            </a:r>
            <a:r>
              <a:rPr lang="en-US" sz="2000" dirty="0" err="1"/>
              <a:t>dok</a:t>
            </a:r>
            <a:r>
              <a:rPr lang="en-US" sz="2000" dirty="0"/>
              <a:t> ne </a:t>
            </a:r>
            <a:r>
              <a:rPr lang="en-US" sz="2000" dirty="0" err="1"/>
              <a:t>nastupe</a:t>
            </a:r>
            <a:r>
              <a:rPr lang="en-US" sz="2000" dirty="0"/>
              <a:t> </a:t>
            </a:r>
            <a:r>
              <a:rPr lang="en-US" sz="2000" dirty="0" err="1"/>
              <a:t>poledice</a:t>
            </a:r>
            <a:r>
              <a:rPr lang="en-US" sz="2000" dirty="0"/>
              <a:t> </a:t>
            </a:r>
            <a:r>
              <a:rPr lang="en-US" sz="2000" dirty="0" err="1"/>
              <a:t>tržišnih</a:t>
            </a:r>
            <a:r>
              <a:rPr lang="en-US" sz="2000" dirty="0"/>
              <a:t> </a:t>
            </a:r>
            <a:r>
              <a:rPr lang="en-US" sz="2000" dirty="0" err="1"/>
              <a:t>promašaja</a:t>
            </a:r>
            <a:r>
              <a:rPr lang="en-US" sz="2000" dirty="0"/>
              <a:t>. </a:t>
            </a:r>
            <a:endParaRPr lang="sr-Latn-RS" sz="2000" dirty="0" smtClean="0"/>
          </a:p>
          <a:p>
            <a:r>
              <a:rPr lang="en-US" sz="2000" dirty="0" err="1" smtClean="0"/>
              <a:t>Rodna</a:t>
            </a:r>
            <a:r>
              <a:rPr lang="en-US" sz="2000" dirty="0" smtClean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 </a:t>
            </a:r>
            <a:r>
              <a:rPr lang="en-US" sz="2000" dirty="0" err="1"/>
              <a:t>nisu</a:t>
            </a:r>
            <a:r>
              <a:rPr lang="en-US" sz="2000" dirty="0"/>
              <a:t> </a:t>
            </a:r>
            <a:r>
              <a:rPr lang="en-US" sz="2000" dirty="0" err="1"/>
              <a:t>predmet</a:t>
            </a:r>
            <a:r>
              <a:rPr lang="en-US" sz="2000" dirty="0"/>
              <a:t> </a:t>
            </a:r>
            <a:r>
              <a:rPr lang="en-US" sz="2000" dirty="0" err="1"/>
              <a:t>veće</a:t>
            </a:r>
            <a:r>
              <a:rPr lang="en-US" sz="2000" dirty="0"/>
              <a:t> </a:t>
            </a:r>
            <a:r>
              <a:rPr lang="en-US" sz="2000" dirty="0" err="1"/>
              <a:t>brige</a:t>
            </a:r>
            <a:r>
              <a:rPr lang="en-US" sz="2000" dirty="0"/>
              <a:t> u </a:t>
            </a:r>
            <a:r>
              <a:rPr lang="en-US" sz="2000" dirty="0" err="1"/>
              <a:t>ovom</a:t>
            </a:r>
            <a:r>
              <a:rPr lang="en-US" sz="2000" dirty="0"/>
              <a:t> </a:t>
            </a:r>
            <a:r>
              <a:rPr lang="en-US" sz="2000" dirty="0" err="1"/>
              <a:t>sistemu</a:t>
            </a:r>
            <a:r>
              <a:rPr lang="en-US" sz="2000" dirty="0"/>
              <a:t>. </a:t>
            </a:r>
            <a:r>
              <a:rPr lang="en-US" sz="2000" dirty="0" err="1"/>
              <a:t>Naime</a:t>
            </a:r>
            <a:r>
              <a:rPr lang="en-US" sz="2000" dirty="0"/>
              <a:t>, </a:t>
            </a:r>
            <a:r>
              <a:rPr lang="en-US" sz="2000" dirty="0" err="1"/>
              <a:t>žene</a:t>
            </a:r>
            <a:r>
              <a:rPr lang="en-US" sz="2000" dirty="0"/>
              <a:t> </a:t>
            </a:r>
            <a:r>
              <a:rPr lang="en-US" sz="2000" dirty="0" err="1"/>
              <a:t>nisu</a:t>
            </a:r>
            <a:r>
              <a:rPr lang="en-US" sz="2000" dirty="0"/>
              <a:t> </a:t>
            </a:r>
            <a:r>
              <a:rPr lang="en-US" sz="2000" dirty="0" err="1"/>
              <a:t>obeshrabrene</a:t>
            </a:r>
            <a:r>
              <a:rPr lang="en-US" sz="2000" dirty="0"/>
              <a:t> da </a:t>
            </a:r>
            <a:r>
              <a:rPr lang="en-US" sz="2000" dirty="0" err="1"/>
              <a:t>učestvuju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 </a:t>
            </a:r>
            <a:r>
              <a:rPr lang="en-US" sz="2000" dirty="0" err="1"/>
              <a:t>rada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nisu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posebno</a:t>
            </a:r>
            <a:r>
              <a:rPr lang="en-US" sz="2000" dirty="0"/>
              <a:t> </a:t>
            </a:r>
            <a:r>
              <a:rPr lang="en-US" sz="2000" dirty="0" err="1"/>
              <a:t>podržane</a:t>
            </a:r>
            <a:r>
              <a:rPr lang="en-US" sz="2000" dirty="0"/>
              <a:t> u </a:t>
            </a:r>
            <a:r>
              <a:rPr lang="en-US" sz="2000" dirty="0" err="1"/>
              <a:t>smislu</a:t>
            </a:r>
            <a:r>
              <a:rPr lang="en-US" sz="2000" dirty="0"/>
              <a:t> </a:t>
            </a:r>
            <a:r>
              <a:rPr lang="en-US" sz="2000" dirty="0" err="1"/>
              <a:t>podrške</a:t>
            </a:r>
            <a:r>
              <a:rPr lang="en-US" sz="2000" dirty="0"/>
              <a:t> u </a:t>
            </a:r>
            <a:r>
              <a:rPr lang="en-US" sz="2000" dirty="0" err="1"/>
              <a:t>usklađivanju</a:t>
            </a:r>
            <a:r>
              <a:rPr lang="en-US" sz="2000" dirty="0"/>
              <a:t> </a:t>
            </a:r>
            <a:r>
              <a:rPr lang="en-US" sz="2000" dirty="0" err="1"/>
              <a:t>porodičnog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profesionalnog</a:t>
            </a:r>
            <a:r>
              <a:rPr lang="en-US" sz="2000" dirty="0"/>
              <a:t> </a:t>
            </a:r>
            <a:r>
              <a:rPr lang="en-US" sz="2000" dirty="0" err="1"/>
              <a:t>života</a:t>
            </a:r>
            <a:r>
              <a:rPr lang="en-US" sz="2000" dirty="0"/>
              <a:t>. </a:t>
            </a:r>
            <a:endParaRPr lang="sr-Latn-RS" sz="2000" dirty="0" smtClean="0"/>
          </a:p>
          <a:p>
            <a:r>
              <a:rPr lang="en-US" sz="2000" dirty="0" err="1" smtClean="0"/>
              <a:t>Dostupnost</a:t>
            </a:r>
            <a:r>
              <a:rPr lang="en-US" sz="2000" dirty="0" smtClean="0"/>
              <a:t> </a:t>
            </a:r>
            <a:r>
              <a:rPr lang="en-US" sz="2000" dirty="0" err="1"/>
              <a:t>javnih</a:t>
            </a:r>
            <a:r>
              <a:rPr lang="en-US" sz="2000" dirty="0"/>
              <a:t> </a:t>
            </a:r>
            <a:r>
              <a:rPr lang="en-US" sz="2000" dirty="0" err="1"/>
              <a:t>usluga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podršku</a:t>
            </a:r>
            <a:r>
              <a:rPr lang="en-US" sz="2000" dirty="0"/>
              <a:t> </a:t>
            </a:r>
            <a:r>
              <a:rPr lang="en-US" sz="2000" dirty="0" err="1"/>
              <a:t>porodici</a:t>
            </a:r>
            <a:r>
              <a:rPr lang="en-US" sz="2000" dirty="0"/>
              <a:t> je </a:t>
            </a:r>
            <a:r>
              <a:rPr lang="en-US" sz="2000" dirty="0" err="1"/>
              <a:t>izuzetno</a:t>
            </a:r>
            <a:r>
              <a:rPr lang="en-US" sz="2000" dirty="0"/>
              <a:t> </a:t>
            </a:r>
            <a:r>
              <a:rPr lang="en-US" sz="2000" dirty="0" err="1"/>
              <a:t>niska</a:t>
            </a:r>
            <a:r>
              <a:rPr lang="en-US" sz="2000" dirty="0"/>
              <a:t>, a </a:t>
            </a:r>
            <a:r>
              <a:rPr lang="en-US" sz="2000" dirty="0" err="1"/>
              <a:t>društvena</a:t>
            </a:r>
            <a:r>
              <a:rPr lang="en-US" sz="2000" dirty="0"/>
              <a:t> </a:t>
            </a:r>
            <a:r>
              <a:rPr lang="en-US" sz="2000" dirty="0" err="1"/>
              <a:t>prihvaćenost</a:t>
            </a:r>
            <a:r>
              <a:rPr lang="en-US" sz="2000" dirty="0"/>
              <a:t> </a:t>
            </a:r>
            <a:r>
              <a:rPr lang="en-US" sz="2000" dirty="0" err="1" smtClean="0"/>
              <a:t>zapošljavanj</a:t>
            </a:r>
            <a:r>
              <a:rPr lang="sr-Latn-RS" sz="2000" dirty="0" smtClean="0"/>
              <a:t>a</a:t>
            </a:r>
            <a:r>
              <a:rPr lang="en-US" sz="2000" dirty="0" smtClean="0"/>
              <a:t> </a:t>
            </a:r>
            <a:r>
              <a:rPr lang="en-US" sz="2000" dirty="0" err="1"/>
              <a:t>majki</a:t>
            </a:r>
            <a:r>
              <a:rPr lang="en-US" sz="2000" dirty="0"/>
              <a:t> </a:t>
            </a:r>
            <a:r>
              <a:rPr lang="en-US" sz="2000" dirty="0" err="1"/>
              <a:t>niža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u </a:t>
            </a:r>
            <a:r>
              <a:rPr lang="en-US" sz="2000" dirty="0" err="1"/>
              <a:t>zemljama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prve</a:t>
            </a:r>
            <a:r>
              <a:rPr lang="en-US" sz="2000" dirty="0"/>
              <a:t> </a:t>
            </a:r>
            <a:r>
              <a:rPr lang="en-US" sz="2000" dirty="0" err="1"/>
              <a:t>dve</a:t>
            </a:r>
            <a:r>
              <a:rPr lang="en-US" sz="2000" dirty="0"/>
              <a:t> </a:t>
            </a:r>
            <a:r>
              <a:rPr lang="en-US" sz="2000" dirty="0" err="1"/>
              <a:t>grupe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7813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656706"/>
            <a:ext cx="9692640" cy="1325562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sr-Latn-RS" dirty="0"/>
              <a:t>č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govornog</a:t>
            </a:r>
            <a:r>
              <a:rPr lang="en-US" dirty="0"/>
              <a:t> </a:t>
            </a:r>
            <a:r>
              <a:rPr lang="en-US" dirty="0" err="1"/>
              <a:t>podru</a:t>
            </a:r>
            <a:r>
              <a:rPr lang="sr-Latn-RS" dirty="0"/>
              <a:t>čja (Nemačka i Austrija)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19" y="1828800"/>
            <a:ext cx="10142990" cy="4351337"/>
          </a:xfrm>
        </p:spPr>
        <p:txBody>
          <a:bodyPr>
            <a:normAutofit/>
          </a:bodyPr>
          <a:lstStyle/>
          <a:p>
            <a:r>
              <a:rPr lang="en-US" sz="2400" dirty="0" err="1"/>
              <a:t>Darežljivi</a:t>
            </a:r>
            <a:r>
              <a:rPr lang="en-US" sz="2400" dirty="0"/>
              <a:t> </a:t>
            </a:r>
            <a:r>
              <a:rPr lang="en-US" sz="2400" dirty="0" err="1"/>
              <a:t>sistemi</a:t>
            </a:r>
            <a:r>
              <a:rPr lang="en-US" sz="2400" dirty="0"/>
              <a:t> </a:t>
            </a:r>
            <a:r>
              <a:rPr lang="en-US" sz="2400" dirty="0" err="1"/>
              <a:t>socijalne</a:t>
            </a:r>
            <a:r>
              <a:rPr lang="en-US" sz="2400" dirty="0"/>
              <a:t> </a:t>
            </a:r>
            <a:r>
              <a:rPr lang="en-US" sz="2400" dirty="0" err="1"/>
              <a:t>podrške</a:t>
            </a:r>
            <a:r>
              <a:rPr lang="en-US" sz="2400" dirty="0"/>
              <a:t> u </a:t>
            </a:r>
            <a:r>
              <a:rPr lang="en-US" sz="2400" dirty="0" err="1"/>
              <a:t>ovim</a:t>
            </a:r>
            <a:r>
              <a:rPr lang="en-US" sz="2400" dirty="0"/>
              <a:t> </a:t>
            </a:r>
            <a:r>
              <a:rPr lang="en-US" sz="2400" dirty="0" err="1"/>
              <a:t>zemljama</a:t>
            </a:r>
            <a:r>
              <a:rPr lang="en-US" sz="2400" dirty="0"/>
              <a:t> </a:t>
            </a:r>
            <a:r>
              <a:rPr lang="en-US" sz="2400" dirty="0" err="1"/>
              <a:t>tradicionalno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bili</a:t>
            </a:r>
            <a:r>
              <a:rPr lang="en-US" sz="2400" dirty="0"/>
              <a:t> </a:t>
            </a:r>
            <a:r>
              <a:rPr lang="en-US" sz="2400" dirty="0" err="1"/>
              <a:t>prilagođeni</a:t>
            </a:r>
            <a:r>
              <a:rPr lang="en-US" sz="2400" dirty="0"/>
              <a:t> </a:t>
            </a:r>
            <a:r>
              <a:rPr lang="en-US" sz="2400" dirty="0" err="1"/>
              <a:t>modelu</a:t>
            </a:r>
            <a:r>
              <a:rPr lang="en-US" sz="2400" dirty="0"/>
              <a:t> </a:t>
            </a:r>
            <a:r>
              <a:rPr lang="en-US" sz="2400" dirty="0" err="1"/>
              <a:t>porodice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muškim</a:t>
            </a:r>
            <a:r>
              <a:rPr lang="en-US" sz="2400" dirty="0"/>
              <a:t> </a:t>
            </a:r>
            <a:r>
              <a:rPr lang="en-US" sz="2400" dirty="0" err="1"/>
              <a:t>hraniocem</a:t>
            </a:r>
            <a:r>
              <a:rPr lang="en-US" sz="2400" dirty="0"/>
              <a:t>, a </a:t>
            </a:r>
            <a:r>
              <a:rPr lang="en-US" sz="2400" dirty="0" err="1"/>
              <a:t>društvene</a:t>
            </a:r>
            <a:r>
              <a:rPr lang="en-US" sz="2400" dirty="0"/>
              <a:t> </a:t>
            </a:r>
            <a:r>
              <a:rPr lang="en-US" sz="2400" dirty="0" err="1"/>
              <a:t>norme</a:t>
            </a:r>
            <a:r>
              <a:rPr lang="en-US" sz="2400" dirty="0"/>
              <a:t> ne </a:t>
            </a:r>
            <a:r>
              <a:rPr lang="en-US" sz="2400" dirty="0" err="1"/>
              <a:t>podržavaju</a:t>
            </a:r>
            <a:r>
              <a:rPr lang="en-US" sz="2400" dirty="0"/>
              <a:t> </a:t>
            </a:r>
            <a:r>
              <a:rPr lang="en-US" sz="2400" dirty="0" err="1"/>
              <a:t>zaposlenost</a:t>
            </a:r>
            <a:r>
              <a:rPr lang="en-US" sz="2400" dirty="0"/>
              <a:t> </a:t>
            </a:r>
            <a:r>
              <a:rPr lang="en-US" sz="2400" dirty="0" err="1"/>
              <a:t>majki</a:t>
            </a:r>
            <a:r>
              <a:rPr lang="en-US" sz="2400" dirty="0"/>
              <a:t>. I </a:t>
            </a:r>
            <a:r>
              <a:rPr lang="en-US" sz="2400" dirty="0" err="1"/>
              <a:t>šire</a:t>
            </a:r>
            <a:r>
              <a:rPr lang="en-US" sz="2400" dirty="0"/>
              <a:t> od toga, </a:t>
            </a:r>
            <a:r>
              <a:rPr lang="en-US" sz="2400" dirty="0" err="1"/>
              <a:t>smatra</a:t>
            </a:r>
            <a:r>
              <a:rPr lang="en-US" sz="2400" dirty="0"/>
              <a:t> se da </a:t>
            </a:r>
            <a:r>
              <a:rPr lang="en-US" sz="2400" dirty="0" err="1"/>
              <a:t>zaposlenost</a:t>
            </a:r>
            <a:r>
              <a:rPr lang="en-US" sz="2400" dirty="0"/>
              <a:t> </a:t>
            </a:r>
            <a:r>
              <a:rPr lang="en-US" sz="2400" dirty="0" err="1"/>
              <a:t>žene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negativne</a:t>
            </a:r>
            <a:r>
              <a:rPr lang="en-US" sz="2400" dirty="0"/>
              <a:t> </a:t>
            </a:r>
            <a:r>
              <a:rPr lang="en-US" sz="2400" dirty="0" err="1"/>
              <a:t>posledice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porodično</a:t>
            </a:r>
            <a:r>
              <a:rPr lang="en-US" sz="2400" dirty="0"/>
              <a:t> </a:t>
            </a:r>
            <a:r>
              <a:rPr lang="en-US" sz="2400" dirty="0" err="1"/>
              <a:t>blagostanje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Dostupnost</a:t>
            </a:r>
            <a:r>
              <a:rPr lang="en-US" sz="2400" dirty="0" smtClean="0"/>
              <a:t> </a:t>
            </a:r>
            <a:r>
              <a:rPr lang="en-US" sz="2400" dirty="0" err="1"/>
              <a:t>javnih</a:t>
            </a:r>
            <a:r>
              <a:rPr lang="en-US" sz="2400" dirty="0"/>
              <a:t> </a:t>
            </a:r>
            <a:r>
              <a:rPr lang="en-US" sz="2400" dirty="0" err="1"/>
              <a:t>usluga</a:t>
            </a:r>
            <a:r>
              <a:rPr lang="en-US" sz="2400" dirty="0"/>
              <a:t> </a:t>
            </a:r>
            <a:r>
              <a:rPr lang="en-US" sz="2400" dirty="0" err="1"/>
              <a:t>porodične</a:t>
            </a:r>
            <a:r>
              <a:rPr lang="en-US" sz="2400" dirty="0"/>
              <a:t> </a:t>
            </a:r>
            <a:r>
              <a:rPr lang="en-US" sz="2400" dirty="0" err="1"/>
              <a:t>podrške</a:t>
            </a:r>
            <a:r>
              <a:rPr lang="en-US" sz="2400" dirty="0"/>
              <a:t> </a:t>
            </a:r>
            <a:r>
              <a:rPr lang="en-US" sz="2400" dirty="0" err="1"/>
              <a:t>takođe</a:t>
            </a:r>
            <a:r>
              <a:rPr lang="en-US" sz="2400" dirty="0"/>
              <a:t> je </a:t>
            </a:r>
            <a:r>
              <a:rPr lang="en-US" sz="2400" dirty="0" err="1"/>
              <a:t>veoma</a:t>
            </a:r>
            <a:r>
              <a:rPr lang="en-US" sz="2400" dirty="0"/>
              <a:t> </a:t>
            </a:r>
            <a:r>
              <a:rPr lang="en-US" sz="2400" dirty="0" err="1"/>
              <a:t>niska</a:t>
            </a:r>
            <a:r>
              <a:rPr lang="en-US" sz="2400" dirty="0"/>
              <a:t>, a </a:t>
            </a:r>
            <a:r>
              <a:rPr lang="en-US" sz="2400" dirty="0" err="1"/>
              <a:t>prepreke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ulazak</a:t>
            </a:r>
            <a:r>
              <a:rPr lang="en-US" sz="2400" dirty="0"/>
              <a:t> </a:t>
            </a:r>
            <a:r>
              <a:rPr lang="en-US" sz="2400" dirty="0" err="1"/>
              <a:t>žena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tržište</a:t>
            </a:r>
            <a:r>
              <a:rPr lang="en-US" sz="2400" dirty="0"/>
              <a:t> </a:t>
            </a:r>
            <a:r>
              <a:rPr lang="en-US" sz="2400" dirty="0" err="1"/>
              <a:t>rada</a:t>
            </a:r>
            <a:r>
              <a:rPr lang="en-US" sz="2400" dirty="0"/>
              <a:t> </a:t>
            </a:r>
            <a:r>
              <a:rPr lang="en-US" sz="2400" dirty="0" err="1"/>
              <a:t>značajno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nego</a:t>
            </a:r>
            <a:r>
              <a:rPr lang="en-US" sz="2400" dirty="0"/>
              <a:t> u </a:t>
            </a:r>
            <a:r>
              <a:rPr lang="en-US" sz="2400" dirty="0" err="1"/>
              <a:t>prethodnim</a:t>
            </a:r>
            <a:r>
              <a:rPr lang="en-US" sz="2400" dirty="0"/>
              <a:t> </a:t>
            </a:r>
            <a:r>
              <a:rPr lang="en-US" sz="2400" dirty="0" err="1"/>
              <a:t>grupama</a:t>
            </a:r>
            <a:r>
              <a:rPr lang="en-US" sz="2400" dirty="0"/>
              <a:t> </a:t>
            </a:r>
            <a:r>
              <a:rPr lang="en-US" sz="2400" dirty="0" err="1"/>
              <a:t>zemalja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407502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1444</TotalTime>
  <Words>2159</Words>
  <Application>Microsoft Office PowerPoint</Application>
  <PresentationFormat>Widescreen</PresentationFormat>
  <Paragraphs>96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Century Schoolbook</vt:lpstr>
      <vt:lpstr>Wingdings 2</vt:lpstr>
      <vt:lpstr>View</vt:lpstr>
      <vt:lpstr>Rodne ekonomske nejedenakosti u komparativnoj persektivi: Evropska Unija i Srbiji  Marija Babović </vt:lpstr>
      <vt:lpstr>PowerPoint Presentation</vt:lpstr>
      <vt:lpstr>Zaposlenost i briga o porodici </vt:lpstr>
      <vt:lpstr>Istraživanje o kvalitetu života – Kotovska i saradnice </vt:lpstr>
      <vt:lpstr>Institucionalno porodično okruženje</vt:lpstr>
      <vt:lpstr>Nordijske zemlje (Danska, Finska i Švedska) </vt:lpstr>
      <vt:lpstr>Zemlje Beneluksa (Belgija, Luksemburg i Holandija) i Francuska </vt:lpstr>
      <vt:lpstr>Anglo-saksonske zemlje, odnosno Irska i Velika Britanija </vt:lpstr>
      <vt:lpstr>  Zemlje nemačkog govornog područja (Nemačka i Austrija) </vt:lpstr>
      <vt:lpstr>Južnoevropske zemlje</vt:lpstr>
      <vt:lpstr>Bivše socijalističke zemlje </vt:lpstr>
      <vt:lpstr>PowerPoint Presentation</vt:lpstr>
      <vt:lpstr>Teorija preferencije</vt:lpstr>
      <vt:lpstr>Istraživanje o kvalitetu života</vt:lpstr>
      <vt:lpstr>Kućni rad </vt:lpstr>
      <vt:lpstr>Kućni rad </vt:lpstr>
      <vt:lpstr>Podela rada i moći u domaćinstvima u Srbiji </vt:lpstr>
      <vt:lpstr>Podela rada i moći u domaćinstvima u Srbiji</vt:lpstr>
      <vt:lpstr>Podela rada i moći u domaćinstvima u Srbiji</vt:lpstr>
      <vt:lpstr>  Rodni odnosi u odlučivanju o budžetu domaćinstva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Jezik novih medija</dc:title>
  <dc:creator>Microsoft account</dc:creator>
  <cp:lastModifiedBy>Microsoft account</cp:lastModifiedBy>
  <cp:revision>37</cp:revision>
  <dcterms:created xsi:type="dcterms:W3CDTF">2022-03-26T11:00:06Z</dcterms:created>
  <dcterms:modified xsi:type="dcterms:W3CDTF">2023-05-08T23:19:52Z</dcterms:modified>
</cp:coreProperties>
</file>