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sldIdLst>
    <p:sldId id="257" r:id="rId2"/>
    <p:sldId id="277" r:id="rId3"/>
    <p:sldId id="278" r:id="rId4"/>
    <p:sldId id="281" r:id="rId5"/>
    <p:sldId id="283" r:id="rId6"/>
    <p:sldId id="282" r:id="rId7"/>
    <p:sldId id="256" r:id="rId8"/>
    <p:sldId id="279" r:id="rId9"/>
    <p:sldId id="258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B91BE7-1254-451E-AC78-FD88E9771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0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9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3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43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6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1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65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89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656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830388" y="1143000"/>
            <a:ext cx="5262562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sr-Latn-CS" altLang="en-US"/>
              <a:t>Istorija stare Grčke i Starog istoka</a:t>
            </a:r>
            <a:endParaRPr lang="en-US" altLang="en-US"/>
          </a:p>
          <a:p>
            <a:pPr algn="ctr" eaLnBrk="1" hangingPunct="1"/>
            <a:endParaRPr lang="en-US" altLang="en-US"/>
          </a:p>
          <a:p>
            <a:pPr algn="ctr" eaLnBrk="1" hangingPunct="1"/>
            <a:r>
              <a:rPr lang="sr-Latn-CS" altLang="en-US" sz="1600" b="1"/>
              <a:t>Istorija Starog istoka</a:t>
            </a:r>
            <a:endParaRPr lang="en-US" altLang="en-US" sz="1600" b="1"/>
          </a:p>
          <a:p>
            <a:pPr algn="ctr" eaLnBrk="1" hangingPunct="1"/>
            <a:endParaRPr lang="en-US" altLang="en-US" sz="1600" b="1"/>
          </a:p>
          <a:p>
            <a:pPr algn="ctr" eaLnBrk="1" hangingPunct="1"/>
            <a:r>
              <a:rPr lang="sr-Latn-CS" altLang="en-US"/>
              <a:t>Odeljenje za istoriju Filozofskog fakulteta Univerziteta u Beogradu</a:t>
            </a:r>
          </a:p>
          <a:p>
            <a:pPr algn="ctr" eaLnBrk="1" hangingPunct="1"/>
            <a:endParaRPr lang="sr-Latn-CS" altLang="en-US"/>
          </a:p>
          <a:p>
            <a:pPr algn="ctr" eaLnBrk="1" hangingPunct="1"/>
            <a:r>
              <a:rPr lang="en-US" altLang="en-US"/>
              <a:t>Prof. </a:t>
            </a:r>
            <a:r>
              <a:rPr lang="sr-Latn-CS" altLang="en-US"/>
              <a:t>Dr Danijela Stefanović</a:t>
            </a:r>
            <a:endParaRPr lang="en-US" altLang="en-US"/>
          </a:p>
        </p:txBody>
      </p:sp>
      <p:pic>
        <p:nvPicPr>
          <p:cNvPr id="3075" name="Picture 5" descr="3574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19812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khafajah1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05175"/>
            <a:ext cx="25908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3574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84538"/>
            <a:ext cx="18288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P1010002_Central_Marsh_Lo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3375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626475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r-Latn-CS" altLang="en-US" sz="1800" dirty="0"/>
              <a:t>Spisak izvora i literature potrebnih za pripremanje ispita,</a:t>
            </a:r>
            <a:r>
              <a:rPr lang="en-US" altLang="en-US" sz="1800" dirty="0"/>
              <a:t>  </a:t>
            </a:r>
            <a:r>
              <a:rPr lang="sr-Latn-CS" altLang="en-US" sz="1800" dirty="0"/>
              <a:t>sa obeleženim stranicama, može se uzeti u priručnoj biblioteci</a:t>
            </a:r>
            <a:r>
              <a:rPr lang="en-US" altLang="en-US" sz="1800" dirty="0"/>
              <a:t> </a:t>
            </a:r>
            <a:r>
              <a:rPr lang="sr-Latn-CS" altLang="en-US" sz="1800" dirty="0"/>
              <a:t>Seminara za istoriju starog veka: V sprat, kabinet 559</a:t>
            </a:r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sr-Latn-CS" altLang="en-US" sz="1800" dirty="0">
                <a:solidFill>
                  <a:srgbClr val="FF0000"/>
                </a:solidFill>
              </a:rPr>
              <a:t>Radno vreme biblioteke:</a:t>
            </a:r>
          </a:p>
          <a:p>
            <a:pPr eaLnBrk="1" hangingPunct="1"/>
            <a:r>
              <a:rPr lang="sr-Latn-CS" altLang="en-US" sz="1800" dirty="0">
                <a:solidFill>
                  <a:srgbClr val="FF0000"/>
                </a:solidFill>
              </a:rPr>
              <a:t>ponedeljak, sreda, petak od 12 do 14 časova</a:t>
            </a:r>
            <a:endParaRPr lang="en-US" altLang="en-US" sz="1800" dirty="0">
              <a:solidFill>
                <a:srgbClr val="FF0000"/>
              </a:solidFill>
            </a:endParaRPr>
          </a:p>
          <a:p>
            <a:pPr eaLnBrk="1" hangingPunct="1"/>
            <a:endParaRPr lang="sr-Latn-CS" altLang="en-US" sz="1800" dirty="0"/>
          </a:p>
          <a:p>
            <a:pPr eaLnBrk="1" hangingPunct="1"/>
            <a:r>
              <a:rPr lang="sr-Latn-RS" altLang="en-US" sz="2000" dirty="0" smtClean="0">
                <a:solidFill>
                  <a:srgbClr val="00B050"/>
                </a:solidFill>
              </a:rPr>
              <a:t>Osnovni priručnik:</a:t>
            </a:r>
            <a:endParaRPr lang="de-AT" altLang="en-US" sz="2000" dirty="0" smtClean="0">
              <a:solidFill>
                <a:srgbClr val="00B050"/>
              </a:solidFill>
            </a:endParaRPr>
          </a:p>
          <a:p>
            <a:pPr eaLnBrk="1" hangingPunct="1"/>
            <a:endParaRPr lang="sr-Latn-CS" altLang="en-US" dirty="0"/>
          </a:p>
          <a:p>
            <a:pPr eaLnBrk="1" hangingPunct="1"/>
            <a:r>
              <a:rPr lang="en-US" altLang="en-US" sz="2000" dirty="0"/>
              <a:t>D. </a:t>
            </a:r>
            <a:r>
              <a:rPr lang="en-US" altLang="en-US" sz="2000" dirty="0" err="1"/>
              <a:t>Stefanović</a:t>
            </a:r>
            <a:r>
              <a:rPr lang="en-US" altLang="en-US" sz="2000" dirty="0"/>
              <a:t>, </a:t>
            </a:r>
            <a:r>
              <a:rPr lang="en-US" altLang="en-US" sz="2000" i="1" dirty="0"/>
              <a:t>I </a:t>
            </a:r>
            <a:r>
              <a:rPr lang="en-US" altLang="en-US" sz="2000" i="1" dirty="0" err="1"/>
              <a:t>beše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poput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ptice</a:t>
            </a:r>
            <a:r>
              <a:rPr lang="en-US" altLang="en-US" sz="2000" i="1" dirty="0"/>
              <a:t> u </a:t>
            </a:r>
            <a:r>
              <a:rPr lang="en-US" altLang="en-US" sz="2000" i="1" dirty="0" err="1"/>
              <a:t>kavezu</a:t>
            </a:r>
            <a:r>
              <a:rPr lang="en-US" altLang="en-US" sz="2000" i="1" dirty="0"/>
              <a:t>. </a:t>
            </a:r>
            <a:r>
              <a:rPr lang="en-US" altLang="en-US" sz="2000" i="1" dirty="0" err="1"/>
              <a:t>Studija</a:t>
            </a:r>
            <a:r>
              <a:rPr lang="en-US" altLang="en-US" sz="2000" i="1" dirty="0"/>
              <a:t> o </a:t>
            </a:r>
            <a:r>
              <a:rPr lang="en-US" altLang="en-US" sz="2000" i="1" dirty="0" err="1"/>
              <a:t>istoriji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i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kulturi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Satrog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istoka</a:t>
            </a:r>
            <a:r>
              <a:rPr lang="en-US" altLang="en-US" sz="2000" dirty="0"/>
              <a:t>, JP </a:t>
            </a:r>
            <a:r>
              <a:rPr lang="en-US" altLang="en-US" sz="2000" dirty="0" err="1"/>
              <a:t>Službeni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glasnik</a:t>
            </a:r>
            <a:r>
              <a:rPr lang="en-US" altLang="en-US" sz="2000" dirty="0"/>
              <a:t>: Beograd 2012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</p:txBody>
      </p:sp>
      <p:pic>
        <p:nvPicPr>
          <p:cNvPr id="4099" name="Picture 4" descr="http://www.korisnaknjiga.com/fotke/p015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236220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Danijela\Desktop\4156429228_74c440d3c5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36062" cy="129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7677115504_a995a797b3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16949536967_e7d4eec214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25400"/>
            <a:ext cx="51625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tic.mondo.rs/Picture/197864/jpeg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789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www.gods-word-first.org/Images/ancient-near-e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09600" y="1143000"/>
            <a:ext cx="8077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sr-Latn-CS" altLang="en-US" sz="2400" b="1"/>
              <a:t>Nastavne obaveze:</a:t>
            </a:r>
          </a:p>
          <a:p>
            <a:pPr eaLnBrk="1" hangingPunct="1"/>
            <a:endParaRPr lang="sr-Latn-CS" altLang="en-US" sz="2400" b="1"/>
          </a:p>
          <a:p>
            <a:pPr eaLnBrk="1" hangingPunct="1"/>
            <a:r>
              <a:rPr lang="sr-Latn-CS" altLang="en-US" sz="2400"/>
              <a:t>Odnos bodova predispitnih obaveza i ispita za predmet </a:t>
            </a:r>
          </a:p>
          <a:p>
            <a:pPr eaLnBrk="1" hangingPunct="1"/>
            <a:r>
              <a:rPr lang="sr-Latn-CS" altLang="en-US" sz="2400">
                <a:solidFill>
                  <a:srgbClr val="FFFF00"/>
                </a:solidFill>
              </a:rPr>
              <a:t>Istorija stare Grčke i Starog istoka </a:t>
            </a:r>
            <a:r>
              <a:rPr lang="sr-Latn-CS" altLang="en-US" sz="2400"/>
              <a:t>jeste </a:t>
            </a:r>
            <a:r>
              <a:rPr lang="sr-Latn-CS" altLang="en-US" sz="2400">
                <a:solidFill>
                  <a:srgbClr val="00B0F0"/>
                </a:solidFill>
              </a:rPr>
              <a:t>40:60</a:t>
            </a:r>
          </a:p>
          <a:p>
            <a:pPr eaLnBrk="1" hangingPunct="1"/>
            <a:endParaRPr lang="sr-Latn-CS" altLang="en-US" sz="2400"/>
          </a:p>
          <a:p>
            <a:pPr eaLnBrk="1" hangingPunct="1"/>
            <a:r>
              <a:rPr lang="sr-Latn-CS" altLang="en-US" sz="2400" b="1"/>
              <a:t>Predispitne obaveze iz Istorije Starog istoka:</a:t>
            </a:r>
          </a:p>
          <a:p>
            <a:pPr eaLnBrk="1" hangingPunct="1"/>
            <a:endParaRPr lang="sr-Latn-CS" altLang="en-US" sz="2400" b="1"/>
          </a:p>
          <a:p>
            <a:pPr eaLnBrk="1" hangingPunct="1"/>
            <a:r>
              <a:rPr lang="sr-Latn-CS" altLang="en-US" sz="2400"/>
              <a:t>- pohađanje nastave</a:t>
            </a:r>
          </a:p>
          <a:p>
            <a:pPr eaLnBrk="1" hangingPunct="1"/>
            <a:r>
              <a:rPr lang="sr-Latn-CS" altLang="en-US" sz="2400"/>
              <a:t>- dva kolokvijuma; bez položenih kolokvijuma se ne može izaći na ispit</a:t>
            </a:r>
            <a:endParaRPr lang="en-US" alt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orldofsigns.com/wp-content/uploads/2015/01/sign-854-YOU-ARE-IN-THE-EMBRACE-OF-THE-HISTORY-1024x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8100"/>
            <a:ext cx="9920288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127</TotalTime>
  <Words>136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Verdana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Anonymous</dc:creator>
  <cp:lastModifiedBy>Helmut Satzinger</cp:lastModifiedBy>
  <cp:revision>18</cp:revision>
  <dcterms:created xsi:type="dcterms:W3CDTF">2009-09-10T04:28:16Z</dcterms:created>
  <dcterms:modified xsi:type="dcterms:W3CDTF">2020-10-04T07:46:29Z</dcterms:modified>
</cp:coreProperties>
</file>