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9" r:id="rId9"/>
    <p:sldId id="272" r:id="rId10"/>
    <p:sldId id="271" r:id="rId11"/>
    <p:sldId id="262" r:id="rId12"/>
    <p:sldId id="270" r:id="rId13"/>
    <p:sldId id="264" r:id="rId14"/>
    <p:sldId id="265" r:id="rId15"/>
    <p:sldId id="26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B42F6-DC26-41C1-B0BC-EB551F718E5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8B044-A5F8-4F5D-8EC4-643A1F49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B765-5FA5-4325-94BF-8456E5CFF8E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BC3D-B5AA-4FD6-8A4F-87004FD20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B765-5FA5-4325-94BF-8456E5CFF8E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BC3D-B5AA-4FD6-8A4F-87004FD20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B765-5FA5-4325-94BF-8456E5CFF8E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BC3D-B5AA-4FD6-8A4F-87004FD20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7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B765-5FA5-4325-94BF-8456E5CFF8E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BC3D-B5AA-4FD6-8A4F-87004FD20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5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B765-5FA5-4325-94BF-8456E5CFF8E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BC3D-B5AA-4FD6-8A4F-87004FD20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4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B765-5FA5-4325-94BF-8456E5CFF8E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BC3D-B5AA-4FD6-8A4F-87004FD20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9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B765-5FA5-4325-94BF-8456E5CFF8E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BC3D-B5AA-4FD6-8A4F-87004FD20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1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B765-5FA5-4325-94BF-8456E5CFF8E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BC3D-B5AA-4FD6-8A4F-87004FD20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B765-5FA5-4325-94BF-8456E5CFF8E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BC3D-B5AA-4FD6-8A4F-87004FD20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4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B765-5FA5-4325-94BF-8456E5CFF8E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BC3D-B5AA-4FD6-8A4F-87004FD20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0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B765-5FA5-4325-94BF-8456E5CFF8E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BC3D-B5AA-4FD6-8A4F-87004FD20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1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4B765-5FA5-4325-94BF-8456E5CFF8E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8BC3D-B5AA-4FD6-8A4F-87004FD20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34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A1DE5-C5CC-4008-AEE0-B6D03C008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017" y="1122363"/>
            <a:ext cx="9308983" cy="1335611"/>
          </a:xfrm>
        </p:spPr>
        <p:txBody>
          <a:bodyPr/>
          <a:lstStyle/>
          <a:p>
            <a:r>
              <a:rPr lang="en-US" dirty="0" err="1"/>
              <a:t>Ve</a:t>
            </a:r>
            <a:r>
              <a:rPr lang="sr-Latn-RS" dirty="0"/>
              <a:t>ž</a:t>
            </a:r>
            <a:r>
              <a:rPr lang="en-US" dirty="0"/>
              <a:t>be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CC825-BC4C-4D16-95D0-8513C6B8DE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Slo</a:t>
            </a:r>
            <a:r>
              <a:rPr lang="sr-Latn-RS" dirty="0" err="1"/>
              <a:t>novača</a:t>
            </a:r>
            <a:r>
              <a:rPr lang="sr-Latn-RS" dirty="0"/>
              <a:t>, IV – VI vek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68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114D8A-C232-4619-AB28-E2345743B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51" y="935664"/>
            <a:ext cx="4519278" cy="54150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BAC788-BC49-433B-B98D-5472BF6E5181}"/>
              </a:ext>
            </a:extLst>
          </p:cNvPr>
          <p:cNvSpPr txBox="1"/>
          <p:nvPr/>
        </p:nvSpPr>
        <p:spPr>
          <a:xfrm>
            <a:off x="7074920" y="393467"/>
            <a:ext cx="441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/>
              <a:t>Diptih, personifikacije </a:t>
            </a:r>
            <a:r>
              <a:rPr lang="sr-Latn-RS" dirty="0"/>
              <a:t>Carigrada i Rima</a:t>
            </a:r>
            <a:endParaRPr lang="en-US" dirty="0"/>
          </a:p>
        </p:txBody>
      </p:sp>
      <p:pic>
        <p:nvPicPr>
          <p:cNvPr id="3074" name="Picture 2" descr="Ivory Diptych of Stilicho and Wife Serena and Son Eucherius Photo ...">
            <a:extLst>
              <a:ext uri="{FF2B5EF4-FFF2-40B4-BE49-F238E27FC236}">
                <a16:creationId xmlns:a16="http://schemas.microsoft.com/office/drawing/2014/main" id="{089562AC-7C9F-45F1-8830-E97C7122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9" y="847492"/>
            <a:ext cx="5617041" cy="561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B475A3-D93F-468F-8672-0991ACDE1966}"/>
              </a:ext>
            </a:extLst>
          </p:cNvPr>
          <p:cNvSpPr txBox="1"/>
          <p:nvPr/>
        </p:nvSpPr>
        <p:spPr>
          <a:xfrm>
            <a:off x="1463880" y="393467"/>
            <a:ext cx="301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Diptih Serene i </a:t>
            </a:r>
            <a:r>
              <a:rPr lang="sr-Latn-RS" dirty="0" err="1"/>
              <a:t>Stilihona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29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371E9EA-64FB-4295-8179-124EC0FCD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89" y="195743"/>
            <a:ext cx="5173211" cy="646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A37841-66ED-4831-9B66-92DC83821C50}"/>
              </a:ext>
            </a:extLst>
          </p:cNvPr>
          <p:cNvSpPr txBox="1"/>
          <p:nvPr/>
        </p:nvSpPr>
        <p:spPr>
          <a:xfrm>
            <a:off x="6635692" y="436228"/>
            <a:ext cx="20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err="1"/>
              <a:t>Barberini</a:t>
            </a:r>
            <a:r>
              <a:rPr lang="sr-Latn-RS" dirty="0"/>
              <a:t> diptih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C4FC0B9-904E-4DB8-85D0-4AE6EE554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414" y="2449584"/>
            <a:ext cx="3728386" cy="297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E52BEDB-E255-443D-9462-0859D4AC9B2A}"/>
              </a:ext>
            </a:extLst>
          </p:cNvPr>
          <p:cNvCxnSpPr/>
          <p:nvPr/>
        </p:nvCxnSpPr>
        <p:spPr>
          <a:xfrm flipV="1">
            <a:off x="6358855" y="4999839"/>
            <a:ext cx="1442906" cy="88923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1CE9CFF-0216-4886-B1FA-59B68D4A0A33}"/>
              </a:ext>
            </a:extLst>
          </p:cNvPr>
          <p:cNvSpPr txBox="1"/>
          <p:nvPr/>
        </p:nvSpPr>
        <p:spPr>
          <a:xfrm>
            <a:off x="6635692" y="5704406"/>
            <a:ext cx="12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uporedite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62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7FF5A5-1302-4642-9906-04C9B7E35DF3}"/>
              </a:ext>
            </a:extLst>
          </p:cNvPr>
          <p:cNvSpPr txBox="1"/>
          <p:nvPr/>
        </p:nvSpPr>
        <p:spPr>
          <a:xfrm>
            <a:off x="7800040" y="285009"/>
            <a:ext cx="3389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Slonovača iz Minhena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640BB-D271-4D2D-99C5-EC79FE254E8C}"/>
              </a:ext>
            </a:extLst>
          </p:cNvPr>
          <p:cNvSpPr txBox="1"/>
          <p:nvPr/>
        </p:nvSpPr>
        <p:spPr>
          <a:xfrm>
            <a:off x="830510" y="285009"/>
            <a:ext cx="19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Diptih iz Milana</a:t>
            </a:r>
            <a:endParaRPr lang="en-US" dirty="0"/>
          </a:p>
        </p:txBody>
      </p:sp>
      <p:pic>
        <p:nvPicPr>
          <p:cNvPr id="2052" name="Picture 4" descr="CARAA on Twitter: &quot;Leaf from a Diptych with Women at the Tomb ...">
            <a:extLst>
              <a:ext uri="{FF2B5EF4-FFF2-40B4-BE49-F238E27FC236}">
                <a16:creationId xmlns:a16="http://schemas.microsoft.com/office/drawing/2014/main" id="{083CE1A1-71FA-42CE-A608-92FC98E8F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76" y="746837"/>
            <a:ext cx="4061991" cy="57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653D3CA-2700-452C-B0DB-6693044C6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150" y="813949"/>
            <a:ext cx="3782762" cy="56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013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fref ar Twitter: “La Cátedra de Maximiano es el trono de este ...">
            <a:extLst>
              <a:ext uri="{FF2B5EF4-FFF2-40B4-BE49-F238E27FC236}">
                <a16:creationId xmlns:a16="http://schemas.microsoft.com/office/drawing/2014/main" id="{296EFAF9-AAB2-4CA4-B563-53625D307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22" y="398477"/>
            <a:ext cx="4390049" cy="606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17A9DD-DC52-41D2-81C0-F363360A9A22}"/>
              </a:ext>
            </a:extLst>
          </p:cNvPr>
          <p:cNvSpPr txBox="1"/>
          <p:nvPr/>
        </p:nvSpPr>
        <p:spPr>
          <a:xfrm>
            <a:off x="5050172" y="478172"/>
            <a:ext cx="283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err="1"/>
              <a:t>Maksimijanova</a:t>
            </a:r>
            <a:r>
              <a:rPr lang="sr-Latn-RS" dirty="0"/>
              <a:t> katedra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65369-0147-4334-AB34-E0A06C752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86" y="2010259"/>
            <a:ext cx="5087529" cy="385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07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3B669D-B2E6-421E-A7C8-65FD76AF6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96" y="1523180"/>
            <a:ext cx="2627970" cy="4303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2F3A60-8C36-4C4E-B1AC-60F6D2812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84" y="494951"/>
            <a:ext cx="2410173" cy="53317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6D42F4-05CE-4A09-A2DE-4959B9F50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99" y="1047170"/>
            <a:ext cx="2964110" cy="47636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111092-8936-470D-B82C-38530BF26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3" y="1652631"/>
            <a:ext cx="2644121" cy="37814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410FE8-FBD1-4CED-B378-A64831F3B92E}"/>
              </a:ext>
            </a:extLst>
          </p:cNvPr>
          <p:cNvSpPr txBox="1"/>
          <p:nvPr/>
        </p:nvSpPr>
        <p:spPr>
          <a:xfrm>
            <a:off x="176169" y="276837"/>
            <a:ext cx="193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Detalji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08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F15480-119A-4853-B3C1-4C25C5C66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64" y="318781"/>
            <a:ext cx="2572161" cy="4920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843BCC-CF59-4132-8C23-B9AC3902B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45" y="528506"/>
            <a:ext cx="3027457" cy="47691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F270B5-A0E7-429C-96A6-8E6C3AF5F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4" y="528506"/>
            <a:ext cx="3794147" cy="497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5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C2063E-05C4-47FB-A749-09D3962B8697}"/>
              </a:ext>
            </a:extLst>
          </p:cNvPr>
          <p:cNvSpPr txBox="1"/>
          <p:nvPr/>
        </p:nvSpPr>
        <p:spPr>
          <a:xfrm>
            <a:off x="897622" y="763398"/>
            <a:ext cx="10016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Literatura:</a:t>
            </a:r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K. </a:t>
            </a:r>
            <a:r>
              <a:rPr lang="sr-Latn-RS" dirty="0" err="1"/>
              <a:t>Weitzmann</a:t>
            </a:r>
            <a:r>
              <a:rPr lang="sr-Latn-RS" dirty="0"/>
              <a:t>, Age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Spirituality</a:t>
            </a:r>
            <a:r>
              <a:rPr lang="sr-Latn-RS" dirty="0"/>
              <a:t>.</a:t>
            </a:r>
          </a:p>
          <a:p>
            <a:r>
              <a:rPr lang="sr-Latn-RS" dirty="0"/>
              <a:t>F. </a:t>
            </a:r>
            <a:r>
              <a:rPr lang="sr-Latn-RS" dirty="0" err="1"/>
              <a:t>Gerke</a:t>
            </a:r>
            <a:r>
              <a:rPr lang="sr-Latn-RS" dirty="0"/>
              <a:t>, Kasna antika i rano hrišćanstvo.</a:t>
            </a:r>
          </a:p>
          <a:p>
            <a:r>
              <a:rPr lang="sr-Latn-RS" dirty="0"/>
              <a:t>C.</a:t>
            </a:r>
            <a:r>
              <a:rPr lang="en-US" dirty="0"/>
              <a:t> </a:t>
            </a:r>
            <a:r>
              <a:rPr lang="sr-Latn-RS" dirty="0"/>
              <a:t>O</a:t>
            </a:r>
            <a:r>
              <a:rPr lang="en-US" dirty="0" err="1"/>
              <a:t>lovsdotter</a:t>
            </a:r>
            <a:r>
              <a:rPr lang="sr-Latn-RS" dirty="0"/>
              <a:t>,</a:t>
            </a:r>
            <a:r>
              <a:rPr lang="en-US" dirty="0"/>
              <a:t> Representing consulship</a:t>
            </a:r>
            <a:r>
              <a:rPr lang="sr-Latn-RS" dirty="0"/>
              <a:t>.</a:t>
            </a:r>
            <a:r>
              <a:rPr lang="en-US" dirty="0"/>
              <a:t> On the concept and meanings of the consular diptychs</a:t>
            </a:r>
            <a:r>
              <a:rPr lang="sr-Latn-R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9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04AF669-4BD1-482A-AB65-173EDAD9C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19" y="503340"/>
            <a:ext cx="5516674" cy="606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609F87-FDF0-4979-901F-B51B6C110E17}"/>
              </a:ext>
            </a:extLst>
          </p:cNvPr>
          <p:cNvSpPr txBox="1"/>
          <p:nvPr/>
        </p:nvSpPr>
        <p:spPr>
          <a:xfrm>
            <a:off x="6669248" y="503340"/>
            <a:ext cx="2919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Diptih </a:t>
            </a:r>
            <a:r>
              <a:rPr lang="sr-Latn-RS" dirty="0" err="1"/>
              <a:t>Nikomaha</a:t>
            </a:r>
            <a:r>
              <a:rPr lang="sr-Latn-RS" dirty="0"/>
              <a:t> i </a:t>
            </a:r>
            <a:r>
              <a:rPr lang="sr-Latn-RS" dirty="0" err="1"/>
              <a:t>Simaha</a:t>
            </a:r>
            <a:endParaRPr lang="sr-Latn-RS" dirty="0"/>
          </a:p>
          <a:p>
            <a:endParaRPr lang="sr-Latn-RS" dirty="0"/>
          </a:p>
          <a:p>
            <a:r>
              <a:rPr lang="sr-Latn-RS" dirty="0"/>
              <a:t>Identifikujte scene.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3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BFA9F46-7694-4AC5-AD1A-3B4D3A875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66" y="737324"/>
            <a:ext cx="6889241" cy="559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C31D34-3012-4FC6-8993-4C669386211C}"/>
              </a:ext>
            </a:extLst>
          </p:cNvPr>
          <p:cNvSpPr txBox="1"/>
          <p:nvPr/>
        </p:nvSpPr>
        <p:spPr>
          <a:xfrm>
            <a:off x="3758267" y="243281"/>
            <a:ext cx="372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err="1"/>
              <a:t>Lipsanoteka</a:t>
            </a:r>
            <a:r>
              <a:rPr lang="sr-Latn-RS" dirty="0"/>
              <a:t> iz Breše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3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E95777-4E24-4D0D-B02A-01F01099E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10" y="686676"/>
            <a:ext cx="7918945" cy="573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FE6BE2-C4F5-452D-A0E4-3F17C3DABFE0}"/>
              </a:ext>
            </a:extLst>
          </p:cNvPr>
          <p:cNvSpPr txBox="1"/>
          <p:nvPr/>
        </p:nvSpPr>
        <p:spPr>
          <a:xfrm>
            <a:off x="2701255" y="201336"/>
            <a:ext cx="316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Poklopac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9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A937876-3A32-489B-AF45-1EE87BFEC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36" y="722715"/>
            <a:ext cx="7336363" cy="589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B0E6B9-324A-40D3-880D-9D6A3A01EF4B}"/>
              </a:ext>
            </a:extLst>
          </p:cNvPr>
          <p:cNvSpPr txBox="1"/>
          <p:nvPr/>
        </p:nvSpPr>
        <p:spPr>
          <a:xfrm>
            <a:off x="3005450" y="201336"/>
            <a:ext cx="276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Prednja strana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6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D43D4F0-E2DE-4A63-9A3F-8FF84B883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8" y="864066"/>
            <a:ext cx="5104105" cy="53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A4B4EE-DE49-4B8E-A1AB-56C1160C53C9}"/>
              </a:ext>
            </a:extLst>
          </p:cNvPr>
          <p:cNvSpPr txBox="1"/>
          <p:nvPr/>
        </p:nvSpPr>
        <p:spPr>
          <a:xfrm>
            <a:off x="1367406" y="419450"/>
            <a:ext cx="119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Desno</a:t>
            </a:r>
            <a:endParaRPr 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47B3BE2A-C19A-4817-81B7-405F46F73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95" y="864066"/>
            <a:ext cx="5104105" cy="539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DA3E02-F6A0-46D8-AE04-9AB73B75302E}"/>
              </a:ext>
            </a:extLst>
          </p:cNvPr>
          <p:cNvSpPr txBox="1"/>
          <p:nvPr/>
        </p:nvSpPr>
        <p:spPr>
          <a:xfrm>
            <a:off x="7180976" y="352338"/>
            <a:ext cx="136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Levo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6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7E4DCB0-F256-4E54-BA4C-FEEB26ADB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99" y="620785"/>
            <a:ext cx="7483611" cy="58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BCEB43-07C1-42CF-BEE2-BCBA2E74D827}"/>
              </a:ext>
            </a:extLst>
          </p:cNvPr>
          <p:cNvSpPr txBox="1"/>
          <p:nvPr/>
        </p:nvSpPr>
        <p:spPr>
          <a:xfrm>
            <a:off x="3456264" y="184558"/>
            <a:ext cx="298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Zadnja strana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1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onsular diptych of Anicius Petronius Probus depicting the Roman ...">
            <a:extLst>
              <a:ext uri="{FF2B5EF4-FFF2-40B4-BE49-F238E27FC236}">
                <a16:creationId xmlns:a16="http://schemas.microsoft.com/office/drawing/2014/main" id="{0539135A-80D0-4009-87A5-1D9B5A69D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0" y="1555929"/>
            <a:ext cx="4347550" cy="480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D444B8-85B0-4AB4-BF27-48070B861DD1}"/>
              </a:ext>
            </a:extLst>
          </p:cNvPr>
          <p:cNvSpPr txBox="1"/>
          <p:nvPr/>
        </p:nvSpPr>
        <p:spPr>
          <a:xfrm>
            <a:off x="419449" y="87856"/>
            <a:ext cx="5973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Pročitajte posebno o </a:t>
            </a:r>
            <a:r>
              <a:rPr lang="sr-Latn-RS" dirty="0" err="1"/>
              <a:t>kozularnim</a:t>
            </a:r>
            <a:r>
              <a:rPr lang="sr-Latn-RS" dirty="0"/>
              <a:t> diptisima, v. F. </a:t>
            </a:r>
            <a:r>
              <a:rPr lang="sr-Latn-RS" dirty="0" err="1"/>
              <a:t>Gerke</a:t>
            </a:r>
            <a:r>
              <a:rPr lang="sr-Latn-RS" dirty="0"/>
              <a:t>, Kasna antika i rano hrišćanstvo i tekst koji vam ovom prilikom šaljem.</a:t>
            </a:r>
          </a:p>
          <a:p>
            <a:endParaRPr lang="sr-Latn-RS" dirty="0"/>
          </a:p>
          <a:p>
            <a:endParaRPr lang="sr-Latn-RS" dirty="0"/>
          </a:p>
          <a:p>
            <a:r>
              <a:rPr lang="sr-Latn-RS" dirty="0" err="1"/>
              <a:t>Probusov</a:t>
            </a:r>
            <a:r>
              <a:rPr lang="sr-Latn-RS" dirty="0"/>
              <a:t> diptih.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037D0-FB16-4762-8119-39F4C42E6F58}"/>
              </a:ext>
            </a:extLst>
          </p:cNvPr>
          <p:cNvSpPr txBox="1"/>
          <p:nvPr/>
        </p:nvSpPr>
        <p:spPr>
          <a:xfrm>
            <a:off x="9461836" y="1010428"/>
            <a:ext cx="2310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Konzularni diptih Probijana</a:t>
            </a:r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A4AAFDC-0F9A-4528-88C1-2A9219F82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690" y="87856"/>
            <a:ext cx="2665811" cy="645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42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B65B98B-FD45-4E72-9653-92EA80603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27" y="830509"/>
            <a:ext cx="2168166" cy="568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4383BE-8D1C-4E0B-AF83-E11EA2AA3F33}"/>
              </a:ext>
            </a:extLst>
          </p:cNvPr>
          <p:cNvSpPr txBox="1"/>
          <p:nvPr/>
        </p:nvSpPr>
        <p:spPr>
          <a:xfrm>
            <a:off x="974327" y="226503"/>
            <a:ext cx="307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Diptih </a:t>
            </a:r>
            <a:r>
              <a:rPr lang="sr-Latn-RS" dirty="0" err="1"/>
              <a:t>Areobinda</a:t>
            </a:r>
            <a:endParaRPr lang="en-US" dirty="0"/>
          </a:p>
        </p:txBody>
      </p:sp>
      <p:pic>
        <p:nvPicPr>
          <p:cNvPr id="5124" name="Picture 4" descr="Diptych of Flavius | Diptych of Flavius Anastasius, Roman Co… | Flickr">
            <a:extLst>
              <a:ext uri="{FF2B5EF4-FFF2-40B4-BE49-F238E27FC236}">
                <a16:creationId xmlns:a16="http://schemas.microsoft.com/office/drawing/2014/main" id="{B861449B-6ECB-4ADC-B2D3-AAD8217B3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07" y="524312"/>
            <a:ext cx="4408133" cy="580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D338AF-E9FE-4C92-9713-B5A324C23C46}"/>
              </a:ext>
            </a:extLst>
          </p:cNvPr>
          <p:cNvSpPr txBox="1"/>
          <p:nvPr/>
        </p:nvSpPr>
        <p:spPr>
          <a:xfrm>
            <a:off x="6855607" y="226503"/>
            <a:ext cx="422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Diptih Anastasija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55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122</Words>
  <Application>Microsoft Office PowerPoint</Application>
  <PresentationFormat>Widescreen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Vežbe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Vežbe</dc:title>
  <dc:creator>Branka</dc:creator>
  <cp:lastModifiedBy>Branka</cp:lastModifiedBy>
  <cp:revision>11</cp:revision>
  <dcterms:created xsi:type="dcterms:W3CDTF">2020-04-21T18:28:59Z</dcterms:created>
  <dcterms:modified xsi:type="dcterms:W3CDTF">2020-04-21T19:52:17Z</dcterms:modified>
</cp:coreProperties>
</file>