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9" r:id="rId9"/>
    <p:sldId id="272" r:id="rId10"/>
    <p:sldId id="271" r:id="rId11"/>
    <p:sldId id="262" r:id="rId12"/>
    <p:sldId id="270" r:id="rId13"/>
    <p:sldId id="264" r:id="rId14"/>
    <p:sldId id="265" r:id="rId15"/>
    <p:sldId id="266" r:id="rId16"/>
    <p:sldId id="268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8B42F6-DC26-41C1-B0BC-EB551F718E50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88B044-A5F8-4F5D-8EC4-643A1F492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833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4B765-5FA5-4325-94BF-8456E5CFF8E5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8BC3D-B5AA-4FD6-8A4F-87004FD20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973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4B765-5FA5-4325-94BF-8456E5CFF8E5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8BC3D-B5AA-4FD6-8A4F-87004FD20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4B765-5FA5-4325-94BF-8456E5CFF8E5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8BC3D-B5AA-4FD6-8A4F-87004FD20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171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4B765-5FA5-4325-94BF-8456E5CFF8E5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8BC3D-B5AA-4FD6-8A4F-87004FD20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852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4B765-5FA5-4325-94BF-8456E5CFF8E5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8BC3D-B5AA-4FD6-8A4F-87004FD20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344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4B765-5FA5-4325-94BF-8456E5CFF8E5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8BC3D-B5AA-4FD6-8A4F-87004FD20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990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4B765-5FA5-4325-94BF-8456E5CFF8E5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8BC3D-B5AA-4FD6-8A4F-87004FD20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512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4B765-5FA5-4325-94BF-8456E5CFF8E5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8BC3D-B5AA-4FD6-8A4F-87004FD20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40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4B765-5FA5-4325-94BF-8456E5CFF8E5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8BC3D-B5AA-4FD6-8A4F-87004FD20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249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4B765-5FA5-4325-94BF-8456E5CFF8E5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8BC3D-B5AA-4FD6-8A4F-87004FD20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205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4B765-5FA5-4325-94BF-8456E5CFF8E5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8BC3D-B5AA-4FD6-8A4F-87004FD20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716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34B765-5FA5-4325-94BF-8456E5CFF8E5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18BC3D-B5AA-4FD6-8A4F-87004FD20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4341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A1DE5-C5CC-4008-AEE0-B6D03C008F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9017" y="1122363"/>
            <a:ext cx="9308983" cy="1335611"/>
          </a:xfrm>
        </p:spPr>
        <p:txBody>
          <a:bodyPr/>
          <a:lstStyle/>
          <a:p>
            <a:r>
              <a:rPr lang="en-US" dirty="0" err="1"/>
              <a:t>Ve</a:t>
            </a:r>
            <a:r>
              <a:rPr lang="sr-Latn-RS" dirty="0"/>
              <a:t>ž</a:t>
            </a:r>
            <a:r>
              <a:rPr lang="en-US" dirty="0"/>
              <a:t>be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9CC825-BC4C-4D16-95D0-8513C6B8DE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Slo</a:t>
            </a:r>
            <a:r>
              <a:rPr lang="sr-Latn-RS" dirty="0" err="1"/>
              <a:t>novača</a:t>
            </a:r>
            <a:r>
              <a:rPr lang="sr-Latn-RS" dirty="0"/>
              <a:t>, IV – VI vek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85684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4114D8A-C232-4619-AB28-E2345743B9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8251" y="935664"/>
            <a:ext cx="4519278" cy="54150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CBAC788-BC49-433B-B98D-5472BF6E5181}"/>
              </a:ext>
            </a:extLst>
          </p:cNvPr>
          <p:cNvSpPr txBox="1"/>
          <p:nvPr/>
        </p:nvSpPr>
        <p:spPr>
          <a:xfrm>
            <a:off x="7074920" y="393467"/>
            <a:ext cx="4412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/>
              <a:t>Diptih, personifikacije </a:t>
            </a:r>
            <a:r>
              <a:rPr lang="sr-Latn-RS" dirty="0"/>
              <a:t>Carigrada i Rima</a:t>
            </a:r>
            <a:endParaRPr lang="en-US" dirty="0"/>
          </a:p>
        </p:txBody>
      </p:sp>
      <p:pic>
        <p:nvPicPr>
          <p:cNvPr id="3074" name="Picture 2" descr="Ivory Diptych of Stilicho and Wife Serena and Son Eucherius Photo ...">
            <a:extLst>
              <a:ext uri="{FF2B5EF4-FFF2-40B4-BE49-F238E27FC236}">
                <a16:creationId xmlns:a16="http://schemas.microsoft.com/office/drawing/2014/main" id="{089562AC-7C9F-45F1-8830-E97C712291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959" y="847492"/>
            <a:ext cx="5617041" cy="5617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B475A3-D93F-468F-8672-0991ACDE1966}"/>
              </a:ext>
            </a:extLst>
          </p:cNvPr>
          <p:cNvSpPr txBox="1"/>
          <p:nvPr/>
        </p:nvSpPr>
        <p:spPr>
          <a:xfrm>
            <a:off x="1463880" y="393467"/>
            <a:ext cx="3015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Diptih Serene i </a:t>
            </a:r>
            <a:r>
              <a:rPr lang="sr-Latn-RS" dirty="0" err="1"/>
              <a:t>Stilihona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4291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0371E9EA-64FB-4295-8179-124EC0FCD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789" y="195743"/>
            <a:ext cx="5173211" cy="6466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EA37841-66ED-4831-9B66-92DC83821C50}"/>
              </a:ext>
            </a:extLst>
          </p:cNvPr>
          <p:cNvSpPr txBox="1"/>
          <p:nvPr/>
        </p:nvSpPr>
        <p:spPr>
          <a:xfrm>
            <a:off x="6635692" y="436228"/>
            <a:ext cx="2046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 err="1"/>
              <a:t>Barberini</a:t>
            </a:r>
            <a:r>
              <a:rPr lang="sr-Latn-RS" dirty="0"/>
              <a:t> diptih</a:t>
            </a:r>
            <a:endParaRPr lang="en-US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DC4FC0B9-904E-4DB8-85D0-4AE6EE5540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414" y="2449584"/>
            <a:ext cx="3728386" cy="2973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5E52BEDB-E255-443D-9462-0859D4AC9B2A}"/>
              </a:ext>
            </a:extLst>
          </p:cNvPr>
          <p:cNvCxnSpPr/>
          <p:nvPr/>
        </p:nvCxnSpPr>
        <p:spPr>
          <a:xfrm flipV="1">
            <a:off x="6358855" y="4999839"/>
            <a:ext cx="1442906" cy="889233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F1CE9CFF-0216-4886-B1FA-59B68D4A0A33}"/>
              </a:ext>
            </a:extLst>
          </p:cNvPr>
          <p:cNvSpPr txBox="1"/>
          <p:nvPr/>
        </p:nvSpPr>
        <p:spPr>
          <a:xfrm>
            <a:off x="6635692" y="5704406"/>
            <a:ext cx="1275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uporedite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08620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37FF5A5-1302-4642-9906-04C9B7E35DF3}"/>
              </a:ext>
            </a:extLst>
          </p:cNvPr>
          <p:cNvSpPr txBox="1"/>
          <p:nvPr/>
        </p:nvSpPr>
        <p:spPr>
          <a:xfrm>
            <a:off x="7800040" y="285009"/>
            <a:ext cx="3389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Slonovača iz Minhena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E640BB-D271-4D2D-99C5-EC79FE254E8C}"/>
              </a:ext>
            </a:extLst>
          </p:cNvPr>
          <p:cNvSpPr txBox="1"/>
          <p:nvPr/>
        </p:nvSpPr>
        <p:spPr>
          <a:xfrm>
            <a:off x="830510" y="285009"/>
            <a:ext cx="1996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Diptih iz Milana</a:t>
            </a:r>
            <a:endParaRPr lang="en-US" dirty="0"/>
          </a:p>
        </p:txBody>
      </p:sp>
      <p:pic>
        <p:nvPicPr>
          <p:cNvPr id="2052" name="Picture 4" descr="CARAA on Twitter: &quot;Leaf from a Diptych with Women at the Tomb ...">
            <a:extLst>
              <a:ext uri="{FF2B5EF4-FFF2-40B4-BE49-F238E27FC236}">
                <a16:creationId xmlns:a16="http://schemas.microsoft.com/office/drawing/2014/main" id="{083CE1A1-71FA-42CE-A608-92FC98E8FE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76" y="746837"/>
            <a:ext cx="4061991" cy="5759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D653D3CA-2700-452C-B0DB-6693044C6B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3150" y="813949"/>
            <a:ext cx="3782762" cy="5691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90135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refref ar Twitter: “La Cátedra de Maximiano es el trono de este ...">
            <a:extLst>
              <a:ext uri="{FF2B5EF4-FFF2-40B4-BE49-F238E27FC236}">
                <a16:creationId xmlns:a16="http://schemas.microsoft.com/office/drawing/2014/main" id="{296EFAF9-AAB2-4CA4-B563-53625D3076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22" y="398477"/>
            <a:ext cx="4390049" cy="6061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017A9DD-DC52-41D2-81C0-F363360A9A22}"/>
              </a:ext>
            </a:extLst>
          </p:cNvPr>
          <p:cNvSpPr txBox="1"/>
          <p:nvPr/>
        </p:nvSpPr>
        <p:spPr>
          <a:xfrm>
            <a:off x="5050172" y="478172"/>
            <a:ext cx="2835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 err="1"/>
              <a:t>Maksimijanova</a:t>
            </a:r>
            <a:r>
              <a:rPr lang="sr-Latn-RS" dirty="0"/>
              <a:t> katedra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D65369-0147-4334-AB34-E0A06C7528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1886" y="2010259"/>
            <a:ext cx="5087529" cy="3859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2075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03B669D-B2E6-421E-A7C8-65FD76AF63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96" y="1523180"/>
            <a:ext cx="2627970" cy="43035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B2F3A60-8C36-4C4E-B1AC-60F6D28120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3084" y="494951"/>
            <a:ext cx="2410173" cy="533178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56D42F4-05CE-4A09-A2DE-4959B9F505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499" y="1047170"/>
            <a:ext cx="2964110" cy="476365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D111092-8936-470D-B82C-38530BF26A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783" y="1652631"/>
            <a:ext cx="2644121" cy="378147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0410FE8-FBD1-4CED-B378-A64831F3B92E}"/>
              </a:ext>
            </a:extLst>
          </p:cNvPr>
          <p:cNvSpPr txBox="1"/>
          <p:nvPr/>
        </p:nvSpPr>
        <p:spPr>
          <a:xfrm>
            <a:off x="176169" y="276837"/>
            <a:ext cx="1937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Detalji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59082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F15480-119A-4853-B3C1-4C25C5C669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64" y="318781"/>
            <a:ext cx="2572161" cy="49201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C843BCC-CF59-4132-8C23-B9AC3902BE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645" y="528506"/>
            <a:ext cx="3027457" cy="47691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4F270B5-A0E7-429C-96A6-8E6C3AF5F5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6974" y="528506"/>
            <a:ext cx="3794147" cy="4970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051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EC2063E-05C4-47FB-A749-09D3962B8697}"/>
              </a:ext>
            </a:extLst>
          </p:cNvPr>
          <p:cNvSpPr txBox="1"/>
          <p:nvPr/>
        </p:nvSpPr>
        <p:spPr>
          <a:xfrm>
            <a:off x="897622" y="763398"/>
            <a:ext cx="100164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Literatura:</a:t>
            </a:r>
          </a:p>
          <a:p>
            <a:endParaRPr lang="sr-Latn-RS" dirty="0"/>
          </a:p>
          <a:p>
            <a:endParaRPr lang="sr-Latn-RS" dirty="0"/>
          </a:p>
          <a:p>
            <a:r>
              <a:rPr lang="sr-Latn-RS" dirty="0"/>
              <a:t>K. </a:t>
            </a:r>
            <a:r>
              <a:rPr lang="sr-Latn-RS" dirty="0" err="1"/>
              <a:t>Weitzmann</a:t>
            </a:r>
            <a:r>
              <a:rPr lang="sr-Latn-RS" dirty="0"/>
              <a:t>, Age </a:t>
            </a:r>
            <a:r>
              <a:rPr lang="sr-Latn-RS" dirty="0" err="1"/>
              <a:t>of</a:t>
            </a:r>
            <a:r>
              <a:rPr lang="sr-Latn-RS" dirty="0"/>
              <a:t> </a:t>
            </a:r>
            <a:r>
              <a:rPr lang="sr-Latn-RS" dirty="0" err="1"/>
              <a:t>Spirituality</a:t>
            </a:r>
            <a:r>
              <a:rPr lang="sr-Latn-RS" dirty="0"/>
              <a:t>.</a:t>
            </a:r>
          </a:p>
          <a:p>
            <a:r>
              <a:rPr lang="sr-Latn-RS" dirty="0"/>
              <a:t>F. </a:t>
            </a:r>
            <a:r>
              <a:rPr lang="sr-Latn-RS" dirty="0" err="1"/>
              <a:t>Gerke</a:t>
            </a:r>
            <a:r>
              <a:rPr lang="sr-Latn-RS" dirty="0"/>
              <a:t>, Kasna antika i rano hrišćanstvo.</a:t>
            </a:r>
          </a:p>
          <a:p>
            <a:r>
              <a:rPr lang="sr-Latn-RS" dirty="0"/>
              <a:t>C.</a:t>
            </a:r>
            <a:r>
              <a:rPr lang="en-US" dirty="0"/>
              <a:t> </a:t>
            </a:r>
            <a:r>
              <a:rPr lang="sr-Latn-RS" dirty="0"/>
              <a:t>O</a:t>
            </a:r>
            <a:r>
              <a:rPr lang="en-US" dirty="0" err="1"/>
              <a:t>lovsdotter</a:t>
            </a:r>
            <a:r>
              <a:rPr lang="sr-Latn-RS" dirty="0"/>
              <a:t>,</a:t>
            </a:r>
            <a:r>
              <a:rPr lang="en-US" dirty="0"/>
              <a:t> Representing consulship</a:t>
            </a:r>
            <a:r>
              <a:rPr lang="sr-Latn-RS" dirty="0"/>
              <a:t>.</a:t>
            </a:r>
            <a:r>
              <a:rPr lang="en-US" dirty="0"/>
              <a:t> On the concept and meanings of the consular diptychs</a:t>
            </a:r>
            <a:r>
              <a:rPr lang="sr-Latn-RS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9196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04AF669-4BD1-482A-AB65-173EDAD9CE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819" y="503340"/>
            <a:ext cx="5516674" cy="6061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2609F87-FDF0-4979-901F-B51B6C110E17}"/>
              </a:ext>
            </a:extLst>
          </p:cNvPr>
          <p:cNvSpPr txBox="1"/>
          <p:nvPr/>
        </p:nvSpPr>
        <p:spPr>
          <a:xfrm>
            <a:off x="6669248" y="503340"/>
            <a:ext cx="29193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Diptih </a:t>
            </a:r>
            <a:r>
              <a:rPr lang="sr-Latn-RS" dirty="0" err="1"/>
              <a:t>Nikomaha</a:t>
            </a:r>
            <a:r>
              <a:rPr lang="sr-Latn-RS" dirty="0"/>
              <a:t> i </a:t>
            </a:r>
            <a:r>
              <a:rPr lang="sr-Latn-RS" dirty="0" err="1"/>
              <a:t>Simaha</a:t>
            </a:r>
            <a:endParaRPr lang="sr-Latn-RS" dirty="0"/>
          </a:p>
          <a:p>
            <a:endParaRPr lang="sr-Latn-RS" dirty="0"/>
          </a:p>
          <a:p>
            <a:r>
              <a:rPr lang="sr-Latn-RS" dirty="0"/>
              <a:t>Identifikujte scene.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335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3BFA9F46-7694-4AC5-AD1A-3B4D3A8751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3966" y="737324"/>
            <a:ext cx="6889241" cy="5592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8C31D34-3012-4FC6-8993-4C669386211C}"/>
              </a:ext>
            </a:extLst>
          </p:cNvPr>
          <p:cNvSpPr txBox="1"/>
          <p:nvPr/>
        </p:nvSpPr>
        <p:spPr>
          <a:xfrm>
            <a:off x="3758267" y="243281"/>
            <a:ext cx="3724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 err="1"/>
              <a:t>Lipsanoteka</a:t>
            </a:r>
            <a:r>
              <a:rPr lang="sr-Latn-RS" dirty="0"/>
              <a:t> iz Breše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2635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F2E95777-4E24-4D0D-B02A-01F01099E7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910" y="686676"/>
            <a:ext cx="7918945" cy="5735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9FE6BE2-C4F5-452D-A0E4-3F17C3DABFE0}"/>
              </a:ext>
            </a:extLst>
          </p:cNvPr>
          <p:cNvSpPr txBox="1"/>
          <p:nvPr/>
        </p:nvSpPr>
        <p:spPr>
          <a:xfrm>
            <a:off x="2701255" y="201336"/>
            <a:ext cx="3162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Poklopac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6894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CA937876-3A32-489B-AF45-1EE87BFEC5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636" y="722715"/>
            <a:ext cx="7336363" cy="5892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DB0E6B9-324A-40D3-880D-9D6A3A01EF4B}"/>
              </a:ext>
            </a:extLst>
          </p:cNvPr>
          <p:cNvSpPr txBox="1"/>
          <p:nvPr/>
        </p:nvSpPr>
        <p:spPr>
          <a:xfrm>
            <a:off x="3005450" y="201336"/>
            <a:ext cx="2768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Prednja strana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1680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9D43D4F0-E2DE-4A63-9A3F-8FF84B8832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68" y="864066"/>
            <a:ext cx="5104105" cy="5347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0A4B4EE-DE49-4B8E-A1AB-56C1160C53C9}"/>
              </a:ext>
            </a:extLst>
          </p:cNvPr>
          <p:cNvSpPr txBox="1"/>
          <p:nvPr/>
        </p:nvSpPr>
        <p:spPr>
          <a:xfrm>
            <a:off x="1367406" y="419450"/>
            <a:ext cx="1191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Desno</a:t>
            </a:r>
            <a:endParaRPr lang="en-US" dirty="0"/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47B3BE2A-C19A-4817-81B7-405F46F739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0495" y="864066"/>
            <a:ext cx="5104105" cy="5393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DDA3E02-F6A0-46D8-AE04-9AB73B75302E}"/>
              </a:ext>
            </a:extLst>
          </p:cNvPr>
          <p:cNvSpPr txBox="1"/>
          <p:nvPr/>
        </p:nvSpPr>
        <p:spPr>
          <a:xfrm>
            <a:off x="7180976" y="352338"/>
            <a:ext cx="1367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Levo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264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C7E4DCB0-F256-4E54-BA4C-FEEB26ADB5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1199" y="620785"/>
            <a:ext cx="7483611" cy="5834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BBCEB43-07C1-42CF-BEE2-BCBA2E74D827}"/>
              </a:ext>
            </a:extLst>
          </p:cNvPr>
          <p:cNvSpPr txBox="1"/>
          <p:nvPr/>
        </p:nvSpPr>
        <p:spPr>
          <a:xfrm>
            <a:off x="3456264" y="184558"/>
            <a:ext cx="2986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Zadnja strana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913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consular diptych of Anicius Petronius Probus depicting the Roman ...">
            <a:extLst>
              <a:ext uri="{FF2B5EF4-FFF2-40B4-BE49-F238E27FC236}">
                <a16:creationId xmlns:a16="http://schemas.microsoft.com/office/drawing/2014/main" id="{0539135A-80D0-4009-87A5-1D9B5A69D3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50" y="1555929"/>
            <a:ext cx="4347550" cy="4807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3D444B8-85B0-4AB4-BF27-48070B861DD1}"/>
              </a:ext>
            </a:extLst>
          </p:cNvPr>
          <p:cNvSpPr txBox="1"/>
          <p:nvPr/>
        </p:nvSpPr>
        <p:spPr>
          <a:xfrm>
            <a:off x="419449" y="87856"/>
            <a:ext cx="597390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Pročitajte posebno o </a:t>
            </a:r>
            <a:r>
              <a:rPr lang="sr-Latn-RS" dirty="0" err="1"/>
              <a:t>kozularnim</a:t>
            </a:r>
            <a:r>
              <a:rPr lang="sr-Latn-RS" dirty="0"/>
              <a:t> diptisima, v. F. </a:t>
            </a:r>
            <a:r>
              <a:rPr lang="sr-Latn-RS" dirty="0" err="1"/>
              <a:t>Gerke</a:t>
            </a:r>
            <a:r>
              <a:rPr lang="sr-Latn-RS" dirty="0"/>
              <a:t>, Kasna antika i rano hrišćanstvo i tekst koji vam ovom prilikom šaljem.</a:t>
            </a:r>
          </a:p>
          <a:p>
            <a:endParaRPr lang="sr-Latn-RS" dirty="0"/>
          </a:p>
          <a:p>
            <a:endParaRPr lang="sr-Latn-RS" dirty="0"/>
          </a:p>
          <a:p>
            <a:r>
              <a:rPr lang="sr-Latn-RS" dirty="0" err="1"/>
              <a:t>Probusov</a:t>
            </a:r>
            <a:r>
              <a:rPr lang="sr-Latn-RS" dirty="0"/>
              <a:t> diptih.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9037D0-FB16-4762-8119-39F4C42E6F58}"/>
              </a:ext>
            </a:extLst>
          </p:cNvPr>
          <p:cNvSpPr txBox="1"/>
          <p:nvPr/>
        </p:nvSpPr>
        <p:spPr>
          <a:xfrm>
            <a:off x="9461836" y="1010428"/>
            <a:ext cx="23107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Konzularni diptih Probijana</a:t>
            </a:r>
            <a:endParaRPr lang="en-US" dirty="0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EA4AAFDC-0F9A-4528-88C1-2A9219F828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690" y="87856"/>
            <a:ext cx="2665811" cy="645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4420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BB65B98B-FD45-4E72-9653-92EA806030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327" y="830509"/>
            <a:ext cx="2168166" cy="5683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B4383BE-8D1C-4E0B-AF83-E11EA2AA3F33}"/>
              </a:ext>
            </a:extLst>
          </p:cNvPr>
          <p:cNvSpPr txBox="1"/>
          <p:nvPr/>
        </p:nvSpPr>
        <p:spPr>
          <a:xfrm>
            <a:off x="974327" y="226503"/>
            <a:ext cx="3070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Diptih </a:t>
            </a:r>
            <a:r>
              <a:rPr lang="sr-Latn-RS" dirty="0" err="1"/>
              <a:t>Areobinda</a:t>
            </a:r>
            <a:endParaRPr lang="en-US" dirty="0"/>
          </a:p>
        </p:txBody>
      </p:sp>
      <p:pic>
        <p:nvPicPr>
          <p:cNvPr id="5124" name="Picture 4" descr="Diptych of Flavius | Diptych of Flavius Anastasius, Roman Co… | Flickr">
            <a:extLst>
              <a:ext uri="{FF2B5EF4-FFF2-40B4-BE49-F238E27FC236}">
                <a16:creationId xmlns:a16="http://schemas.microsoft.com/office/drawing/2014/main" id="{B861449B-6ECB-4ADC-B2D3-AAD8217B3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907" y="524312"/>
            <a:ext cx="4408133" cy="5809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4D338AF-E9FE-4C92-9713-B5A324C23C46}"/>
              </a:ext>
            </a:extLst>
          </p:cNvPr>
          <p:cNvSpPr txBox="1"/>
          <p:nvPr/>
        </p:nvSpPr>
        <p:spPr>
          <a:xfrm>
            <a:off x="6855607" y="226503"/>
            <a:ext cx="4228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Diptih Anastasija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6558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</TotalTime>
  <Words>122</Words>
  <Application>Microsoft Office PowerPoint</Application>
  <PresentationFormat>Widescreen</PresentationFormat>
  <Paragraphs>32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Vežbe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Vežbe</dc:title>
  <dc:creator>Branka</dc:creator>
  <cp:lastModifiedBy>Branka</cp:lastModifiedBy>
  <cp:revision>11</cp:revision>
  <dcterms:created xsi:type="dcterms:W3CDTF">2020-04-21T18:28:59Z</dcterms:created>
  <dcterms:modified xsi:type="dcterms:W3CDTF">2020-04-21T19:52:17Z</dcterms:modified>
</cp:coreProperties>
</file>