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80" r:id="rId4"/>
    <p:sldId id="258" r:id="rId5"/>
    <p:sldId id="261" r:id="rId6"/>
    <p:sldId id="262" r:id="rId7"/>
    <p:sldId id="270" r:id="rId8"/>
    <p:sldId id="263" r:id="rId9"/>
    <p:sldId id="276" r:id="rId10"/>
    <p:sldId id="277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8" r:id="rId20"/>
    <p:sldId id="274" r:id="rId21"/>
    <p:sldId id="269" r:id="rId22"/>
    <p:sldId id="338" r:id="rId23"/>
    <p:sldId id="312" r:id="rId24"/>
    <p:sldId id="281" r:id="rId25"/>
    <p:sldId id="282" r:id="rId26"/>
    <p:sldId id="283" r:id="rId27"/>
    <p:sldId id="284" r:id="rId28"/>
    <p:sldId id="293" r:id="rId29"/>
    <p:sldId id="294" r:id="rId30"/>
    <p:sldId id="295" r:id="rId31"/>
    <p:sldId id="298" r:id="rId32"/>
    <p:sldId id="299" r:id="rId33"/>
    <p:sldId id="300" r:id="rId34"/>
    <p:sldId id="301" r:id="rId35"/>
    <p:sldId id="313" r:id="rId36"/>
    <p:sldId id="314" r:id="rId37"/>
    <p:sldId id="315" r:id="rId38"/>
    <p:sldId id="325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16" r:id="rId47"/>
    <p:sldId id="317" r:id="rId48"/>
    <p:sldId id="319" r:id="rId49"/>
    <p:sldId id="320" r:id="rId50"/>
    <p:sldId id="321" r:id="rId51"/>
    <p:sldId id="322" r:id="rId52"/>
    <p:sldId id="323" r:id="rId53"/>
    <p:sldId id="324" r:id="rId54"/>
    <p:sldId id="337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5A10FC-33F9-4324-8C3C-4AEF55874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D54E5B2-FA60-4D9C-8123-FEB88EE88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5F0BB5-ABFC-4CEE-89E5-63D9BD77C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A70675-A870-48F7-81FE-2B2F96559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3B4778-E768-435A-96F9-99FE65D5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7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A1FDDD-DD95-450D-9D14-9F2A3E13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2A6870-E773-4155-A285-8802E8339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26E60-E558-4065-8D13-4332F44D6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1367F2-FC13-408B-A834-EDCCD64F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262085-3DCE-438F-9D90-DC5E52ED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0EC4D9F-AF45-44D0-9BEB-D47798E95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60BB58-1151-44CD-A24C-D8A995E4E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8DDACA-EE4F-4B4B-9D76-E68081925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1C4E30-FF57-4B3F-97C4-6DAD255B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3DCA62-2CF5-41B9-8ED2-56E317EA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8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7DC65-52EA-42E8-9ECF-06E5B6185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7728D4-D6B8-48C5-9D48-BD1ECDC14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C0A1A8-FFFE-4658-A933-B773F0B4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C9E836-437A-422A-A7FF-7D222DE9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CC7E0D-BA69-44FC-AEC6-A4036CDC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987966-1BDD-4D1C-A93A-C74FD3869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271C3C-85B4-4E9F-A0DA-AF8EDB6E7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FBD30F-0AE0-45A3-B87D-9881791C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3968D4-F2AE-4386-959D-7F74D7E5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B4F468-C23E-4FEB-ACEB-4764C048F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0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FD7C7-69BA-4DAB-ABB8-89644FD6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D2DCF-BDDE-4BA9-8E32-478F85B80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4871570-7263-4B6E-8927-B8231393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6E53A0-817A-4634-A2C6-48976FAA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DEDC64-7B65-4BF8-9117-97DB1D28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18DDD7-AF4A-45BF-80A3-2DAF69DD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0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97D164-A91A-4891-B862-9672DCB61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8F9870-60AF-46B3-9602-FDE2375D0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8DB613-EF8A-49FC-8ECA-46979657F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81EA02A-7894-43E8-A1D5-D9FDDFC05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1A92858-630C-43FE-BFFE-87C137EF6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14A68DE-7B4B-49B7-9FE8-AE4F52C1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72C694E-E378-4BDC-A45B-5BF37396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D826D22-043A-4D99-81D3-8A788AFB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6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5E4A7-EA1C-449F-968A-C7C8BB4A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0CC54D-0E60-4DB3-AF9C-7F16F6D2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834BAC-98D5-49C3-819D-8DD4D691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E51130-0823-4E65-BC30-AF94BA41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18EC6BC-9F6B-47A7-BED3-4BFD12C3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A75F1DA-3417-4A62-87B8-BE057BCE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A33270-A622-4C3E-BF37-081AC126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0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D395F8-18E4-4294-A46B-9B83452A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26F47D-9424-4C45-A588-7E82ED2A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38A829F-7549-4246-A079-5A9BF969E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64172B0-5EEE-462A-9894-F5989F2D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6843D9-75B2-4813-9C8A-1A9D727A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D6A912-BEF0-4BD9-AE44-69A1A9F5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E7F46-88D2-49B4-9905-2B4DA8487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E0DC67-4649-46A2-AA08-2FD972F75C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4CE175-807A-428A-BD6D-F03A0F66D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8669D5-E8C6-497F-B815-44009CC35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71A485-D843-4A19-8BC5-F0AFB313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54182A-3B65-4AB7-A05A-063F073A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8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3613D0-A472-417C-A8CA-6922ADBF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BC2285-D652-4A46-A749-6593971B9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B86FFF-8BCE-4ACF-819B-233DA227D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7CFD-7FF6-4A82-A8A8-354833C4C640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827E00-CB92-4732-8F85-B39489C37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F6A7B2-6A9B-45E9-8FC5-FED02B480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F97D-6314-4478-A29A-3359FC2B0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7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74E59E-7398-4D51-B606-E3C2789B5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171556"/>
          </a:xfrm>
        </p:spPr>
        <p:txBody>
          <a:bodyPr>
            <a:noAutofit/>
          </a:bodyPr>
          <a:lstStyle/>
          <a:p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Opšta metodologija etnologije i antropologije</a:t>
            </a:r>
            <a:r>
              <a:rPr lang="sr-Latn-RS" sz="2400" smtClean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Specifičnosti metodologije </a:t>
            </a:r>
            <a:r>
              <a:rPr lang="sr-Latn-RS" sz="24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društveno-humanističkih </a:t>
            </a: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nauka</a:t>
            </a:r>
            <a:b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sr-Latn-RS" sz="2400" b="1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prof. dr Miloš Milenković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B95E884-0EBD-4AA7-ACBE-6714321F1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4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T</a:t>
            </a:r>
            <a:r>
              <a:rPr lang="sr-Latn-RS" sz="3600" dirty="0">
                <a:latin typeface="Cambria" pitchFamily="18" charset="0"/>
              </a:rPr>
              <a:t>radicionalni pogled na nauku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rganizovano znanje</a:t>
            </a: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istematična</a:t>
            </a: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bjektivna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metoda</a:t>
            </a:r>
          </a:p>
          <a:p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rednosna i interesna neutralnost (“očišćena” od etike i politike)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utokorektivna, kumulativna, „napreduje“</a:t>
            </a: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icencirana (auto-regulacija)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I</a:t>
            </a:r>
            <a:r>
              <a:rPr lang="sr-Latn-RS" sz="3600" dirty="0">
                <a:latin typeface="Cambria" pitchFamily="18" charset="0"/>
              </a:rPr>
              <a:t>mplikacije proširenja opsega metodologije DHN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ad  “SA” vs. rad “NA”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nkorporiranost etike, ideologije i politike u metod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teorije od metoda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metodologije od istorije nauke, istorije institucija, ali i od političke i sociokulturne istorije pa i lične istorije grupa i pojedinaca </a:t>
            </a:r>
            <a:endParaRPr lang="sr-Latn-RS" dirty="0" smtClean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Metodologija </a:t>
            </a:r>
            <a:r>
              <a:rPr lang="sr-Latn-RS" dirty="0">
                <a:latin typeface="Cambria" pitchFamily="18" charset="0"/>
              </a:rPr>
              <a:t>se tu približava biografskoj i kontekstualnoj književnoj kritici – nedopustivo u drugim naučnim poljima, smatra se </a:t>
            </a:r>
            <a:r>
              <a:rPr lang="sr-Latn-RS" dirty="0" smtClean="0">
                <a:latin typeface="Cambria" pitchFamily="18" charset="0"/>
              </a:rPr>
              <a:t>nenaučnim </a:t>
            </a:r>
            <a:r>
              <a:rPr lang="sr-Latn-RS" dirty="0">
                <a:latin typeface="Cambria" pitchFamily="18" charset="0"/>
              </a:rPr>
              <a:t>po definiciji da se nauka kao proces i kao proizvod dovodi u vezu sa životom </a:t>
            </a:r>
            <a:r>
              <a:rPr lang="sr-Latn-RS" dirty="0" smtClean="0">
                <a:latin typeface="Cambria" pitchFamily="18" charset="0"/>
              </a:rPr>
              <a:t>naučnika (pa ipak, to je ono što je društvu najinteresantnije, npr. „kako se postaje uspešan“, „šta čini genija“ i sl?)</a:t>
            </a: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R</a:t>
            </a:r>
            <a:r>
              <a:rPr lang="sr-Latn-RS" sz="3600" dirty="0">
                <a:latin typeface="Cambria" pitchFamily="18" charset="0"/>
              </a:rPr>
              <a:t>ad “sa” vs. rad “na” ljudima – ključne razlike i posledice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skometodološke posledice – istraživanje menja proučavanu stvarnost ne samo  posledično već i u realnom </a:t>
            </a:r>
            <a:r>
              <a:rPr lang="sr-Latn-RS" dirty="0" smtClean="0">
                <a:latin typeface="Cambria" pitchFamily="18" charset="0"/>
              </a:rPr>
              <a:t>vremenu</a:t>
            </a: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b="1" dirty="0">
                <a:latin typeface="Cambria" pitchFamily="18" charset="0"/>
              </a:rPr>
              <a:t>L</a:t>
            </a:r>
            <a:r>
              <a:rPr lang="sr-Latn-RS" b="1" dirty="0" smtClean="0">
                <a:latin typeface="Cambria" pitchFamily="18" charset="0"/>
              </a:rPr>
              <a:t>judi </a:t>
            </a:r>
            <a:r>
              <a:rPr lang="sr-Latn-RS" b="1" dirty="0">
                <a:latin typeface="Cambria" pitchFamily="18" charset="0"/>
              </a:rPr>
              <a:t>se drugačije ponašaju kada ih proučavamo, posmatramo, sa njima razgovaramo</a:t>
            </a:r>
            <a:r>
              <a:rPr lang="sr-Latn-RS" dirty="0">
                <a:latin typeface="Cambria" pitchFamily="18" charset="0"/>
              </a:rPr>
              <a:t> (“etnografski prezent”, „proučavani glume svoju kulturu za nas“, „efekat panoptikona“... </a:t>
            </a:r>
            <a:r>
              <a:rPr lang="sr-Latn-RS" b="1" dirty="0">
                <a:latin typeface="Cambria" pitchFamily="18" charset="0"/>
              </a:rPr>
              <a:t>„Rijaliti za istraživača“</a:t>
            </a:r>
            <a:r>
              <a:rPr lang="sr-Latn-RS" dirty="0">
                <a:latin typeface="Cambria" pitchFamily="18" charset="0"/>
              </a:rPr>
              <a:t>)...  Oni nam daju odgovore za koje misle da želimo da ih čujemo.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oralne posledice – pitanja </a:t>
            </a:r>
            <a:r>
              <a:rPr lang="sr-Latn-RS" b="1" dirty="0">
                <a:latin typeface="Cambria" pitchFamily="18" charset="0"/>
              </a:rPr>
              <a:t>privatnosti</a:t>
            </a:r>
            <a:r>
              <a:rPr lang="sr-Latn-RS" dirty="0">
                <a:latin typeface="Cambria" pitchFamily="18" charset="0"/>
              </a:rPr>
              <a:t> pojedinaca i </a:t>
            </a:r>
            <a:r>
              <a:rPr lang="sr-Latn-RS" b="1" dirty="0">
                <a:latin typeface="Cambria" pitchFamily="18" charset="0"/>
              </a:rPr>
              <a:t>odgovornosti</a:t>
            </a:r>
            <a:r>
              <a:rPr lang="sr-Latn-RS" dirty="0">
                <a:latin typeface="Cambria" pitchFamily="18" charset="0"/>
              </a:rPr>
              <a:t> za posledice koje možemo da proizvedemo po život zajednice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čak i nauka ideologija...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istraživanje koje će dovesti do istinitih, pouzdanih i rezultata koje će celo društvo </a:t>
            </a:r>
            <a:r>
              <a:rPr lang="sr-Latn-RS" dirty="0" smtClean="0">
                <a:latin typeface="Cambria" pitchFamily="18" charset="0"/>
              </a:rPr>
              <a:t>uvažiti, ako znamo da nauka, posebno DHN, služi nečijim partikularnim interesima?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Zašto bi se nauka obazirala na to da li je društvo uvažava (setimo se </a:t>
            </a:r>
            <a:r>
              <a:rPr lang="sr-Latn-RS" dirty="0" smtClean="0">
                <a:latin typeface="Cambria" pitchFamily="18" charset="0"/>
              </a:rPr>
              <a:t>debate o vakcinama?)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razlikovati uverenja od činjenica?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“opravadano istinito verovanje” (tradicionalna epistemološka definicija znanja”) održivo u demokratiji – pitanje kvalifikovanog mišljenja?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Nije li nauka upravo suprotna </a:t>
            </a:r>
            <a:r>
              <a:rPr lang="sr-Latn-RS" dirty="0" smtClean="0">
                <a:latin typeface="Cambria" pitchFamily="18" charset="0"/>
              </a:rPr>
              <a:t>„imanju mišljenja“ </a:t>
            </a:r>
            <a:r>
              <a:rPr lang="sr-Latn-RS" dirty="0">
                <a:latin typeface="Cambria" pitchFamily="18" charset="0"/>
              </a:rPr>
              <a:t>(religijskom, ideološkom, popularno-kulturnom) većine?</a:t>
            </a:r>
          </a:p>
          <a:p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su teorija i metod nerazdvojivi...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ne bi bilo usko povezano s nekom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da primenim samo jedan metod na jedan predmet, ako mu pristupam jednom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da analiziram otkrivene činjenice koje se “ne uklapaju u teoriju”?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prethodi čemu? </a:t>
            </a: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zročnost ili cirkularnost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svoje istorije...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nešto situaciono,  kontekstualno-zavisno i kontingentno?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postići nivo saznanja koji je moguće smatrati univerzalnim?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važi da je „sva nauka – etnonauka“? Nije li nauka kosmopolitska i vanvremena, zar nije ona upravo nezavisna od toga </a:t>
            </a:r>
            <a:r>
              <a:rPr lang="sr-Latn-RS" b="1" dirty="0">
                <a:latin typeface="Cambria" pitchFamily="18" charset="0"/>
              </a:rPr>
              <a:t>ko</a:t>
            </a:r>
            <a:r>
              <a:rPr lang="sr-Latn-RS" dirty="0">
                <a:latin typeface="Cambria" pitchFamily="18" charset="0"/>
              </a:rPr>
              <a:t> je osmišljava, izvodi, predaje i </a:t>
            </a:r>
            <a:r>
              <a:rPr lang="sr-Latn-RS" dirty="0" smtClean="0">
                <a:latin typeface="Cambria" pitchFamily="18" charset="0"/>
              </a:rPr>
              <a:t>primenjuje, i </a:t>
            </a:r>
            <a:r>
              <a:rPr lang="sr-Latn-RS" b="1" dirty="0" smtClean="0">
                <a:latin typeface="Cambria" pitchFamily="18" charset="0"/>
              </a:rPr>
              <a:t>za koga</a:t>
            </a:r>
            <a:r>
              <a:rPr lang="sr-Latn-RS" dirty="0" smtClean="0">
                <a:latin typeface="Cambria" pitchFamily="18" charset="0"/>
              </a:rPr>
              <a:t>?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ličnosti naučnika...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bi bilo depersonalizovano?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onda solipsizam neizbežan?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onda važi maksima “koliko naučnika – toliko i verzija nauke”?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Kako u tom slučaju obezbediti proveravanje nalaza istraživanja i unapređivanje njihovog razumevanja?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Objektivnost = </a:t>
            </a:r>
            <a:r>
              <a:rPr lang="sr-Latn-RS" dirty="0" smtClean="0">
                <a:latin typeface="Cambria" pitchFamily="18" charset="0"/>
              </a:rPr>
              <a:t>intersubjektivnost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Različite tehnike intersubjektivnosti u različitim naučnim poljima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institucija...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postupke i faze istraživanja čiji su sadržaj i implikacije u koliziji s interesima institucije?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Problemi „konflikta“ interesa“ – širenje korporativne logike na akademske </a:t>
            </a:r>
            <a:r>
              <a:rPr lang="sr-Latn-RS" dirty="0" smtClean="0">
                <a:latin typeface="Cambria" pitchFamily="18" charset="0"/>
              </a:rPr>
              <a:t>institucije (značenje pojma „biti profesionalan“?)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težiti objektivnom i nezainteresovanom istraživanju, koje neće biti diktirano od strane van-naučnih autoriteta (finansijeri, </a:t>
            </a:r>
            <a:r>
              <a:rPr lang="sr-Latn-RS" dirty="0" smtClean="0">
                <a:latin typeface="Cambria" pitchFamily="18" charset="0"/>
              </a:rPr>
              <a:t>administracija ili </a:t>
            </a:r>
            <a:r>
              <a:rPr lang="sr-Latn-RS" dirty="0">
                <a:latin typeface="Cambria" pitchFamily="18" charset="0"/>
              </a:rPr>
              <a:t>tzv. “javnost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Da li su nezavisnost akademskog rada i objektivnost istraživanja u koliziji, iako se često posmatraju takoreći kao sinonimi?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“Prirodni epistemološki stav”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 smo “prirodno” (kognitivno-fiziološki i konceptualno-kulturno) skloni pozitivizmu – kritička metodologija ima za cilj da nas decentrira od „zdravog razuma“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toga, skloni smo etnocentrizmu čak i na nivou percepcije (stvarnosti pristupamo konceptima naučenim u zajednici – i kulturnoj i naučnoj)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 </a:t>
            </a:r>
            <a:r>
              <a:rPr lang="sr-Latn-RS" b="1" dirty="0">
                <a:latin typeface="Cambria" pitchFamily="18" charset="0"/>
              </a:rPr>
              <a:t>Metodologija DHN je </a:t>
            </a:r>
            <a:r>
              <a:rPr lang="sr-Latn-RS" b="1" dirty="0" smtClean="0">
                <a:latin typeface="Cambria" pitchFamily="18" charset="0"/>
              </a:rPr>
              <a:t>višedecenijsko, </a:t>
            </a:r>
            <a:r>
              <a:rPr lang="sr-Latn-RS" b="1" u="sng" dirty="0">
                <a:latin typeface="Cambria" pitchFamily="18" charset="0"/>
              </a:rPr>
              <a:t>relativno neuspešno</a:t>
            </a:r>
            <a:r>
              <a:rPr lang="sr-Latn-RS" b="1" dirty="0">
                <a:latin typeface="Cambria" pitchFamily="18" charset="0"/>
              </a:rPr>
              <a:t> suprotstavljanje ovom Prirodnom epistemološkom stavu – upravo zbog </a:t>
            </a:r>
            <a:r>
              <a:rPr lang="sr-Latn-RS" b="1" dirty="0" smtClean="0">
                <a:latin typeface="Cambria" pitchFamily="18" charset="0"/>
              </a:rPr>
              <a:t>toga </a:t>
            </a:r>
            <a:r>
              <a:rPr lang="sr-Latn-RS" b="1" dirty="0">
                <a:latin typeface="Cambria" pitchFamily="18" charset="0"/>
              </a:rPr>
              <a:t>smo mi „društvenjaci“ viđeni kao „kvariše“ nauke</a:t>
            </a:r>
            <a:endParaRPr lang="en-US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U</a:t>
            </a:r>
            <a:r>
              <a:rPr lang="sr-Latn-RS" sz="3600" dirty="0">
                <a:latin typeface="Cambria" pitchFamily="18" charset="0"/>
              </a:rPr>
              <a:t>ticaj metodologije na studije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ane: </a:t>
            </a: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epersonalizacija istorije i teorije (sklonost ka apstrakciji i normiranju “ubija heroje” nauke; gubljenje “čari”; derogiranje pojedinačnih uzora delegitimiše autoritet nauke uopšte)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 fokusira nas da budemo organizovaniji i sistematičniji, da unesemo red u haos informacija i obaveza, da se orijentišemo na konkretne rezultate umesto na apstraktne ciljeve; </a:t>
            </a:r>
            <a:r>
              <a:rPr lang="sr-Latn-RS" dirty="0" smtClean="0">
                <a:latin typeface="Cambria" pitchFamily="18" charset="0"/>
              </a:rPr>
              <a:t>razvija </a:t>
            </a:r>
            <a:r>
              <a:rPr lang="sr-Latn-RS" dirty="0">
                <a:latin typeface="Cambria" pitchFamily="18" charset="0"/>
              </a:rPr>
              <a:t>kod nas zdrav samokritički odnos o </a:t>
            </a:r>
            <a:r>
              <a:rPr lang="sr-Latn-RS" dirty="0" smtClean="0">
                <a:latin typeface="Cambria" pitchFamily="18" charset="0"/>
              </a:rPr>
              <a:t>ograničenjima-kao-mogućnostima</a:t>
            </a:r>
            <a:r>
              <a:rPr lang="sr-Latn-RS" dirty="0">
                <a:latin typeface="Cambria" pitchFamily="18" charset="0"/>
              </a:rPr>
              <a:t>; razvija pragmatičan odnos prema „neupitnom“, doprinosi profesionalizmu</a:t>
            </a: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latin typeface="Cambria" pitchFamily="18" charset="0"/>
              </a:rPr>
              <a:t>Zašto su važni osnovni pojmovi?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ogućnost praćenja </a:t>
            </a:r>
            <a:r>
              <a:rPr lang="sr-Latn-RS" dirty="0" smtClean="0">
                <a:latin typeface="Cambria" pitchFamily="18" charset="0"/>
              </a:rPr>
              <a:t>kursa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ečnici, enciklopedije, udžbenici i priručnici – </a:t>
            </a:r>
            <a:r>
              <a:rPr lang="sr-Latn-RS" dirty="0" smtClean="0">
                <a:latin typeface="Cambria" pitchFamily="18" charset="0"/>
              </a:rPr>
              <a:t>svaki </a:t>
            </a:r>
            <a:r>
              <a:rPr lang="sr-Latn-RS" dirty="0">
                <a:latin typeface="Cambria" pitchFamily="18" charset="0"/>
              </a:rPr>
              <a:t>put kada imate pauzu pročitajte jednu </a:t>
            </a:r>
            <a:r>
              <a:rPr lang="sr-Latn-RS" dirty="0" smtClean="0">
                <a:latin typeface="Cambria" pitchFamily="18" charset="0"/>
              </a:rPr>
              <a:t>odrednicu, nadoknadite propušteno i steknite nova znanja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Pošaljite mejl kada nešto nije u redu ili ste radoznali - tražite da vam pošaljem i druge tekstove o opštim pojmovima ili </a:t>
            </a:r>
            <a:r>
              <a:rPr lang="sr-Latn-RS" dirty="0" smtClean="0">
                <a:latin typeface="Cambria" pitchFamily="18" charset="0"/>
              </a:rPr>
              <a:t>savet koje </a:t>
            </a:r>
            <a:r>
              <a:rPr lang="sr-Latn-RS" dirty="0">
                <a:latin typeface="Cambria" pitchFamily="18" charset="0"/>
              </a:rPr>
              <a:t>reference da potražite u </a:t>
            </a:r>
            <a:r>
              <a:rPr lang="sr-Latn-RS" dirty="0" smtClean="0">
                <a:latin typeface="Cambria" pitchFamily="18" charset="0"/>
              </a:rPr>
              <a:t>(onlajn) bibliotekama</a:t>
            </a:r>
            <a:r>
              <a:rPr lang="sr-Latn-RS" dirty="0">
                <a:latin typeface="Cambria" pitchFamily="18" charset="0"/>
              </a:rPr>
              <a:t>, ako nameravate da dublje uđete u metodološku problematiku</a:t>
            </a:r>
          </a:p>
        </p:txBody>
      </p:sp>
    </p:spTree>
    <p:extLst>
      <p:ext uri="{BB962C8B-B14F-4D97-AF65-F5344CB8AC3E}">
        <p14:creationId xmlns:p14="http://schemas.microsoft.com/office/powerpoint/2010/main" val="1542962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naliza rizika, upravljanje očekivanjima i kontrola štete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>
                <a:latin typeface="Cambria" pitchFamily="18" charset="0"/>
              </a:rPr>
              <a:t>Dobra metodologija, osim etike i politike, inkorporira i neke naizgled neočekivane aspekte </a:t>
            </a:r>
            <a:r>
              <a:rPr lang="sr-Latn-RS" dirty="0" smtClean="0">
                <a:latin typeface="Cambria" pitchFamily="18" charset="0"/>
              </a:rPr>
              <a:t>ekonomije, nauke </a:t>
            </a:r>
            <a:r>
              <a:rPr lang="sr-Latn-RS" dirty="0">
                <a:latin typeface="Cambria" pitchFamily="18" charset="0"/>
              </a:rPr>
              <a:t>o menadžmentu i nauke o bezbednosti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 (koliko god to nama neobično moglo da zvuči)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 smtClean="0">
                <a:latin typeface="Cambria" pitchFamily="18" charset="0"/>
                <a:sym typeface="Wingdings" pitchFamily="2" charset="2"/>
              </a:rPr>
              <a:t>Ekonomija, organizacija 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 bezbednost su bitni aspekti svakog rada s ljudima – naučno istraživanje tu ne predstavlja izuzetak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B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iti dobro organizovan a istovremeno ne ugrožavati druge ljude (ili i sebe) nije ni lako niti uvek moguće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>
                <a:latin typeface="Cambria" pitchFamily="18" charset="0"/>
                <a:sym typeface="Wingdings" pitchFamily="2" charset="2"/>
              </a:rPr>
              <a:t>Sumirano: dobro metodološki postavljeno istraživanje inkorporira mnoge „izvan-naučne“ aspekte, uključujuči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sociolopsihološke, etičke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, političke,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ekonomske, organizacione 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i bezbednosne</a:t>
            </a:r>
          </a:p>
          <a:p>
            <a:endParaRPr lang="sr-Latn-RS" dirty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misao metodološkog pogleda na nauku i visoko obrazovanje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>
                <a:latin typeface="Cambria" pitchFamily="18" charset="0"/>
              </a:rPr>
              <a:t>A</a:t>
            </a:r>
            <a:r>
              <a:rPr lang="sr-Latn-RS" u="sng" dirty="0">
                <a:latin typeface="Cambria" pitchFamily="18" charset="0"/>
              </a:rPr>
              <a:t>naliza a ne paraliza</a:t>
            </a:r>
            <a:r>
              <a:rPr lang="sr-Latn-RS" dirty="0">
                <a:latin typeface="Cambria" pitchFamily="18" charset="0"/>
              </a:rPr>
              <a:t>! Smernice za akciju a ne za uzdržavanje od učenja, istraživanja i pisanja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Pomoć da se prebrode problemi – normalni, uobičajeni i očekivani elementi svakog posla i svake interakcije s institucijama i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uočavanje s problemima i njihovo rešavanje nasuprot ignorisanju i “zaglavljivanju”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“(Auto-)terapija za istraživače” – smernice za nošenje sa istraživačkim životom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u="sng" dirty="0">
                <a:latin typeface="Cambria" pitchFamily="18" charset="0"/>
              </a:rPr>
              <a:t>Završavanje </a:t>
            </a:r>
            <a:r>
              <a:rPr lang="sr-Latn-RS" u="sng" dirty="0" smtClean="0">
                <a:latin typeface="Cambria" pitchFamily="18" charset="0"/>
              </a:rPr>
              <a:t>studija </a:t>
            </a:r>
            <a:r>
              <a:rPr lang="sr-Latn-RS" u="sng" dirty="0">
                <a:latin typeface="Cambria" pitchFamily="18" charset="0"/>
              </a:rPr>
              <a:t>u roku!</a:t>
            </a:r>
          </a:p>
          <a:p>
            <a:pPr>
              <a:buNone/>
            </a:pPr>
            <a:endParaRPr lang="sr-Latn-R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Pauza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Preporučujem da sada napravite </a:t>
            </a:r>
            <a:r>
              <a:rPr lang="sr-Latn-RS" dirty="0" smtClean="0"/>
              <a:t>pauzu</a:t>
            </a:r>
          </a:p>
          <a:p>
            <a:r>
              <a:rPr lang="sr-Latn-RS" dirty="0" smtClean="0"/>
              <a:t>Odmorite se 15 minuta i razmislite o tome šta ste videli i čuli u prethodnom delu prezentacije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200" dirty="0">
                <a:latin typeface="Cambria" pitchFamily="18" charset="0"/>
              </a:rPr>
              <a:t>Odnos teorije i činjenica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sz="3800" dirty="0">
                <a:latin typeface="Cambria" pitchFamily="18" charset="0"/>
              </a:rPr>
              <a:t>Klasično gledište: teorije se zasnivaju (formiraju) na činjenicama, teorije su „skup činjenica“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I klasično i reformatorsko gledište: činjenice (iz laboratorije, iz arhive i sa terena) potkrepljuju ili “ruše” teoriju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Reformatorsko gledište: činjenice su deo teorije, one su u relaciji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dirty="0">
                <a:latin typeface="Cambria" pitchFamily="18" charset="0"/>
              </a:rPr>
              <a:t>Razvoj reformatorskog gledišta: činjenice se selektuju kroz istraživanje i percipiraju u teorijskom okviru</a:t>
            </a:r>
          </a:p>
          <a:p>
            <a:endParaRPr lang="sr-Latn-RS" sz="3800" dirty="0">
              <a:latin typeface="Cambria" pitchFamily="18" charset="0"/>
            </a:endParaRPr>
          </a:p>
          <a:p>
            <a:r>
              <a:rPr lang="sr-Latn-RS" sz="3800" b="1" dirty="0">
                <a:latin typeface="Cambria" pitchFamily="18" charset="0"/>
              </a:rPr>
              <a:t>Standardno gledište </a:t>
            </a:r>
            <a:r>
              <a:rPr lang="sr-Latn-RS" sz="3800" b="1" dirty="0" smtClean="0">
                <a:latin typeface="Cambria" pitchFamily="18" charset="0"/>
              </a:rPr>
              <a:t>savremene </a:t>
            </a:r>
            <a:r>
              <a:rPr lang="sr-Latn-RS" sz="3800" b="1" dirty="0">
                <a:latin typeface="Cambria" pitchFamily="18" charset="0"/>
              </a:rPr>
              <a:t>metodologije: činjenice su zavisne od konteksta tumačenja; iako one </a:t>
            </a:r>
            <a:r>
              <a:rPr lang="sr-Latn-RS" sz="3800" b="1" dirty="0" smtClean="0">
                <a:latin typeface="Cambria" pitchFamily="18" charset="0"/>
              </a:rPr>
              <a:t>često objektivno </a:t>
            </a:r>
            <a:r>
              <a:rPr lang="sr-Latn-RS" sz="3800" b="1" dirty="0">
                <a:latin typeface="Cambria" pitchFamily="18" charset="0"/>
              </a:rPr>
              <a:t>postoje i izvan teorije, u naučnom smislu su relevantne samo u sklopu teorija, koje im daju specifičan smisao za nauku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Odnos teorije i metoda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Klasično gledište, naučeno kroz prethodno obrazovanje: </a:t>
            </a:r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teorije su stare a metode nove (obično je obrnuto...obratite pažnju)</a:t>
            </a:r>
          </a:p>
          <a:p>
            <a:r>
              <a:rPr lang="sr-Latn-RS" dirty="0">
                <a:latin typeface="Cambria" pitchFamily="18" charset="0"/>
              </a:rPr>
              <a:t>komplementarni su, proizlaze jedno iz drugog</a:t>
            </a:r>
          </a:p>
          <a:p>
            <a:r>
              <a:rPr lang="sr-Latn-RS" dirty="0">
                <a:latin typeface="Cambria" pitchFamily="18" charset="0"/>
              </a:rPr>
              <a:t>teorije se proveravaju metodama (obratite pažnju – ovo je usko značenje iz istorije filozofije nauke)</a:t>
            </a:r>
          </a:p>
          <a:p>
            <a:r>
              <a:rPr lang="sr-Latn-RS" dirty="0">
                <a:latin typeface="Cambria" pitchFamily="18" charset="0"/>
              </a:rPr>
              <a:t>metodom se dolazi do znanja koje postaje teorija</a:t>
            </a:r>
          </a:p>
          <a:p>
            <a:r>
              <a:rPr lang="sr-Latn-RS" dirty="0">
                <a:latin typeface="Cambria" pitchFamily="18" charset="0"/>
              </a:rPr>
              <a:t>konstantan (prirodne) ili promenljiv (društvene nauke)</a:t>
            </a:r>
          </a:p>
          <a:p>
            <a:r>
              <a:rPr lang="sr-Latn-RS" dirty="0">
                <a:latin typeface="Cambria" pitchFamily="18" charset="0"/>
              </a:rPr>
              <a:t>teoretičari “imaju” metode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b="1" dirty="0">
                <a:latin typeface="Cambria" pitchFamily="18" charset="0"/>
              </a:rPr>
              <a:t>Standardno gledište savremene metodologije - teorije prilagođavaju metode predmetu </a:t>
            </a:r>
            <a:r>
              <a:rPr lang="sr-Latn-RS" b="1" dirty="0" smtClean="0">
                <a:latin typeface="Cambria" pitchFamily="18" charset="0"/>
              </a:rPr>
              <a:t>istraživanja</a:t>
            </a:r>
          </a:p>
          <a:p>
            <a:pPr marL="0" indent="0">
              <a:buNone/>
            </a:pPr>
            <a:r>
              <a:rPr lang="sr-Latn-RS" b="1" dirty="0" smtClean="0">
                <a:latin typeface="Cambria" pitchFamily="18" charset="0"/>
              </a:rPr>
              <a:t>DHN nemaju metod koji bi imao naučnog smisla „po sebi“</a:t>
            </a:r>
            <a:endParaRPr lang="sr-Latn-RS" b="1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Odnos istorije i teorije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čimo iz istorije svojih prethodnika (razumevamo prošlost discipline)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se potvrđuju ili odbacuju tokom istorije i to se posmatra kao „normalno“, dok se teži zadržavanju metoda uprkos tome (pogled na nauku nasleđen iz prirodnih nauka – „metodi su stalni, teorije se menjaju“; činjenična akumulacija, metodološka retencija)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su zavisne od istorijskog i političkog konteksta (primeri – evolucionizam, feminizam, socijalni konstruktivizam)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storija teorije pomaže njenom razumevanju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Odnos teorije i identiteta istraživača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b="1" dirty="0">
                <a:latin typeface="Cambria" pitchFamily="18" charset="0"/>
              </a:rPr>
              <a:t>Ključno pitanje metodologije DHN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dentitet uslovljava percepciju, a percepcija oblikuje znanje (zato se i smatra da humanističke discipline nisu </a:t>
            </a:r>
            <a:r>
              <a:rPr lang="sr-Latn-RS" dirty="0" smtClean="0">
                <a:latin typeface="Cambria" pitchFamily="18" charset="0"/>
              </a:rPr>
              <a:t>nauke </a:t>
            </a:r>
            <a:r>
              <a:rPr lang="sr-Latn-RS" dirty="0">
                <a:latin typeface="Cambria" pitchFamily="18" charset="0"/>
              </a:rPr>
              <a:t>– one su kulturni artefakti, veoma kontekstualno zavisni; na primer, proučavanje kulturnog nasleđa je istovremeno deo istog tog kulturnog nasleđa – definisanje našeg odnosa prema njemu)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Da li ideologija i politika, ciljevi, vrednosti i interesi pa čak i sklonosti naučnika treba da budu utkani u naučnoistraživački rad? Ili refleksivno analizirani i „očišćeni“ iz njega?</a:t>
            </a:r>
          </a:p>
          <a:p>
            <a:endParaRPr lang="sr-Latn-RS" u="sng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aka međuzavisnost (istraživač je subjekt u istoriji i kulturi koji proizvodi teorije i njima je proizveden</a:t>
            </a:r>
            <a:r>
              <a:rPr lang="sr-Latn-RS" dirty="0" smtClean="0">
                <a:latin typeface="Cambria" pitchFamily="18" charset="0"/>
              </a:rPr>
              <a:t>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ični afiniteti pri izboru teme </a:t>
            </a:r>
            <a:r>
              <a:rPr lang="sr-Latn-RS" dirty="0" smtClean="0">
                <a:latin typeface="Cambria" pitchFamily="18" charset="0"/>
              </a:rPr>
              <a:t>istraživanja, metoda, teorija i „publike“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Grupni identitet – važno za razumevanje naučnog statusa nauka o kulturi i identitetu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Odnos teorije i ideologije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deologije inspirišu nastanak teorija... </a:t>
            </a: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eorije u DHN uglavnom započinju kao proizvod ideologije, umetnosti, mašte... One su kulturni artefakti i ne dolaze „niotkuda“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deologije su “provučene” kroz teorije i teško ih je razdvojiti – „noćna mora“ klasične metodologije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Normativno stanovište – teorije treba da se klone ideologije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Deskriptivno stanovište – to je nemoguće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Upozorenje iz filozofije, istorije, sociologije i antropologije nauke: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i prirodne nauke nisu imune na ideologiju, zašto to </a:t>
            </a:r>
            <a:r>
              <a:rPr lang="sr-Latn-RS" u="sng" dirty="0" smtClean="0">
                <a:latin typeface="Cambria" pitchFamily="18" charset="0"/>
              </a:rPr>
              <a:t>licemerno i autodestruktivno</a:t>
            </a:r>
            <a:r>
              <a:rPr lang="sr-Latn-RS" dirty="0" smtClean="0">
                <a:latin typeface="Cambria" pitchFamily="18" charset="0"/>
              </a:rPr>
              <a:t> očekivati </a:t>
            </a:r>
            <a:r>
              <a:rPr lang="sr-Latn-RS" dirty="0">
                <a:latin typeface="Cambria" pitchFamily="18" charset="0"/>
              </a:rPr>
              <a:t>od društveno-humanističkih disciplina!?</a:t>
            </a: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Refleksivnost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reispitivanje, uočavanje grešaka, samosvest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Okvir za razumevanje sopstvene pozicije pri prozvodnji znanja o drugima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Ključni pojam – višedecenijski pokušaj „dekontaminacije“ DHN na njihovom putu „dostizanja prirodnih nauka</a:t>
            </a:r>
            <a:r>
              <a:rPr lang="sr-Latn-RS" dirty="0" smtClean="0">
                <a:latin typeface="Cambria" pitchFamily="18" charset="0"/>
              </a:rPr>
              <a:t>“ (konzervativni izvor refleksivnosti)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Kao i postmodernizam i relativizam, i refleksivnost se posmatra kao antinaučno i po autoritet nauke pogubno svojstvo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b="1" dirty="0">
                <a:latin typeface="Cambria" pitchFamily="18" charset="0"/>
              </a:rPr>
              <a:t>Najčešći savremeni (pragmatičan i ciničan) odgovor – „refleksivnost kod kuće, pozitivizam u javnosti“ (ljudi „prirodno“ smatraju da je onaj ko se preispituje „nesiguran“, a od nauke traže opipljiva, proveriva i pouzdana rešenja, po uzoru na prirodne i tehničke nauke)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Opisivanje/reprezentacija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>
                <a:latin typeface="Cambria" pitchFamily="18" charset="0"/>
              </a:rPr>
              <a:t>Puko predstavljanje vs. način predstavljanja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Formiranje predstava o Drugom i Istom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Uslovljena identitetom – zavisna i potencijalno uvek različita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 – sličan problemu interpretacije – ako je reprezentacija uvek interpretacija, kako je metodološki normirati?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 polisemičnosti ovog pojma: reprezentacija kao predstavljanje/zastupanje (opisivanje </a:t>
            </a:r>
            <a:r>
              <a:rPr lang="sr-Latn-RS" dirty="0" smtClean="0">
                <a:latin typeface="Cambria" pitchFamily="18" charset="0"/>
              </a:rPr>
              <a:t>„iz neke pozicije“ i „u korist nekog interesa ili vrednosti“)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latin typeface="Cambria" pitchFamily="18" charset="0"/>
              </a:rPr>
              <a:t>Smernice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budite sujetni...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ije sramota ne znati, sramota je pretvarati se da znate – </a:t>
            </a:r>
            <a:r>
              <a:rPr lang="en-US" dirty="0" err="1" smtClean="0">
                <a:latin typeface="Cambria" pitchFamily="18" charset="0"/>
              </a:rPr>
              <a:t>budite</a:t>
            </a:r>
            <a:r>
              <a:rPr lang="sr-Latn-RS" dirty="0" smtClean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otvoreni i spremni za učenje </a:t>
            </a:r>
            <a:r>
              <a:rPr lang="sr-Latn-RS" dirty="0" smtClean="0">
                <a:latin typeface="Cambria" pitchFamily="18" charset="0"/>
              </a:rPr>
              <a:t>(i </a:t>
            </a:r>
            <a:r>
              <a:rPr lang="sr-Latn-RS" dirty="0">
                <a:latin typeface="Cambria" pitchFamily="18" charset="0"/>
              </a:rPr>
              <a:t>kada naiđete na nešto veoma komplikovano)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ritika koja se ne zasniva na znanju je neprihvatljiva – u akademskom svetu svako ima „pravo na mišljenje“ isključivo ako je ono </a:t>
            </a:r>
            <a:r>
              <a:rPr lang="sr-Latn-RS" b="1" dirty="0">
                <a:latin typeface="Cambria" pitchFamily="18" charset="0"/>
              </a:rPr>
              <a:t>kvalifikovano </a:t>
            </a:r>
            <a:r>
              <a:rPr lang="sr-Latn-RS" dirty="0">
                <a:latin typeface="Cambria" pitchFamily="18" charset="0"/>
              </a:rPr>
              <a:t>(nauka nije internet-forum – ona nije demokratska, iako je u proceduralnom smislu demokratična, već je </a:t>
            </a:r>
            <a:r>
              <a:rPr lang="sr-Latn-RS" b="1" dirty="0">
                <a:latin typeface="Cambria" pitchFamily="18" charset="0"/>
              </a:rPr>
              <a:t>meritokratska – dokažite se pa kritikujte...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Ključno je da pitate sve što ne znate PRE </a:t>
            </a:r>
            <a:r>
              <a:rPr lang="sr-Latn-RS" dirty="0" smtClean="0">
                <a:latin typeface="Cambria" pitchFamily="18" charset="0"/>
              </a:rPr>
              <a:t>polaganja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34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3600" dirty="0"/>
              <a:t/>
            </a:r>
            <a:br>
              <a:rPr lang="sr-Latn-RS" sz="3600" dirty="0"/>
            </a:br>
            <a:r>
              <a:rPr lang="sr-Latn-RS" sz="3600" dirty="0">
                <a:latin typeface="Cambria" pitchFamily="18" charset="0"/>
              </a:rPr>
              <a:t>Realizam</a:t>
            </a: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>
                <a:latin typeface="Cambria" pitchFamily="18" charset="0"/>
              </a:rPr>
              <a:t>Tradicionalni pogled: </a:t>
            </a:r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znošenje sopstvenih zaključaka”, „</a:t>
            </a: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rikazivanje stvarnog“, „</a:t>
            </a: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skrenost, bez ulepšavanja stvarnosti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Osnovna naučna strategija – klasična metodologija ne dovodi u pitanje postojanje realnosti i naše mogućnosti da je opišemo, razumemo, proučimo i predvidimo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Takođe ključno pitanje metodologije DHN, povezano s pitanjem objektivnosti interpretacije i refleksivnog samopreispitivanja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Često se sa </a:t>
            </a:r>
            <a:r>
              <a:rPr lang="sr-Latn-RS" dirty="0">
                <a:latin typeface="Cambria" pitchFamily="18" charset="0"/>
              </a:rPr>
              <a:t>pozitivizmom (realisti i pozitivisti su suprotstavljeni a ne saveznici, oni imaju rivalske teorije saznanja)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Isključivanje uticaja našeg saznajnog aparata (znanja, verovanja, identiteta itd.)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Autoritet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Standardno značenje: 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ojedinac na vrhu hijerarhije, koji ima moć i uticaj, stečene rođenjem, harizmom, ekonomskim statusom ili nasiljem (političko shvatanje)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ametanje normi, pravila, standarda i vrednosti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rimenljiv, često citiran autor, moderan i inovativan (pragmatično, pomalo cinično shvatanje)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rethodnici na koje se pozivamo u nauci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Važno – primenite pojam na nauku i na DHN posebno... </a:t>
            </a:r>
            <a:endParaRPr lang="sr-Latn-R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čemu se zasniva autoritet nauke u društvu? </a:t>
            </a:r>
            <a:endParaRPr lang="sr-Latn-RS" dirty="0" smtClean="0">
              <a:latin typeface="Cambria" pitchFamily="18" charset="0"/>
            </a:endParaRPr>
          </a:p>
          <a:p>
            <a:pPr>
              <a:buNone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čemu DHN zasnivaju svoj autoritet</a:t>
            </a:r>
            <a:r>
              <a:rPr lang="sr-Latn-RS" dirty="0" smtClean="0">
                <a:latin typeface="Cambria" pitchFamily="18" charset="0"/>
              </a:rPr>
              <a:t>?</a:t>
            </a: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Odakle nam ovlašćenje da proučavamo druge?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Objektivnost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r-Latn-RS" dirty="0">
                <a:latin typeface="Cambria" pitchFamily="18" charset="0"/>
              </a:rPr>
              <a:t>Klasično gledište:</a:t>
            </a: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reciznost, opširnost, detaljnost, distanciranost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aša obaveza kao naučnika, vrednosna neutralnost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Sredina 20. veka: </a:t>
            </a:r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Nedostižni ideal istraživača od koga ipak ne treba odustati... poželjna</a:t>
            </a:r>
          </a:p>
          <a:p>
            <a:r>
              <a:rPr lang="sr-Latn-RS" dirty="0">
                <a:latin typeface="Cambria" pitchFamily="18" charset="0"/>
              </a:rPr>
              <a:t>Prevaziđen pojam, danas praktično neupotrebljiv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postoji – čak i kada nastojimo da smo objektivni, mi smo subjektivni (ne možemo da prevaziđemo svoje stavove, vrednosti, ciljeve...)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sz="3300" b="1" dirty="0">
                <a:latin typeface="Cambria" pitchFamily="18" charset="0"/>
              </a:rPr>
              <a:t>Savremeno standardno gledište ne postoji! </a:t>
            </a:r>
            <a:r>
              <a:rPr lang="sr-Latn-RS" sz="3300" dirty="0">
                <a:latin typeface="Cambria" pitchFamily="18" charset="0"/>
              </a:rPr>
              <a:t>Metodolozi se i dalje spore da li je objektivnost rezultat korespodencije s realnošću ili konsenzusa unutar naučne zajednice, da li </a:t>
            </a:r>
            <a:r>
              <a:rPr lang="sr-Latn-RS" sz="3300" dirty="0" smtClean="0">
                <a:latin typeface="Cambria" pitchFamily="18" charset="0"/>
              </a:rPr>
              <a:t>je ona </a:t>
            </a:r>
            <a:r>
              <a:rPr lang="sr-Latn-RS" sz="3300" dirty="0">
                <a:latin typeface="Cambria" pitchFamily="18" charset="0"/>
              </a:rPr>
              <a:t>svojsto istraživanja ili same realnosti</a:t>
            </a:r>
          </a:p>
          <a:p>
            <a:pPr>
              <a:buNone/>
            </a:pPr>
            <a:r>
              <a:rPr lang="sr-Latn-RS" sz="3300" b="1" dirty="0">
                <a:latin typeface="Cambria" pitchFamily="18" charset="0"/>
              </a:rPr>
              <a:t>Savet: težite objektivnosti, ne ignorišite alternative (ni u proučavanoj zajednici niti u nauci)</a:t>
            </a:r>
          </a:p>
          <a:p>
            <a:pPr>
              <a:buNone/>
            </a:pPr>
            <a:r>
              <a:rPr lang="sr-Latn-RS" sz="3300" b="1" i="1" dirty="0">
                <a:latin typeface="Cambria" pitchFamily="18" charset="0"/>
              </a:rPr>
              <a:t>Objektivnost je poslednja brana od retradicionalizacije i povratka u primitivno stanje bez nauke, obrazovanja i visoke kulture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Objašnjenje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Klasično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en-US" u="sng" dirty="0">
                <a:latin typeface="Cambria" pitchFamily="18" charset="0"/>
              </a:rPr>
              <a:t>D</a:t>
            </a:r>
            <a:r>
              <a:rPr lang="sr-Latn-RS" u="sng" dirty="0">
                <a:latin typeface="Cambria" pitchFamily="18" charset="0"/>
              </a:rPr>
              <a:t>etaljno</a:t>
            </a:r>
            <a:r>
              <a:rPr lang="sr-Latn-RS" dirty="0">
                <a:latin typeface="Cambria" pitchFamily="18" charset="0"/>
              </a:rPr>
              <a:t> opisivanje, izlaganje</a:t>
            </a:r>
          </a:p>
          <a:p>
            <a:r>
              <a:rPr lang="en-US" u="sng" dirty="0">
                <a:latin typeface="Cambria" pitchFamily="18" charset="0"/>
              </a:rPr>
              <a:t>O</a:t>
            </a:r>
            <a:r>
              <a:rPr lang="sr-Latn-RS" u="sng" dirty="0">
                <a:latin typeface="Cambria" pitchFamily="18" charset="0"/>
              </a:rPr>
              <a:t>pšte</a:t>
            </a:r>
            <a:r>
              <a:rPr lang="sr-Latn-RS" dirty="0">
                <a:latin typeface="Cambria" pitchFamily="18" charset="0"/>
              </a:rPr>
              <a:t> izlaganje, koje nadilazi pojedinačna tumačenja i učitavanja značenja</a:t>
            </a:r>
          </a:p>
          <a:p>
            <a:r>
              <a:rPr lang="en-US" u="sng" dirty="0">
                <a:latin typeface="Cambria" pitchFamily="18" charset="0"/>
              </a:rPr>
              <a:t>O</a:t>
            </a:r>
            <a:r>
              <a:rPr lang="sr-Latn-RS" u="sng" dirty="0">
                <a:latin typeface="Cambria" pitchFamily="18" charset="0"/>
              </a:rPr>
              <a:t>bavezan</a:t>
            </a:r>
            <a:r>
              <a:rPr lang="sr-Latn-RS" dirty="0">
                <a:latin typeface="Cambria" pitchFamily="18" charset="0"/>
              </a:rPr>
              <a:t> sastavni deo teorije</a:t>
            </a:r>
          </a:p>
          <a:p>
            <a:r>
              <a:rPr lang="en-US" u="sng" dirty="0">
                <a:latin typeface="Cambria" pitchFamily="18" charset="0"/>
              </a:rPr>
              <a:t>P</a:t>
            </a:r>
            <a:r>
              <a:rPr lang="sr-Latn-RS" u="sng" dirty="0">
                <a:latin typeface="Cambria" pitchFamily="18" charset="0"/>
              </a:rPr>
              <a:t>recizno</a:t>
            </a:r>
            <a:r>
              <a:rPr lang="sr-Latn-RS" dirty="0">
                <a:latin typeface="Cambria" pitchFamily="18" charset="0"/>
              </a:rPr>
              <a:t> pojašnjavanje, razrešavanje nedoumica i nejasnoća</a:t>
            </a:r>
          </a:p>
          <a:p>
            <a:r>
              <a:rPr lang="en-US" u="sng" dirty="0">
                <a:latin typeface="Cambria" pitchFamily="18" charset="0"/>
              </a:rPr>
              <a:t>J</a:t>
            </a:r>
            <a:r>
              <a:rPr lang="sr-Latn-RS" u="sng" dirty="0">
                <a:latin typeface="Cambria" pitchFamily="18" charset="0"/>
              </a:rPr>
              <a:t>asan</a:t>
            </a:r>
            <a:r>
              <a:rPr lang="sr-Latn-RS" dirty="0">
                <a:latin typeface="Cambria" pitchFamily="18" charset="0"/>
              </a:rPr>
              <a:t> prikaz, pojašnjenje</a:t>
            </a:r>
          </a:p>
          <a:p>
            <a:r>
              <a:rPr lang="en-US" u="sng" dirty="0">
                <a:latin typeface="Cambria" pitchFamily="18" charset="0"/>
              </a:rPr>
              <a:t>N</a:t>
            </a:r>
            <a:r>
              <a:rPr lang="sr-Latn-RS" u="sng" dirty="0">
                <a:latin typeface="Cambria" pitchFamily="18" charset="0"/>
              </a:rPr>
              <a:t>ajbolja moguća pretpostavka</a:t>
            </a:r>
            <a:r>
              <a:rPr lang="sr-Latn-RS" dirty="0">
                <a:latin typeface="Cambria" pitchFamily="18" charset="0"/>
              </a:rPr>
              <a:t> i njene implikacije</a:t>
            </a:r>
          </a:p>
          <a:p>
            <a:r>
              <a:rPr lang="en-US" u="sng" dirty="0">
                <a:latin typeface="Cambria" pitchFamily="18" charset="0"/>
              </a:rPr>
              <a:t>L</a:t>
            </a:r>
            <a:r>
              <a:rPr lang="sr-Latn-RS" u="sng" dirty="0">
                <a:latin typeface="Cambria" pitchFamily="18" charset="0"/>
              </a:rPr>
              <a:t>oše ako je cirkularno</a:t>
            </a:r>
          </a:p>
          <a:p>
            <a:r>
              <a:rPr lang="en-US" u="sng" dirty="0">
                <a:latin typeface="Cambria" pitchFamily="18" charset="0"/>
              </a:rPr>
              <a:t>R</a:t>
            </a:r>
            <a:r>
              <a:rPr lang="sr-Latn-RS" u="sng" dirty="0">
                <a:latin typeface="Cambria" pitchFamily="18" charset="0"/>
              </a:rPr>
              <a:t>azlaganje radi boljeg razumevanja</a:t>
            </a:r>
            <a:r>
              <a:rPr lang="sr-Latn-RS" dirty="0">
                <a:latin typeface="Cambria" pitchFamily="18" charset="0"/>
              </a:rPr>
              <a:t> 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Savet: u sopstvenom radu se pridržavajte ovog klasičnog shvatanja; eksperimentisanje s objašnjenjem i zapitanost nad tim da li je ono uopšte moguće ostavite za kasnije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Razumevanje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</a:t>
            </a:r>
            <a:r>
              <a:rPr lang="sr-Latn-RS" dirty="0" smtClean="0">
                <a:latin typeface="Cambria" pitchFamily="18" charset="0"/>
              </a:rPr>
              <a:t>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sr-Latn-RS" dirty="0">
                <a:latin typeface="Cambria" pitchFamily="18" charset="0"/>
              </a:rPr>
              <a:t>„imati razumevanja“ 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(pseudo-terapeutsko shvatanje)</a:t>
            </a: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S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premnost da se sasluša tuđe mišljenje i kada se ne slažemo s njim, “imati razumevanja za...”</a:t>
            </a: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S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hvatanje </a:t>
            </a:r>
            <a:r>
              <a:rPr lang="sr-Latn-RS" dirty="0" smtClean="0">
                <a:latin typeface="Cambria" pitchFamily="18" charset="0"/>
                <a:sym typeface="Wingdings" pitchFamily="2" charset="2"/>
              </a:rPr>
              <a:t>nečega npr. građe</a:t>
            </a:r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>
                <a:latin typeface="Cambria" pitchFamily="18" charset="0"/>
                <a:sym typeface="Wingdings" pitchFamily="2" charset="2"/>
              </a:rPr>
              <a:t>Razumevanje smisla i značenja podataka dobijenih terenskim istraživanjem; shvatanje onoga što informanti govore i rade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  <a:sym typeface="Wingdings" pitchFamily="2" charset="2"/>
              </a:rPr>
              <a:t>Savet: u sopstvenom radu se pridržavajte klasičnog razumevanja razumevanja. Zapitanost nad tim da li je razumevanje moguće </a:t>
            </a:r>
            <a:r>
              <a:rPr lang="sr-Latn-RS" dirty="0" smtClean="0">
                <a:latin typeface="Cambria" pitchFamily="18" charset="0"/>
                <a:sym typeface="Wingdings" pitchFamily="2" charset="2"/>
              </a:rPr>
              <a:t>ne sme biti prepreka tome da pokušate da razumevate...</a:t>
            </a:r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endParaRPr lang="sr-Latn-RS" dirty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Nauka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Klasično gledište:</a:t>
            </a:r>
          </a:p>
          <a:p>
            <a:r>
              <a:rPr lang="sr-Latn-RS" dirty="0">
                <a:latin typeface="Cambria" pitchFamily="18" charset="0"/>
              </a:rPr>
              <a:t>Disciplina, sistem disciplina, kontra-teža magiji, religiji i ideologiji, osnov emancipacije od tradicije  ...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Kritičko gledište:</a:t>
            </a:r>
          </a:p>
          <a:p>
            <a:r>
              <a:rPr lang="sr-Latn-RS" dirty="0">
                <a:latin typeface="Cambria" pitchFamily="18" charset="0"/>
              </a:rPr>
              <a:t>Instrument političke kontrole (zamena za religiju), monopolizacija znanja, osnov indoktrinacije kroz obrazovni sistem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Cinično gledište:</a:t>
            </a:r>
          </a:p>
          <a:p>
            <a:r>
              <a:rPr lang="sr-Latn-RS" dirty="0">
                <a:latin typeface="Cambria" pitchFamily="18" charset="0"/>
              </a:rPr>
              <a:t>Društveno prihvaćena forma, kanal za uticaj na društvo s čijim postojanjem se treba pomiriti i koristiti ga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Saveti: 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dirty="0">
                <a:latin typeface="Cambria" pitchFamily="18" charset="0"/>
              </a:rPr>
              <a:t>Ne dovodite u pitanje </a:t>
            </a:r>
            <a:r>
              <a:rPr lang="sr-Latn-RS" sz="3300" b="1" dirty="0" smtClean="0">
                <a:latin typeface="Cambria" pitchFamily="18" charset="0"/>
              </a:rPr>
              <a:t>autoritet </a:t>
            </a:r>
            <a:r>
              <a:rPr lang="sr-Latn-RS" sz="3300" b="1" dirty="0">
                <a:latin typeface="Cambria" pitchFamily="18" charset="0"/>
              </a:rPr>
              <a:t>nauke uopšte i sopstvene discipline (izuzetak – akademska polemika)! </a:t>
            </a:r>
          </a:p>
          <a:p>
            <a:pPr marL="0" indent="0">
              <a:buNone/>
            </a:pPr>
            <a:endParaRPr lang="sr-Latn-RS" sz="3300" b="1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dirty="0" smtClean="0">
                <a:latin typeface="Cambria" pitchFamily="18" charset="0"/>
              </a:rPr>
              <a:t>Čak </a:t>
            </a:r>
            <a:r>
              <a:rPr lang="sr-Latn-RS" sz="3300" b="1" dirty="0">
                <a:latin typeface="Cambria" pitchFamily="18" charset="0"/>
              </a:rPr>
              <a:t>i kada ste najkritičniji, koritite autoritet nauke u društvu ako želite da ga menjate.</a:t>
            </a:r>
          </a:p>
          <a:p>
            <a:pPr marL="0" indent="0">
              <a:buNone/>
            </a:pPr>
            <a:endParaRPr lang="sr-Latn-RS" sz="3300" b="1" u="sng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sz="3300" b="1" u="sng" dirty="0" smtClean="0">
                <a:latin typeface="Cambria" pitchFamily="18" charset="0"/>
              </a:rPr>
              <a:t>SAVET: Ne </a:t>
            </a:r>
            <a:r>
              <a:rPr lang="sr-Latn-RS" sz="3300" b="1" u="sng" dirty="0">
                <a:latin typeface="Cambria" pitchFamily="18" charset="0"/>
              </a:rPr>
              <a:t>izmeštajte se iz zajednice koju želite kritički da unapredite.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Teorija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K</a:t>
            </a:r>
            <a:r>
              <a:rPr lang="sr-Latn-RS" dirty="0" smtClean="0">
                <a:latin typeface="Cambria" pitchFamily="18" charset="0"/>
              </a:rPr>
              <a:t>lasično </a:t>
            </a:r>
            <a:r>
              <a:rPr lang="sr-Latn-RS" dirty="0">
                <a:latin typeface="Cambria" pitchFamily="18" charset="0"/>
              </a:rPr>
              <a:t>gledište:</a:t>
            </a: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sto što i objašnjenje nečega, skup međupovezanih iskaza o nekoj pojavi u realnosti</a:t>
            </a: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ože i ne mora biti u skladu s realnošću</a:t>
            </a: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orisna i kada je neuspešna, pokreće kritiku i polemiku, unapređuje znanje</a:t>
            </a: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oherentni sistem ideja, skup iskaza koji više nisu samo pretpostavke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ajprihvatljivije objašnjenje... </a:t>
            </a: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erifikovano iz više izvora... </a:t>
            </a: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napređuje se, dokazuje i opovrgava...</a:t>
            </a: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ečije viđenje stvarnosti, nekog događaja... (brkanje sa stavovima)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kademski, naučni tekstovi (formalizam, akademizam)</a:t>
            </a:r>
          </a:p>
          <a:p>
            <a:r>
              <a:rPr lang="sr-Latn-RS" dirty="0">
                <a:latin typeface="Cambria" pitchFamily="18" charset="0"/>
              </a:rPr>
              <a:t>Spekulacijam nasuprot opisu (brkanje s hipotezom)</a:t>
            </a: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b="1" dirty="0">
                <a:latin typeface="Cambria" pitchFamily="18" charset="0"/>
              </a:rPr>
              <a:t>Savet: usvojite da su u DHN teorija i metod najčešće međuzavisni, u pitanju su pristupi proučavanoj realnosti, uključujući i pretpostavke o tome „šta je realno“, „čija je realnost“ i sl.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dirty="0">
                <a:latin typeface="Cambria" pitchFamily="18" charset="0"/>
              </a:rPr>
              <a:t>Očekivanja od ovog predmeta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latin typeface="Cambria" pitchFamily="18" charset="0"/>
              </a:rPr>
              <a:t>Savet</a:t>
            </a:r>
            <a:r>
              <a:rPr lang="sr-Latn-RS" dirty="0">
                <a:latin typeface="Cambria" pitchFamily="18" charset="0"/>
              </a:rPr>
              <a:t>: shvatite ovaj predmet kao deo sistema istorijsko-teorijsko-metodoloških kurseva; iako je povremeno komplikovan, ne potcenjujte njegov praktični (metodski ) deo, koji vas </a:t>
            </a:r>
            <a:r>
              <a:rPr lang="sr-Latn-RS" b="1" dirty="0">
                <a:latin typeface="Cambria" pitchFamily="18" charset="0"/>
              </a:rPr>
              <a:t>usmerava kao organizaciji, planiranju, ciljevima i rezultatima</a:t>
            </a:r>
          </a:p>
          <a:p>
            <a:pPr marL="0" indent="0">
              <a:buNone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Cambria" pitchFamily="18" charset="0"/>
              </a:rPr>
              <a:t>Savet br. 2: </a:t>
            </a:r>
            <a:r>
              <a:rPr lang="sr-Latn-RS" b="1" dirty="0">
                <a:latin typeface="Cambria" pitchFamily="18" charset="0"/>
              </a:rPr>
              <a:t>iako iznosim liberalni pogled na metodologiju, </a:t>
            </a:r>
            <a:r>
              <a:rPr lang="sr-Latn-RS" b="1" dirty="0" smtClean="0">
                <a:latin typeface="Cambria" pitchFamily="18" charset="0"/>
              </a:rPr>
              <a:t>insistiraću </a:t>
            </a:r>
            <a:r>
              <a:rPr lang="sr-Latn-RS" b="1" dirty="0">
                <a:latin typeface="Cambria" pitchFamily="18" charset="0"/>
              </a:rPr>
              <a:t>na konzervativnom shvatanju primene metoda</a:t>
            </a:r>
            <a:r>
              <a:rPr lang="sr-Latn-RS" dirty="0">
                <a:latin typeface="Cambria" pitchFamily="18" charset="0"/>
              </a:rPr>
              <a:t> (mudro, pragmatično, posebno na studentskom nivou).</a:t>
            </a:r>
            <a:endParaRPr lang="sr-Latn-RS" b="1" dirty="0">
              <a:latin typeface="Cambria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/>
              <a:t>Pojmove</a:t>
            </a:r>
            <a:r>
              <a:rPr lang="en-US" sz="3600" dirty="0"/>
              <a:t> </a:t>
            </a:r>
            <a:r>
              <a:rPr lang="sr-Latn-RS" sz="3600" dirty="0"/>
              <a:t>ćemo razmotriti i u savremenijim značenjima...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Klasična shvatanja, izložena u prethodnom delu predavanja, nisu jedina</a:t>
            </a:r>
          </a:p>
          <a:p>
            <a:endParaRPr lang="sr-Latn-RS" dirty="0"/>
          </a:p>
          <a:p>
            <a:r>
              <a:rPr lang="sr-Latn-RS" dirty="0"/>
              <a:t>Ona su važna, pa i nužna, posebno na uvodnom nivou </a:t>
            </a:r>
            <a:r>
              <a:rPr lang="en-US" dirty="0"/>
              <a:t>– </a:t>
            </a:r>
            <a:r>
              <a:rPr lang="en-US" dirty="0" err="1"/>
              <a:t>makar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sr-Latn-RS" dirty="0"/>
              <a:t>z</a:t>
            </a:r>
            <a:r>
              <a:rPr lang="en-US" dirty="0" err="1"/>
              <a:t>vedete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istra</a:t>
            </a:r>
            <a:r>
              <a:rPr lang="sr-Latn-RS" dirty="0"/>
              <a:t>živanje</a:t>
            </a:r>
          </a:p>
          <a:p>
            <a:endParaRPr lang="sr-Latn-RS" dirty="0"/>
          </a:p>
          <a:p>
            <a:r>
              <a:rPr lang="sr-Latn-RS" dirty="0"/>
              <a:t>IPAK, razumevanje istorije metodologije DHN podrazumeva da pojmove shvatate i na sledeće načine...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966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Cambria" pitchFamily="18" charset="0"/>
              </a:rPr>
              <a:t>Obave</a:t>
            </a:r>
            <a:r>
              <a:rPr lang="sr-Latn-RS" sz="3600" dirty="0">
                <a:latin typeface="Cambria" pitchFamily="18" charset="0"/>
              </a:rPr>
              <a:t>š</a:t>
            </a:r>
            <a:r>
              <a:rPr lang="en-US" sz="3600" dirty="0" err="1">
                <a:latin typeface="Cambria" pitchFamily="18" charset="0"/>
              </a:rPr>
              <a:t>tenje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irektna vs. usmerena percepcija (“spontano” vs. “ciljano”) 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u="sng" dirty="0">
                <a:latin typeface="Cambria" pitchFamily="18" charset="0"/>
              </a:rPr>
              <a:t>Istraživačka otvorenost, strateška naivnost</a:t>
            </a:r>
            <a:r>
              <a:rPr lang="sr-Latn-RS" dirty="0">
                <a:latin typeface="Cambria" pitchFamily="18" charset="0"/>
              </a:rPr>
              <a:t> vs. deduktivno-hipotetički model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tudije slučaja, proučavanje primera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edijsko, arhivsko, terensko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Ne brkajte s medijskim poimanjem </a:t>
            </a:r>
            <a:r>
              <a:rPr lang="sr-Latn-RS" dirty="0" smtClean="0">
                <a:latin typeface="Cambria" pitchFamily="18" charset="0"/>
              </a:rPr>
              <a:t>„obaveštavanja“</a:t>
            </a: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Sve što naučimo o nepouzdanosti istraživanja u DHN se odnosi na svako naučno obaveštenje (zato se metodolozi smatraju „kvarišama“ u nauci)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pecifičnost metodologije DHN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 razliku od metodologija većine nauka, </a:t>
            </a:r>
            <a:r>
              <a:rPr lang="sr-Latn-RS" b="1" dirty="0">
                <a:latin typeface="Cambria" pitchFamily="18" charset="0"/>
              </a:rPr>
              <a:t>DHN </a:t>
            </a:r>
            <a:r>
              <a:rPr lang="sr-Latn-RS" b="1" u="sng" dirty="0">
                <a:latin typeface="Cambria" pitchFamily="18" charset="0"/>
              </a:rPr>
              <a:t>se ipak pitaju </a:t>
            </a:r>
            <a:r>
              <a:rPr lang="sr-Latn-RS" b="1" dirty="0">
                <a:latin typeface="Cambria" pitchFamily="18" charset="0"/>
              </a:rPr>
              <a:t>“šta je njihov predmet” odn. “da li je realan”. One su tim pitanjem konstituisane nasuprot scijentizmu/pozitivizmu/realizmu i po tome je njihova metodologija specifična.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zroci nestandarnosti:</a:t>
            </a: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 smtClean="0">
                <a:latin typeface="Cambria" pitchFamily="18" charset="0"/>
              </a:rPr>
              <a:t>eorijsko-metodološki – socio-kulturna </a:t>
            </a:r>
            <a:r>
              <a:rPr lang="sr-Latn-RS" dirty="0">
                <a:latin typeface="Cambria" pitchFamily="18" charset="0"/>
              </a:rPr>
              <a:t>konstrukcija </a:t>
            </a:r>
            <a:r>
              <a:rPr lang="sr-Latn-RS" dirty="0" smtClean="0">
                <a:latin typeface="Cambria" pitchFamily="18" charset="0"/>
              </a:rPr>
              <a:t>stvarnosti; konstituisanje </a:t>
            </a:r>
            <a:r>
              <a:rPr lang="sr-Latn-RS" dirty="0">
                <a:latin typeface="Cambria" pitchFamily="18" charset="0"/>
              </a:rPr>
              <a:t>predmeta samim istraživanjem</a:t>
            </a: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deološki/politički/etički – ako je nauka kultura, onda je etnocentrična (“čija nauka, njegova i stvarnost, istina, istorija...moć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r>
              <a:rPr lang="sr-Latn-RS" dirty="0" smtClean="0">
                <a:latin typeface="Cambria" pitchFamily="18" charset="0"/>
              </a:rPr>
              <a:t>Iako postoje globalni standardi, oni nisu sveobuhvatni – ne postoji globalna naučna kultura (što ne znači da joj se ne teži)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O</a:t>
            </a:r>
            <a:r>
              <a:rPr lang="sr-Latn-RS" sz="3600" dirty="0">
                <a:latin typeface="Cambria" pitchFamily="18" charset="0"/>
              </a:rPr>
              <a:t>bjašnjenje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bjašnjenja su:</a:t>
            </a:r>
          </a:p>
          <a:p>
            <a:endParaRPr lang="sr-Latn-RS" dirty="0">
              <a:latin typeface="Cambria" pitchFamily="18" charset="0"/>
            </a:endParaRP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korisna/beskorisna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istinita/neistinita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etnoeksplikacije/naučna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oslobađajuća/osuđujuća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ilj, sredstvo ili posledica? 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Objasniti kulturne prakse često podrazumeva njihovo „ODBjašnjenje“ (uverljivo odbacivanje) – klizav teren kulturne kritike</a:t>
            </a:r>
          </a:p>
          <a:p>
            <a:pPr marL="514350" indent="-514350">
              <a:buNone/>
            </a:pP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I</a:t>
            </a:r>
            <a:r>
              <a:rPr lang="sr-Latn-RS" sz="3600">
                <a:latin typeface="Cambria" pitchFamily="18" charset="0"/>
              </a:rPr>
              <a:t>nterpretacija (tumačenje)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RS" dirty="0">
                <a:latin typeface="Cambria" pitchFamily="18" charset="0"/>
              </a:rPr>
              <a:t>Neizostavnost konteksta – ključna razlika u odnosu na discipline koje ne moraju da tumače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 smtClean="0">
                <a:latin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</a:rPr>
              <a:t>J</a:t>
            </a:r>
            <a:r>
              <a:rPr lang="sr-Latn-RS" dirty="0">
                <a:latin typeface="Cambria" pitchFamily="18" charset="0"/>
              </a:rPr>
              <a:t>ezik i kultura, istorija i politika – traganje za značenjem vs. traganje za smislom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amke interpretacije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Još jedna noćna mora metodologije DHN – da li je svako tumačenje nužno personalno? Ako jeste, na čemu zasnovati naučni autoritet</a:t>
            </a:r>
            <a:r>
              <a:rPr lang="sr-Latn-RS" dirty="0" smtClean="0">
                <a:latin typeface="Cambria" pitchFamily="18" charset="0"/>
              </a:rPr>
              <a:t>? Poetika vs. Metodologija...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R</a:t>
            </a:r>
            <a:r>
              <a:rPr lang="sr-Latn-RS" sz="3600">
                <a:latin typeface="Cambria" pitchFamily="18" charset="0"/>
              </a:rPr>
              <a:t>azumevanje 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 vs. opravdanje – subjektivnost kao pristrasnost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življavanje, “uranjanje” – identifikacija s proučavanima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E</a:t>
            </a:r>
            <a:r>
              <a:rPr lang="sr-Latn-RS" dirty="0">
                <a:latin typeface="Cambria" pitchFamily="18" charset="0"/>
              </a:rPr>
              <a:t>mpatičko vs. semantičko – emocije vs. značenja (dve tradicije razumevajuće nauke)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DHN nisu socijalni rad niti psihoterapija, ali DH naučnici, posebno primenjeni, često imaju poriv da opravdavaju verovanja i postupke „svojih“ proučavanih (sindrom „moje nacije“, „mog plemena““, </a:t>
            </a:r>
            <a:r>
              <a:rPr lang="sr-Latn-RS" dirty="0" smtClean="0">
                <a:latin typeface="Cambria" pitchFamily="18" charset="0"/>
              </a:rPr>
              <a:t>mog </a:t>
            </a:r>
            <a:r>
              <a:rPr lang="sr-Latn-RS" dirty="0">
                <a:latin typeface="Cambria" pitchFamily="18" charset="0"/>
              </a:rPr>
              <a:t>kluba“ i sl.)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C</a:t>
            </a:r>
            <a:r>
              <a:rPr lang="sr-Latn-RS" sz="3600">
                <a:latin typeface="Cambria" pitchFamily="18" charset="0"/>
              </a:rPr>
              <a:t>iljevi nauke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nauku metodološki analizirati iz perspektive ciljeva ili iz perspektive posledica?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stina ili mir? </a:t>
            </a: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romena ili status quo? </a:t>
            </a: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 ili upravljanje?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važi: ciljevi/posledice = nauka/humanistika? Ili je obrnuto?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Da li </a:t>
            </a:r>
            <a:r>
              <a:rPr lang="sr-Latn-RS" dirty="0" smtClean="0">
                <a:latin typeface="Cambria" pitchFamily="18" charset="0"/>
              </a:rPr>
              <a:t>antropologija </a:t>
            </a:r>
            <a:r>
              <a:rPr lang="sr-Latn-RS" dirty="0">
                <a:latin typeface="Cambria" pitchFamily="18" charset="0"/>
              </a:rPr>
              <a:t>ima neke opšte ciljeve? Postoji li ona kao celina širom sveta i tokom istorije?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Slično tome, da li ona uvek i svuda proizvodi iste posledice?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ambria" pitchFamily="18" charset="0"/>
              </a:rPr>
              <a:t>P</a:t>
            </a:r>
            <a:r>
              <a:rPr lang="sr-Latn-RS" sz="3600">
                <a:latin typeface="Cambria" pitchFamily="18" charset="0"/>
              </a:rPr>
              <a:t>aradigme, istraživački programi, istraživačke tradicije...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it o univerzalnoj, jedinstvenoj nauci (uopšte i u okviru pojedinačnih disciplina) – mit o jedinstvu nauke (Spor o metodu)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kao zajednica vs. nauka kao lično pregnuće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 Zavisnost metoda od tradicije istraživanja (istorije, kulture, politike...)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Zavisnost individualnog rada od kolektivnih višegodišnjih projekata ili višedecenijskih istraživačkih programa?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>
                <a:latin typeface="Cambria" pitchFamily="18" charset="0"/>
              </a:rPr>
              <a:t>utoritet 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vs. ne-nauka; pravo da se proučava; licenca 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nauke u društvu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“akademskog građanina”</a:t>
            </a: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</a:t>
            </a:r>
            <a:r>
              <a:rPr lang="sr-Latn-RS" dirty="0" smtClean="0">
                <a:latin typeface="Cambria" pitchFamily="18" charset="0"/>
              </a:rPr>
              <a:t>discipline</a:t>
            </a:r>
            <a:endParaRPr lang="sr-Latn-RS" dirty="0">
              <a:latin typeface="Cambria" pitchFamily="18" charset="0"/>
            </a:endParaRP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sr-Latn-RS" dirty="0">
                <a:latin typeface="Cambria" pitchFamily="18" charset="0"/>
              </a:rPr>
              <a:t>Najvažniji pojam kritičke metodologije – kako da DHN, bazirane na negaciji „prirodnosti“ </a:t>
            </a:r>
            <a:r>
              <a:rPr lang="sr-Latn-RS" dirty="0" smtClean="0">
                <a:latin typeface="Cambria" pitchFamily="18" charset="0"/>
              </a:rPr>
              <a:t>i „realnosti“ socijalnog/političkog autoriteta</a:t>
            </a:r>
            <a:r>
              <a:rPr lang="sr-Latn-RS" dirty="0">
                <a:latin typeface="Cambria" pitchFamily="18" charset="0"/>
              </a:rPr>
              <a:t>, zasnuju svoj autoritet osporavanja autoriteta uopšte?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E</a:t>
            </a:r>
            <a:r>
              <a:rPr lang="sr-Latn-RS" sz="3600">
                <a:latin typeface="Cambria" pitchFamily="18" charset="0"/>
              </a:rPr>
              <a:t>tika istraživanja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>
                <a:latin typeface="Cambria" pitchFamily="18" charset="0"/>
              </a:rPr>
              <a:t>Primenjena/proceduralna etika nije filozofija morala</a:t>
            </a: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tandardi, procedure, preporuke i kodeksi</a:t>
            </a: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ično/profesionalno</a:t>
            </a:r>
          </a:p>
          <a:p>
            <a:r>
              <a:rPr lang="en-US" dirty="0" err="1">
                <a:latin typeface="Cambria" pitchFamily="18" charset="0"/>
              </a:rPr>
              <a:t>Odgovornost</a:t>
            </a:r>
            <a:r>
              <a:rPr lang="en-US" dirty="0">
                <a:latin typeface="Cambria" pitchFamily="18" charset="0"/>
              </a:rPr>
              <a:t> p</a:t>
            </a:r>
            <a:r>
              <a:rPr lang="sr-Latn-RS" dirty="0">
                <a:latin typeface="Cambria" pitchFamily="18" charset="0"/>
              </a:rPr>
              <a:t>rema proučavanima, kolegama, institucijama, profesiji kao celini</a:t>
            </a:r>
            <a:endParaRPr lang="en-U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Č</a:t>
            </a:r>
            <a:r>
              <a:rPr lang="sr-Latn-RS" dirty="0">
                <a:latin typeface="Cambria" pitchFamily="18" charset="0"/>
              </a:rPr>
              <a:t>esta (pozitivistička) zabluda: etika/nauka=preskriptivno/deskriptivno</a:t>
            </a:r>
          </a:p>
          <a:p>
            <a:r>
              <a:rPr lang="sr-Latn-RS" dirty="0">
                <a:latin typeface="Cambria" pitchFamily="18" charset="0"/>
              </a:rPr>
              <a:t>Problemi moralnog relativizma</a:t>
            </a:r>
          </a:p>
          <a:p>
            <a:r>
              <a:rPr lang="sr-Latn-RS" dirty="0">
                <a:latin typeface="Cambria" pitchFamily="18" charset="0"/>
              </a:rPr>
              <a:t>Problemi moralnog univerzalizma</a:t>
            </a:r>
          </a:p>
          <a:p>
            <a:r>
              <a:rPr lang="sr-Latn-RS" dirty="0">
                <a:latin typeface="Cambria" pitchFamily="18" charset="0"/>
              </a:rPr>
              <a:t>Posebno važan problem – poreklo etike istraživanja u biomedicini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“Lična jednačina istraživača”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>
                <a:latin typeface="Cambria" pitchFamily="18" charset="0"/>
              </a:rPr>
              <a:t>Još jedna ključna tema metodologije DHN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depersonalizovati DHN istraživanje?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ga depersonalizovati? (Nije li ono baš zbog toga vredno? Zar nije smisao DHN istraživanja da nam istraživač „prevede“ razumevanja, verovanja i znanja naših proučavanih?)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Povežite s autoritetom nauke u društvu – od prirodnih naučnika se očekuje da ne budu subjektivni, dok DH naučnike zamišljamo kao individualne tumače društva i kulture (inherentan problem, ugrađen u istoriju naših disciplina putem insistiranja na obaveznosti ličnog rada, srodnog umetničkom)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“Teren”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čigledno tu pred nama ili konstituisan samim istraživanjem?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“</a:t>
            </a: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aboratorija” samog istraživača?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irektna veza s koncepcijom DHN kao nauka (kolektivno/individualno; “naše”/”moje”/”svačije” znanje)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„Crna rupa“ DHN metodologije – lokacija sukoba rivalskih gledišta o svim prethodno izloženim ključnim pojmovima i problemima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>
                <a:latin typeface="Cambria" pitchFamily="18" charset="0"/>
              </a:rPr>
              <a:t>“Dizajn” istraživanja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>
                <a:latin typeface="Cambria" pitchFamily="18" charset="0"/>
              </a:rPr>
              <a:t>“Propisani algoritam” </a:t>
            </a:r>
            <a:r>
              <a:rPr lang="sr-Latn-RS" dirty="0" smtClean="0">
                <a:latin typeface="Cambria" pitchFamily="18" charset="0"/>
              </a:rPr>
              <a:t>(logika istraživanja) ili </a:t>
            </a:r>
            <a:r>
              <a:rPr lang="sr-Latn-RS" dirty="0">
                <a:latin typeface="Cambria" pitchFamily="18" charset="0"/>
              </a:rPr>
              <a:t>“krojenje po meri” </a:t>
            </a:r>
            <a:r>
              <a:rPr lang="sr-Latn-RS" dirty="0" smtClean="0">
                <a:latin typeface="Cambria" pitchFamily="18" charset="0"/>
              </a:rPr>
              <a:t>(kontekstualizacija, kastomizacija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pronaći meru između metodski propisanih koraka (“sprovedi analizu tako i tako”) i neponovljivosti istraživačkih situacija (“uživi se u kontekst i prilagodi mu pristup”)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etafora “dizajna” preuzeta je iz drugih naučnih polja – konstruisanost a ne zadatost samog procesa obaveštavanja i objašnjavanja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vek isto ili uvek različito? Nikad nijedno od ta dva...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Rizik – „umetnički“ pristup metodu, ležeran pristup samom istraživanju, „sve prolazi“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Da se </a:t>
            </a:r>
            <a:r>
              <a:rPr lang="en-US" sz="3600" dirty="0" err="1">
                <a:latin typeface="Cambria" pitchFamily="18" charset="0"/>
              </a:rPr>
              <a:t>podsetimo</a:t>
            </a:r>
            <a:r>
              <a:rPr lang="en-US" sz="3600" dirty="0">
                <a:latin typeface="Cambria" pitchFamily="18" charset="0"/>
              </a:rPr>
              <a:t> s pro</a:t>
            </a:r>
            <a:r>
              <a:rPr lang="sr-Latn-RS" sz="3600" dirty="0">
                <a:latin typeface="Cambria" pitchFamily="18" charset="0"/>
              </a:rPr>
              <a:t>š</a:t>
            </a:r>
            <a:r>
              <a:rPr lang="en-US" sz="3600" dirty="0">
                <a:latin typeface="Cambria" pitchFamily="18" charset="0"/>
              </a:rPr>
              <a:t>log </a:t>
            </a:r>
            <a:r>
              <a:rPr lang="en-US" sz="3600" dirty="0" err="1">
                <a:latin typeface="Cambria" pitchFamily="18" charset="0"/>
              </a:rPr>
              <a:t>predavanja</a:t>
            </a:r>
            <a:r>
              <a:rPr lang="sr-Latn-RS" sz="3600" dirty="0">
                <a:latin typeface="Cambria" pitchFamily="18" charset="0"/>
              </a:rPr>
              <a:t>:</a:t>
            </a:r>
            <a:r>
              <a:rPr lang="en-US" sz="3600" dirty="0">
                <a:latin typeface="Cambria" pitchFamily="18" charset="0"/>
              </a:rPr>
              <a:t/>
            </a:r>
            <a:br>
              <a:rPr lang="en-US" sz="3600" dirty="0">
                <a:latin typeface="Cambria" pitchFamily="18" charset="0"/>
              </a:rPr>
            </a:br>
            <a:r>
              <a:rPr lang="en-US" sz="3600" dirty="0">
                <a:latin typeface="Cambria" pitchFamily="18" charset="0"/>
              </a:rPr>
              <a:t>O</a:t>
            </a:r>
            <a:r>
              <a:rPr lang="sr-Latn-RS" sz="3600" dirty="0">
                <a:latin typeface="Cambria" pitchFamily="18" charset="0"/>
              </a:rPr>
              <a:t>pseg metodologije DHN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logičke i epistemološke analize naučne prakse, radi normiranja boljeg istraživanja, metodologija DHN obuhvata: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Organizaciona </a:t>
            </a:r>
          </a:p>
          <a:p>
            <a:r>
              <a:rPr lang="en-US" dirty="0" smtClean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olitička</a:t>
            </a:r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E</a:t>
            </a:r>
            <a:r>
              <a:rPr lang="sr-Latn-RS" dirty="0" smtClean="0">
                <a:latin typeface="Cambria" pitchFamily="18" charset="0"/>
              </a:rPr>
              <a:t>tička pitanja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često vodi u rasprave o tome da li su DHN uopšte nauke (zato što se </a:t>
            </a:r>
            <a:r>
              <a:rPr lang="sr-Latn-RS" b="1" dirty="0">
                <a:latin typeface="Cambria" pitchFamily="18" charset="0"/>
              </a:rPr>
              <a:t>nauka, na planu istraživanja, tradicionalno posmatra kao nezavisna od politike i </a:t>
            </a:r>
            <a:r>
              <a:rPr lang="sr-Latn-RS" b="1" dirty="0" smtClean="0">
                <a:latin typeface="Cambria" pitchFamily="18" charset="0"/>
              </a:rPr>
              <a:t>etike, a metod tradicionalno poima ne kao organizaciono i socijalno nego kao kognitivno pitanje</a:t>
            </a:r>
            <a:r>
              <a:rPr lang="sr-Latn-RS" dirty="0" smtClean="0">
                <a:latin typeface="Cambria" pitchFamily="18" charset="0"/>
              </a:rPr>
              <a:t>)?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P</a:t>
            </a:r>
            <a:r>
              <a:rPr lang="sr-Latn-RS" sz="3600">
                <a:latin typeface="Cambria" pitchFamily="18" charset="0"/>
              </a:rPr>
              <a:t>osmatranje 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tvaranje sopstvene iskustvene evidencije (“iz prve ruke”)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izuelna ilustracija i dopuna pročitanog (“kompletna slika”)</a:t>
            </a:r>
          </a:p>
          <a:p>
            <a:pPr marL="514350" indent="-514350">
              <a:buAutoNum type="alphaLcParenR"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Mane: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percepcije – kognitivna/fiziološka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arljivost percepcije – konceptualna/kulturna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Cambria" pitchFamily="18" charset="0"/>
              </a:rPr>
              <a:t>U</a:t>
            </a:r>
            <a:r>
              <a:rPr lang="sr-Latn-RS" sz="3600">
                <a:latin typeface="Cambria" pitchFamily="18" charset="0"/>
              </a:rPr>
              <a:t>čestvovanje </a:t>
            </a:r>
            <a:endParaRPr lang="en-US" sz="360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deljenje odn. približavanje iskustva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razumevanje “iznutra” (“uranjanje”)</a:t>
            </a:r>
          </a:p>
          <a:p>
            <a:pPr marL="514350" indent="-514350">
              <a:buAutoNum type="alphaLcParenR"/>
            </a:pPr>
            <a:endParaRPr lang="sr-Latn-RS" dirty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sr-Latn-RS" dirty="0">
                <a:latin typeface="Cambria" pitchFamily="18" charset="0"/>
              </a:rPr>
              <a:t>Mane: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inscenacija (prisustvo etnografa menja stvarnost; ljudi daju „poželjne“ odgovore, glumataju, preteruju, lažu ili se plaše, oklevaju, „blokiraju se“...)</a:t>
            </a:r>
          </a:p>
          <a:p>
            <a:pPr marL="514350" indent="-514350">
              <a:buAutoNum type="alphaLcParenR"/>
            </a:pPr>
            <a:r>
              <a:rPr lang="sr-Latn-RS" dirty="0">
                <a:latin typeface="Cambria" pitchFamily="18" charset="0"/>
              </a:rPr>
              <a:t>identifikacija s proučavanima – sklonost da im se pridružimo u traganju za „pravdom“, „istinom“ i sl. (nasuprot osnovnom razlogu zašto smo tamo – da istražujemo... Time menjamo naučne ciljeve svoje discipline za njihove političke ciljeve... Trenutno ponekad zgodno, ali derogira autoritet cele naše nauke i kompromituje nas lično) – težak izbor i duboka lična dilema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ijalektika vs. cirkularno konstituisanje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ijalektički ili uzročni odnosi?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zajamno konstituisanje istraživača i proučavanog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zajamno konstituisanje discipline i njenog predmeta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olipsistička greška (ekstremni subjektivni idealizam)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ominalistička greška </a:t>
            </a: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latin typeface="Cambria" pitchFamily="18" charset="0"/>
              </a:rPr>
              <a:t>Relativi</a:t>
            </a:r>
            <a:r>
              <a:rPr lang="sr-Latn-RS" sz="3600" dirty="0">
                <a:latin typeface="Cambria" pitchFamily="18" charset="0"/>
              </a:rPr>
              <a:t>za</a:t>
            </a:r>
            <a:r>
              <a:rPr lang="en-US" sz="3600" dirty="0">
                <a:latin typeface="Cambria" pitchFamily="18" charset="0"/>
              </a:rPr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elativizam kao komparativizam (sve je relativno odn. zavisno od različitih kulturnih standarda i zato se kulture ne mogu porediti – ni sinhrono ni dijahrono – bez prethodnog sameravanja značenja i funkcija fenomena, praksi, procesa...)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elativizam kao kontekstualizam (značenja i funkcije utvrđuju se u datom kontekstu)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enzija između komparativizma i kontekstualizma (samerljivost/nesamerljivost)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Centralni pojam/problem opšte metodologije etnologije i antropologije - kako normirati relativizam?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Kritike relativizma uglavnom zaboravljaju da bi nauka trebalo da počiva na sumnji i proveri, usavršavanju i kritici, a ne na veri i ritualu, totemu i tabuu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Dosta za danas</a:t>
            </a:r>
            <a:r>
              <a:rPr lang="sr-Latn-RS"/>
              <a:t>...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/>
              <a:t>Zapamtite: </a:t>
            </a:r>
          </a:p>
          <a:p>
            <a:endParaRPr lang="sr-Latn-RS" u="sng" dirty="0"/>
          </a:p>
          <a:p>
            <a:r>
              <a:rPr lang="sr-Latn-RS" u="sng" dirty="0"/>
              <a:t>Konsultacije su korisne</a:t>
            </a:r>
            <a:r>
              <a:rPr lang="sr-Latn-RS" dirty="0"/>
              <a:t> – pišite imejlove i pitajte ono što ne razumete (tako ćete lakše spremiti kolokvijum)</a:t>
            </a:r>
          </a:p>
          <a:p>
            <a:r>
              <a:rPr lang="sr-Latn-RS" u="sng" dirty="0"/>
              <a:t>Čitajte redovno</a:t>
            </a:r>
            <a:r>
              <a:rPr lang="sr-Latn-RS" dirty="0"/>
              <a:t>, upoznajte se s osnovnim pojmovima, pristupima i problemima tokom prvog meseca trajanja </a:t>
            </a:r>
            <a:r>
              <a:rPr lang="sr-Latn-RS" dirty="0" smtClean="0"/>
              <a:t>kursa</a:t>
            </a:r>
            <a:endParaRPr lang="en-US" dirty="0" smtClean="0"/>
          </a:p>
          <a:p>
            <a:endParaRPr lang="sr-Latn-RS" u="sng" dirty="0" smtClean="0"/>
          </a:p>
          <a:p>
            <a:r>
              <a:rPr lang="en-US" u="sng" dirty="0" smtClean="0"/>
              <a:t>I</a:t>
            </a:r>
            <a:r>
              <a:rPr lang="sr-Latn-RS" u="sng" dirty="0" smtClean="0"/>
              <a:t>zađ</a:t>
            </a:r>
            <a:r>
              <a:rPr lang="en-US" u="sng" dirty="0" err="1" smtClean="0"/>
              <a:t>ite</a:t>
            </a:r>
            <a:r>
              <a:rPr lang="en-US" u="sng" dirty="0" smtClean="0"/>
              <a:t> </a:t>
            </a:r>
            <a:r>
              <a:rPr lang="en-US" u="sng" dirty="0" err="1" smtClean="0"/>
              <a:t>na</a:t>
            </a:r>
            <a:r>
              <a:rPr lang="en-US" u="sng" dirty="0" smtClean="0"/>
              <a:t> </a:t>
            </a:r>
            <a:r>
              <a:rPr lang="en-US" u="sng" dirty="0" err="1" smtClean="0"/>
              <a:t>kolokvijum</a:t>
            </a:r>
            <a:endParaRPr lang="sr-Latn-RS" u="sng" dirty="0"/>
          </a:p>
          <a:p>
            <a:r>
              <a:rPr lang="sr-Latn-RS" u="sng" dirty="0"/>
              <a:t>Iskoristite </a:t>
            </a:r>
            <a:r>
              <a:rPr lang="sr-Latn-RS" u="sng" dirty="0" smtClean="0"/>
              <a:t>vreme</a:t>
            </a:r>
            <a:r>
              <a:rPr lang="sr-Latn-RS" dirty="0" smtClean="0"/>
              <a:t>, ne </a:t>
            </a:r>
            <a:r>
              <a:rPr lang="sr-Latn-RS" dirty="0"/>
              <a:t>ostavljajte to „za </a:t>
            </a:r>
            <a:r>
              <a:rPr lang="sr-Latn-RS" dirty="0" smtClean="0"/>
              <a:t>posle“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milmil@f.bg.ac.rs</a:t>
            </a:r>
          </a:p>
        </p:txBody>
      </p:sp>
    </p:spTree>
    <p:extLst>
      <p:ext uri="{BB962C8B-B14F-4D97-AF65-F5344CB8AC3E}">
        <p14:creationId xmlns:p14="http://schemas.microsoft.com/office/powerpoint/2010/main" val="178092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uopšte?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auka kao institucionalizovano znanje </a:t>
            </a:r>
            <a:r>
              <a:rPr lang="sr-Latn-RS" dirty="0">
                <a:latin typeface="Cambria" pitchFamily="18" charset="0"/>
              </a:rPr>
              <a:t>– nečije, za nekog, o nekom, o nečijem trošku, nasleđena od nekog itd.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onstituisanje obrazovanja i kulture naukom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Konstituisanje građana obrazovanjem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nanje jeste moć. Tradicionalni legitimitet nauke u društvu konstituiše nauku, i na njoj zasnovano obrazovanje, kao privilegovani diskurs (“autoritet” nauke”)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DHN?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>
                <a:latin typeface="Cambria" pitchFamily="18" charset="0"/>
              </a:rPr>
              <a:t>“pisanje Drugih”, konstituisanje istine o čitavim populacijama (“nacije”, “kulture”, „identiteti“, „društvene grupe“)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Društveno-humanističke nauke kao tehnologije sopstva – proučavanje kao propisivanje identiteta (individualnog i kolektivnog)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olitika reprezentacije i interpretativni suverenitet – pozicioniranost  i upotrebljivost </a:t>
            </a:r>
            <a:r>
              <a:rPr lang="sr-Latn-RS" dirty="0" smtClean="0">
                <a:latin typeface="Cambria" pitchFamily="18" charset="0"/>
              </a:rPr>
              <a:t>znanja u sopstvenoj državi i međunarodnim odnosima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va značenja “etike” u metodologiji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rvo, osnovno, standardno značenje i u drugim disciplinama – procedure istraživanja, pridržavanje standarda, preporuka i kodeksa profesije (kada postoje) – primenjena odn. proceduralna </a:t>
            </a:r>
            <a:r>
              <a:rPr lang="sr-Latn-RS" dirty="0" smtClean="0">
                <a:latin typeface="Cambria" pitchFamily="18" charset="0"/>
              </a:rPr>
              <a:t>etika (etika istraživanja)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rugo, značenje specifično za metodologiju DHN – analiza posledica istraživanja na proučavane i na istraživače (tokom samog istraživanja i nakon objavljivanja rezultata odn. njihovog “života” u naučnoj zajednici i u </a:t>
            </a:r>
            <a:r>
              <a:rPr lang="sr-Latn-RS" dirty="0" smtClean="0">
                <a:latin typeface="Cambria" pitchFamily="18" charset="0"/>
              </a:rPr>
              <a:t>javnosti)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a li su društveno-humanističke nauke uopšte nauke?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ruštvene nauke vs. humanističke discipline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dgovori iz filozofije nauke i opšte metodologije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dgovori iz prirodnih, tehničkih i biomedicinskih nauka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ktuelna naučna politika – administrativni neofizikalizam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4351</Words>
  <Application>Microsoft Office PowerPoint</Application>
  <PresentationFormat>Custom</PresentationFormat>
  <Paragraphs>485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Opšta metodologija etnologije i antropologije  Specifičnosti metodologije društveno-humanističkih nauka  prof. dr Miloš Milenković</vt:lpstr>
      <vt:lpstr>Zašto su važni osnovni pojmovi?</vt:lpstr>
      <vt:lpstr>Smernice</vt:lpstr>
      <vt:lpstr>Specifičnost metodologije DHN</vt:lpstr>
      <vt:lpstr>Da se podsetimo s prošlog predavanja: Opseg metodologije DHN</vt:lpstr>
      <vt:lpstr>Šta je političko u vezi s metodologijom uopšte?</vt:lpstr>
      <vt:lpstr>Šta je političko u vezi s metodologijom DHN?</vt:lpstr>
      <vt:lpstr>Dva značenja “etike” u metodologiji</vt:lpstr>
      <vt:lpstr>Da li su društveno-humanističke nauke uopšte nauke?</vt:lpstr>
      <vt:lpstr>Tradicionalni pogled na nauku</vt:lpstr>
      <vt:lpstr>Implikacije proširenja opsega metodologije DHN</vt:lpstr>
      <vt:lpstr>Rad “sa” vs. rad “na” ljudima – ključne razlike i posledice</vt:lpstr>
      <vt:lpstr>Ako je čak i nauka ideologija...</vt:lpstr>
      <vt:lpstr>Ako su teorija i metod nerazdvojivi...</vt:lpstr>
      <vt:lpstr>Ako je nauka nerazdvojiva od svoje istorije...</vt:lpstr>
      <vt:lpstr>Ako je nauka nerazdvojiva od ličnosti naučnika...</vt:lpstr>
      <vt:lpstr>Ako je nauka nerazdvojiva od institucija...</vt:lpstr>
      <vt:lpstr>“Prirodni epistemološki stav”</vt:lpstr>
      <vt:lpstr>Uticaj metodologije na studije</vt:lpstr>
      <vt:lpstr>Analiza rizika, upravljanje očekivanjima i kontrola štete</vt:lpstr>
      <vt:lpstr>Smisao metodološkog pogleda na nauku i visoko obrazovanje</vt:lpstr>
      <vt:lpstr>Pauza </vt:lpstr>
      <vt:lpstr>Odnos teorije i činjenica</vt:lpstr>
      <vt:lpstr>Odnos teorije i metoda</vt:lpstr>
      <vt:lpstr>Odnos istorije i teorije</vt:lpstr>
      <vt:lpstr>Odnos teorije i identiteta istraživača</vt:lpstr>
      <vt:lpstr>Odnos teorije i ideologije</vt:lpstr>
      <vt:lpstr>Refleksivnost</vt:lpstr>
      <vt:lpstr>Opisivanje/reprezentacija</vt:lpstr>
      <vt:lpstr> Realizam </vt:lpstr>
      <vt:lpstr>Autoritet</vt:lpstr>
      <vt:lpstr>Objektivnost</vt:lpstr>
      <vt:lpstr>Objašnjenje</vt:lpstr>
      <vt:lpstr>Razumevanje</vt:lpstr>
      <vt:lpstr>Nauka</vt:lpstr>
      <vt:lpstr>Teorija</vt:lpstr>
      <vt:lpstr>Očekivanja od ovog predmeta</vt:lpstr>
      <vt:lpstr>Pojmove ćemo razmotriti i u savremenijim značenjima...</vt:lpstr>
      <vt:lpstr>Obaveštenje</vt:lpstr>
      <vt:lpstr>Objašnjenje</vt:lpstr>
      <vt:lpstr>Interpretacija (tumačenje)</vt:lpstr>
      <vt:lpstr>Razumevanje </vt:lpstr>
      <vt:lpstr>Ciljevi nauke</vt:lpstr>
      <vt:lpstr>Paradigme, istraživački programi, istraživačke tradicije...</vt:lpstr>
      <vt:lpstr>Autoritet </vt:lpstr>
      <vt:lpstr>Etika istraživanja</vt:lpstr>
      <vt:lpstr>“Lična jednačina istraživača”</vt:lpstr>
      <vt:lpstr>“Teren”</vt:lpstr>
      <vt:lpstr>“Dizajn” istraživanja</vt:lpstr>
      <vt:lpstr>Posmatranje </vt:lpstr>
      <vt:lpstr>Učestvovanje </vt:lpstr>
      <vt:lpstr>Dijalektika vs. cirkularno konstituisanje</vt:lpstr>
      <vt:lpstr>Relativizam</vt:lpstr>
      <vt:lpstr>Dosta za danas...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„Uvod u metodologiju društveno-humanističkih nauka“  (kurs u okviru predmeta)  Metodologija istraživanja u fizičkom vaspitanju i sportu   Pojmovi, pristupi i problemi, 1</dc:title>
  <dc:creator>Milos</dc:creator>
  <cp:lastModifiedBy>EA</cp:lastModifiedBy>
  <cp:revision>184</cp:revision>
  <dcterms:created xsi:type="dcterms:W3CDTF">2018-11-04T10:09:11Z</dcterms:created>
  <dcterms:modified xsi:type="dcterms:W3CDTF">2021-01-16T17:14:25Z</dcterms:modified>
</cp:coreProperties>
</file>