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279" r:id="rId4"/>
    <p:sldId id="282" r:id="rId6"/>
    <p:sldId id="293" r:id="rId7"/>
    <p:sldId id="294" r:id="rId8"/>
    <p:sldId id="285" r:id="rId9"/>
    <p:sldId id="295" r:id="rId10"/>
    <p:sldId id="286" r:id="rId11"/>
    <p:sldId id="296" r:id="rId12"/>
    <p:sldId id="287" r:id="rId13"/>
    <p:sldId id="302" r:id="rId14"/>
    <p:sldId id="288" r:id="rId15"/>
  </p:sldIdLst>
  <p:sldSz cx="9144000" cy="6858000" type="screen4x3"/>
  <p:notesSz cx="6858000" cy="9144000"/>
  <p:defaultTextStyle>
    <a:defPPr>
      <a:defRPr lang="de-DE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00"/>
    <a:srgbClr val="C04E00"/>
    <a:srgbClr val="E65D00"/>
    <a:srgbClr val="37A56E"/>
    <a:srgbClr val="3399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35"/>
    <p:restoredTop sz="94660"/>
  </p:normalViewPr>
  <p:slideViewPr>
    <p:cSldViewPr showGuides="1">
      <p:cViewPr varScale="1">
        <p:scale>
          <a:sx n="106" d="100"/>
          <a:sy n="106" d="100"/>
        </p:scale>
        <p:origin x="-1698" y="-96"/>
      </p:cViewPr>
      <p:guideLst>
        <p:guide orient="horz" pos="2126"/>
        <p:guide pos="29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noProof="1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628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de-DE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de-DE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de-DE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de-DE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de-DE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de-DE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de-DE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de-DE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de-DE" sz="1200" b="0" i="0" u="none" strike="noStrike" kern="1200" cap="none" spc="0" normalizeH="0" baseline="0" noProof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de-DE" sz="1200" b="0" i="0" u="none" strike="noStrike" kern="1200" cap="none" spc="0" normalizeH="0" baseline="0" noProof="1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noProof="1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379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379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481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482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5843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584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6867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68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7891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7892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x-none" sz="1200" dirty="0">
                <a:latin typeface="Arial" panose="020B0604020202020204" pitchFamily="34" charset="0"/>
              </a:rPr>
            </a:fld>
            <a:endParaRPr lang="en-US" altLang="x-none" sz="1200" dirty="0">
              <a:latin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p>
            <a:pPr lvl="0" eaLnBrk="1" hangingPunct="1"/>
            <a:endParaRPr lang="en-US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 noProof="1"/>
            </a:lvl1pPr>
          </a:lstStyle>
          <a:p>
            <a:r>
              <a:rPr lang="de-DE" noProof="1"/>
              <a:t>Click to edit Master title style</a:t>
            </a:r>
            <a:endParaRPr lang="de-DE" noProof="1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noProof="1"/>
            </a:lvl1pPr>
          </a:lstStyle>
          <a:p>
            <a:r>
              <a:rPr lang="de-DE" noProof="1"/>
              <a:t>Click to edit Master subtitle style</a:t>
            </a:r>
            <a:endParaRPr lang="de-DE" noProof="1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de-DE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b" anchorCtr="0" compatLnSpc="1"/>
          <a:p>
            <a:pPr algn="r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de-DE" noProof="1" smtClean="0"/>
              <a:t>Click to edit Master title style</a:t>
            </a:r>
            <a:endParaRPr lang="de-DE" noProof="1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de-DE" noProof="1" smtClean="0"/>
              <a:t>Click to edit Master text styles</a:t>
            </a:r>
            <a:endParaRPr lang="de-DE" noProof="1" smtClean="0"/>
          </a:p>
          <a:p>
            <a:pPr lvl="1"/>
            <a:r>
              <a:rPr lang="de-DE" noProof="1" smtClean="0"/>
              <a:t>Second level</a:t>
            </a:r>
            <a:endParaRPr lang="de-DE" noProof="1" smtClean="0"/>
          </a:p>
          <a:p>
            <a:pPr lvl="2"/>
            <a:r>
              <a:rPr lang="de-DE" noProof="1" smtClean="0"/>
              <a:t>Third level</a:t>
            </a:r>
            <a:endParaRPr lang="de-DE" noProof="1" smtClean="0"/>
          </a:p>
          <a:p>
            <a:pPr lvl="3"/>
            <a:r>
              <a:rPr lang="de-DE" noProof="1" smtClean="0"/>
              <a:t>Fourth level</a:t>
            </a:r>
            <a:endParaRPr lang="de-DE" noProof="1" smtClean="0"/>
          </a:p>
          <a:p>
            <a:pPr lvl="4"/>
            <a:r>
              <a:rPr lang="de-DE" noProof="1" smtClean="0"/>
              <a:t>Fifth level</a:t>
            </a:r>
            <a:endParaRPr lang="de-DE" noProof="1" smtClean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400" noProof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>
              <a:defRPr sz="1400" noProof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de-DE" sz="1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x-none" dirty="0">
                <a:effectLst>
                  <a:outerShdw blurRad="38100" dist="38100" dir="2700000">
                    <a:srgbClr val="C0C0C0"/>
                  </a:outerShdw>
                </a:effectLst>
              </a:rPr>
            </a:fld>
            <a:endParaRPr lang="en-US" altLang="x-none" dirty="0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62" name="Rectangle 1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4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Č</a:t>
            </a:r>
            <a:r>
              <a:rPr kumimoji="0" lang="en-US" sz="44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as</a:t>
            </a:r>
            <a:r>
              <a:rPr kumimoji="0" lang="sr-Latn-CS" sz="44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sr-Latn-RS" altLang="sr-Latn-CS" sz="44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8</a:t>
            </a:r>
            <a:r>
              <a:rPr kumimoji="0" lang="sr-Latn-CS" sz="44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</a:t>
            </a:r>
            <a:endParaRPr kumimoji="0" lang="sr-Latn-CS" sz="4400" b="0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63" name="Rectangle 15"/>
          <p:cNvSpPr>
            <a:spLocks noGrp="1" noChangeArrowheads="1"/>
          </p:cNvSpPr>
          <p:nvPr>
            <p:ph idx="1"/>
          </p:nvPr>
        </p:nvSpPr>
        <p:spPr>
          <a:xfrm>
            <a:off x="250825" y="1981200"/>
            <a:ext cx="8713788" cy="41148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sr-Latn-CS" sz="4000" b="1" i="0" u="none" strike="noStrike" kern="0" cap="none" spc="0" normalizeH="0" baseline="0" noProof="0" smtClean="0">
                <a:ln>
                  <a:noFill/>
                </a:ln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sr-Latn-CS" sz="4000" b="1" i="0" u="none" strike="noStrike" kern="0" cap="none" spc="0" normalizeH="0" baseline="0" noProof="0" smtClean="0">
              <a:ln>
                <a:noFill/>
              </a:ln>
              <a:solidFill>
                <a:schemeClr val="folHlink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sr-Latn-CS" sz="4000" b="1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Karl Marks i Fridrih Engels</a:t>
            </a:r>
            <a:endParaRPr kumimoji="0" lang="sr-Latn-CS" sz="4000" b="1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endParaRPr kumimoji="0" lang="sr-Latn-CS" sz="4000" b="1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/>
            </a:pPr>
            <a:r>
              <a:rPr kumimoji="0" lang="sr-Latn-RS" altLang="sr-Latn-CS" sz="4000" b="1" i="0" u="none" strike="noStrike" kern="0" cap="none" spc="0" normalizeH="0" baseline="0" noProof="1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- Politička ekonomija -</a:t>
            </a:r>
            <a:endParaRPr kumimoji="0" lang="sr-Latn-RS" altLang="sr-Latn-CS" sz="4000" b="1" i="0" u="none" strike="noStrike" kern="0" cap="none" spc="0" normalizeH="0" baseline="0" noProof="1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473710"/>
          </a:xfrm>
        </p:spPr>
        <p:txBody>
          <a:bodyPr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32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Diktatura proletarijata</a:t>
            </a: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sz="half" idx="2"/>
          </p:nvPr>
        </p:nvSpPr>
        <p:spPr>
          <a:xfrm>
            <a:off x="457200" y="1440180"/>
            <a:ext cx="8229600" cy="4655820"/>
          </a:xfrm>
        </p:spPr>
        <p:txBody>
          <a:bodyPr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lvl="0" algn="just" eaLnBrk="1" hangingPunct="1">
              <a:lnSpc>
                <a:spcPct val="80000"/>
              </a:lnSpc>
            </a:pP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Nemiri </a:t>
            </a:r>
            <a:r>
              <a:rPr lang="sr-Latn-RS" altLang="sr-Latn-CS" sz="2000" dirty="0">
                <a:solidFill>
                  <a:srgbClr val="000000"/>
                </a:solidFill>
              </a:rPr>
              <a:t>su u Parizu izbili 22.2.1848. (Februarska revolucija) </a:t>
            </a:r>
            <a:r>
              <a:rPr lang="sr-Latn-CS" altLang="x-none" sz="2000" dirty="0">
                <a:solidFill>
                  <a:srgbClr val="000000"/>
                </a:solidFill>
              </a:rPr>
              <a:t>kada je vlada zabranila održavanje političkih skupova. Nezadovoljni Parižani krenuli su na dvor, a kralj Luj Filip odrekao se prestola</a:t>
            </a:r>
            <a:r>
              <a:rPr lang="sr-Latn-RS" altLang="sr-Latn-CS" sz="2000" dirty="0">
                <a:solidFill>
                  <a:srgbClr val="000000"/>
                </a:solidFill>
              </a:rPr>
              <a:t>. </a:t>
            </a:r>
            <a:r>
              <a:rPr lang="sr-Latn-CS" altLang="x-none" sz="2000" dirty="0">
                <a:solidFill>
                  <a:srgbClr val="000000"/>
                </a:solidFill>
              </a:rPr>
              <a:t>Julska monarhija je srušena, a pobunjenici su proglasili Drugu republiku, organizovali </a:t>
            </a:r>
            <a:r>
              <a:rPr lang="sr-Latn-RS" altLang="sr-Latn-CS" sz="2000" dirty="0">
                <a:solidFill>
                  <a:srgbClr val="000000"/>
                </a:solidFill>
              </a:rPr>
              <a:t>su </a:t>
            </a:r>
            <a:r>
              <a:rPr lang="sr-Latn-CS" altLang="x-none" sz="2000" dirty="0">
                <a:solidFill>
                  <a:srgbClr val="000000"/>
                </a:solidFill>
              </a:rPr>
              <a:t>privremenu vladu i sazvali ustavotvornu skupštinu, pošto su prethodno uveli opšte pravo glasa. Krajem godine za predsednika je izabran Luj Napoleon Bonaparta. Radnici </a:t>
            </a:r>
            <a:r>
              <a:rPr lang="sr-Latn-RS" altLang="sr-Latn-CS" sz="2000" dirty="0">
                <a:solidFill>
                  <a:srgbClr val="000000"/>
                </a:solidFill>
              </a:rPr>
              <a:t>su se </a:t>
            </a:r>
            <a:r>
              <a:rPr lang="sr-Latn-CS" altLang="x-none" sz="2000" dirty="0">
                <a:solidFill>
                  <a:srgbClr val="000000"/>
                </a:solidFill>
              </a:rPr>
              <a:t>izborili za osnivanje tzv. državnih radionica, ali je ovaj eksperiment propao</a:t>
            </a:r>
            <a:r>
              <a:rPr lang="sr-Latn-RS" altLang="sr-Latn-CS" sz="2000" dirty="0">
                <a:solidFill>
                  <a:srgbClr val="000000"/>
                </a:solidFill>
              </a:rPr>
              <a:t>.</a:t>
            </a:r>
            <a:r>
              <a:rPr lang="sr-Latn-CS" altLang="x-none" sz="2000" dirty="0">
                <a:solidFill>
                  <a:srgbClr val="000000"/>
                </a:solidFill>
              </a:rPr>
              <a:t> U sukobu sa buržoazijom, radnici su uspeli da privremeno zagospodare skupštinom. U trodnevnim borbama na barikadama, general Luj Kavenjak rasterao je radnike i povratio vladu vlasti</a:t>
            </a:r>
            <a:r>
              <a:rPr lang="sr-Latn-RS" altLang="sr-Latn-CS" sz="2000" dirty="0">
                <a:solidFill>
                  <a:srgbClr val="000000"/>
                </a:solidFill>
              </a:rPr>
              <a:t>ma</a:t>
            </a:r>
            <a:r>
              <a:rPr lang="sr-Latn-CS" altLang="x-none" sz="2000" dirty="0">
                <a:solidFill>
                  <a:srgbClr val="000000"/>
                </a:solidFill>
              </a:rPr>
              <a:t>.Tokom revolucije u Francuskoj 1848. Marks je oštro kritikovao diktaturu generala Kavinjaka – tj. vanrednih ovlašćenja koje mu je dala Ustavotvorna skupština da skrši pobunu pariskog proletarijata. 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endParaRPr lang="sr-Latn-CS" altLang="x-none" sz="2000" dirty="0">
              <a:solidFill>
                <a:srgbClr val="000000"/>
              </a:solidFill>
            </a:endParaRPr>
          </a:p>
          <a:p>
            <a:pPr marL="0" lvl="0" indent="0" eaLnBrk="1" hangingPunct="1">
              <a:lnSpc>
                <a:spcPct val="80000"/>
              </a:lnSpc>
              <a:buNone/>
            </a:pPr>
            <a:endParaRPr lang="sr-Latn-CS" altLang="x-none" sz="2000" dirty="0">
              <a:solidFill>
                <a:srgbClr val="000000"/>
              </a:solidFill>
            </a:endParaRPr>
          </a:p>
        </p:txBody>
      </p:sp>
      <p:pic>
        <p:nvPicPr>
          <p:cNvPr id="2" name="Content Placeholder 1" descr="Lar9_philippo_001z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2316480" y="1013460"/>
            <a:ext cx="4431665" cy="190627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3905"/>
          </a:xfrm>
        </p:spPr>
        <p:txBody>
          <a:bodyPr/>
          <a:p>
            <a:br>
              <a:rPr lang="sr-Latn-CS" noProof="0" smtClean="0">
                <a:ln>
                  <a:noFill/>
                </a:ln>
                <a:solidFill>
                  <a:srgbClr val="FF6600"/>
                </a:solidFill>
                <a:uLnTx/>
                <a:uFillTx/>
                <a:sym typeface="+mn-ea"/>
              </a:rPr>
            </a:br>
            <a:r>
              <a:rPr lang="sr-Latn-CS" noProof="0" smtClean="0">
                <a:ln>
                  <a:noFill/>
                </a:ln>
                <a:solidFill>
                  <a:srgbClr val="FF6600"/>
                </a:solidFill>
                <a:uLnTx/>
                <a:uFillTx/>
                <a:sym typeface="+mn-ea"/>
              </a:rPr>
              <a:t>Diktatura proletarijata</a:t>
            </a:r>
            <a:br>
              <a:rPr kumimoji="0" lang="en-US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8455" y="1506220"/>
            <a:ext cx="8347710" cy="5027295"/>
          </a:xfrm>
        </p:spPr>
        <p:txBody>
          <a:bodyPr/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Nakon neuspeha nemačke revolucije 1849. Marks osmišljava svoju koncepciju “diktature proletarijata”.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Prelazak iz kapitalizma u komunizam odvijaće se u dve faze: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destruktvnu fazu ili fazu građanskog rata u kojem proletarijat pobeđuje krupnu, oligarhijsku buržoaziju,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konstruktivnu fazu ili fazu diktature proletarijata nad pobeđenom, ali još uvek neiščezlom buržoazijom.</a:t>
            </a:r>
            <a:endParaRPr lang="sr-Latn-CS" altLang="x-none" sz="2000" dirty="0">
              <a:solidFill>
                <a:srgbClr val="000000"/>
              </a:solidFill>
              <a:sym typeface="+mn-ea"/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Marks ima ambivalentan stav prema blankističkoj koncepciji diktature revolucionarne elite – iako diktaturu proletarijata treba da sprovode članovi komunističke partije, oni se ne smeju otuđiti od celog proletarijata, u čije ime vrše vlast.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Najveći problem koncepcije “diktature proletarijata” jeste odnos prema sitnoj, “demokratskoj buržoaziji”, koja se takođe bori protiv krupne, oligarhijske buržoazije i koja je otvorena za saradnju sa proletarijatom, ali ne želi izgradnju komunizma.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Sa “demokratskom buržoazijom” treba sarađivati u prvoj, destruktivnoj fazi revolucije, ali nekon toga se treba spremati za obračun i sa njom.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188913"/>
            <a:ext cx="8535988" cy="576263"/>
          </a:xfrm>
        </p:spPr>
        <p:txBody>
          <a:bodyPr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32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Rusija u Marksovim i Engelsovim očima</a:t>
            </a: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603" name="Rectangle 3"/>
          <p:cNvSpPr>
            <a:spLocks noGrp="1"/>
          </p:cNvSpPr>
          <p:nvPr>
            <p:ph type="body" sz="half"/>
          </p:nvPr>
        </p:nvSpPr>
        <p:spPr>
          <a:xfrm>
            <a:off x="107950" y="908050"/>
            <a:ext cx="9036050" cy="5761038"/>
          </a:xfrm>
        </p:spPr>
        <p:txBody>
          <a:bodyPr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“Orijentalna despotija” je uvek predstavljala problem za Marksovu i Englesovu teoriju razvoja ljudskog društva jer se nije uklapala u zapadne društevno-ekonomske formacije.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Najveći problem bio je u ambivalentnom odnosu koji je naročito Marks imao prema lokalnim zajednicama (opštinama) u despotiji koje su i dalje živele u uslovima primitivnog komunizma.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Tri faze kroz koje je prošlo Marksovo i Engelsovo posmatranje Rusije kao ključne orijentalne despotije: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1848-1870. – opasnost od kontrarevolucionarnog “žandarma Evrope”;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1871-1883. – mogućnost da buržoaska revolucija u već uzdrmanoj Rusiji pokrene proleterske revolucije na Zapadu;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1884-1895. – opasnost od saveza Rusije i Francuske po Nemačku.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Druga faza je ključna jer u njoj Marks počinje da uviđa da realnost na Zapadu ne sledi njegov revolucionarni scenario i da je potreban neki podsticaj sa strane po modelu epohalnog uticaja Francuske revolucije 1789.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Marks razmišlja o problemima koje bi stvorila buržoaska revolucija u Rusiji: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u odnosima između buržoaske Rusije i komunističke Evrope,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u odnosima između bružoaske Rusije i seoske opštine (koja će preživeti kao relikt primitivnog komunizma),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u odnosima između buržoaske Rusije i “Petrogradske komune” (koja će nastati na sličan način na koji je nastala “Pariska komuna” 1871).</a:t>
            </a:r>
            <a:endParaRPr lang="sr-Latn-CS" altLang="x-none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00075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4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Kapital</a:t>
            </a:r>
            <a:endParaRPr kumimoji="0" lang="en-US" sz="40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type="body" sz="half" idx="1"/>
          </p:nvPr>
        </p:nvSpPr>
        <p:spPr>
          <a:xfrm>
            <a:off x="107950" y="906780"/>
            <a:ext cx="9036050" cy="5762625"/>
          </a:xfrm>
        </p:spPr>
        <p:txBody>
          <a:bodyPr vert="horz" wrap="square" lIns="91440" tIns="45720" rIns="91440" bIns="45720" anchor="t"/>
          <a:p>
            <a:pPr defTabSz="0" eaLnBrk="1" hangingPunct="1">
              <a:lnSpc>
                <a:spcPct val="90000"/>
              </a:lnSpc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Marks je 1867. objavio prvi tom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Kapitala. Kritke političke ekonomije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Prvi tom je nosio naslov: 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Proces </a:t>
            </a:r>
            <a:endParaRPr lang="sr-Latn-CS" altLang="x-none" sz="2000" i="1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	proizvodnje kaptala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Nakon Marksove smrti, iz zaostavštine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koja je ostala iza njega, Engels je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priredio još dva toma: 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Proces </a:t>
            </a:r>
            <a:endParaRPr lang="sr-Latn-CS" altLang="x-none" sz="2000" i="1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	cirkulacije kapitala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(1885) i </a:t>
            </a: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Ukupni </a:t>
            </a:r>
            <a:endParaRPr lang="sr-Latn-CS" altLang="x-none" sz="2000" i="1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	proces kapitalističke proizvodnje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(1895).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Bio je to odgovor na</a:t>
            </a:r>
            <a:endParaRPr lang="sr-Latn-CS" altLang="x-none" sz="2000" i="1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i="1" dirty="0">
                <a:solidFill>
                  <a:srgbClr val="000000"/>
                </a:solidFill>
                <a:effectLst/>
              </a:rPr>
              <a:t>	Principe političke ekonomije </a:t>
            </a:r>
            <a:r>
              <a:rPr lang="sr-Latn-CS" altLang="x-none" sz="2000" dirty="0">
                <a:solidFill>
                  <a:srgbClr val="000000"/>
                </a:solidFill>
                <a:effectLst/>
              </a:rPr>
              <a:t>Džona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Stjuarta Mila i druge radove “buržoaskih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ideologa” u ovoj oblasti.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Delo je, međutim, vrlo brzo postiglo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mnovo viši status od običnog polemičkog </a:t>
            </a:r>
            <a:endParaRPr lang="sr-Latn-CS" altLang="x-none" sz="2000" dirty="0">
              <a:solidFill>
                <a:srgbClr val="000000"/>
              </a:solidFill>
              <a:effectLst/>
            </a:endParaRPr>
          </a:p>
          <a:p>
            <a:pPr defTabSz="0" eaLnBrk="1" hangingPunct="1">
              <a:lnSpc>
                <a:spcPct val="90000"/>
              </a:lnSpc>
              <a:buNone/>
              <a:tabLst>
                <a:tab pos="6997700" algn="l"/>
              </a:tabLst>
            </a:pPr>
            <a:r>
              <a:rPr lang="sr-Latn-CS" altLang="x-none" sz="2000" dirty="0">
                <a:solidFill>
                  <a:srgbClr val="000000"/>
                </a:solidFill>
                <a:effectLst/>
              </a:rPr>
              <a:t>	spisa – postalo je “komunistička Biblija”</a:t>
            </a:r>
            <a:r>
              <a:rPr lang="sr-Latn-RS" altLang="sr-Latn-CS" sz="2000" dirty="0">
                <a:solidFill>
                  <a:srgbClr val="000000"/>
                </a:solidFill>
                <a:effectLst/>
              </a:rPr>
              <a:t>.</a:t>
            </a:r>
            <a:endParaRPr lang="sr-Latn-RS" altLang="sr-Latn-CS" sz="2000" dirty="0">
              <a:solidFill>
                <a:srgbClr val="000000"/>
              </a:solidFill>
              <a:effectLst/>
            </a:endParaRPr>
          </a:p>
        </p:txBody>
      </p:sp>
      <p:pic>
        <p:nvPicPr>
          <p:cNvPr id="20484" name="Picture 5" descr="MarxCapital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62575" y="908050"/>
            <a:ext cx="3594100" cy="57054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188913"/>
            <a:ext cx="8535988" cy="719138"/>
          </a:xfrm>
        </p:spPr>
        <p:txBody>
          <a:bodyPr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32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Istorija</a:t>
            </a: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 sz="half"/>
          </p:nvPr>
        </p:nvSpPr>
        <p:spPr>
          <a:xfrm>
            <a:off x="107950" y="908050"/>
            <a:ext cx="9036050" cy="5761038"/>
          </a:xfrm>
        </p:spPr>
        <p:txBody>
          <a:bodyPr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marL="0" lvl="0" indent="0" algn="just" eaLnBrk="1" hangingPunct="1">
              <a:lnSpc>
                <a:spcPct val="80000"/>
              </a:lnSpc>
              <a:buNone/>
            </a:pP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Celokupna istorija, koja nastaje u momentu rušenja “primitivnog komunizma”, jeste istorija klasne eksploatacije i klasnih borbi</a:t>
            </a:r>
            <a:r>
              <a:rPr lang="sr-Latn-RS" altLang="sr-Latn-CS" sz="2000" dirty="0">
                <a:solidFill>
                  <a:srgbClr val="000000"/>
                </a:solidFill>
              </a:rPr>
              <a:t>.</a:t>
            </a:r>
            <a:endParaRPr lang="sr-Latn-RS" altLang="sr-Latn-CS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Dosadašnja istorija prošla je kroz odgovarajuće </a:t>
            </a:r>
            <a:r>
              <a:rPr lang="sr-Latn-CS" altLang="x-none" sz="2000" dirty="0">
                <a:solidFill>
                  <a:srgbClr val="C04E00"/>
                </a:solidFill>
              </a:rPr>
              <a:t>društveno-ekonomske formacije</a:t>
            </a:r>
            <a:r>
              <a:rPr lang="sr-Latn-CS" altLang="x-none" sz="2000" dirty="0">
                <a:solidFill>
                  <a:srgbClr val="000000"/>
                </a:solidFill>
              </a:rPr>
              <a:t>: 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u robovla</a:t>
            </a:r>
            <a:r>
              <a:rPr lang="sr-Latn-RS" altLang="sr-Latn-CS" sz="1800" dirty="0">
                <a:solidFill>
                  <a:srgbClr val="000000"/>
                </a:solidFill>
              </a:rPr>
              <a:t>s</a:t>
            </a:r>
            <a:r>
              <a:rPr lang="sr-Latn-CS" altLang="x-none" sz="1800" dirty="0">
                <a:solidFill>
                  <a:srgbClr val="000000"/>
                </a:solidFill>
              </a:rPr>
              <a:t>ništvu (koji obeležava borba robovlasnika i roba), 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u feudalizmu (koji obeležava borba feudalca i kmeta) i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u kapitalizmu (koji obeležava borba kapitaliste i proletera).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Pokretačka sila istorije su </a:t>
            </a:r>
            <a:r>
              <a:rPr lang="sr-Latn-CS" altLang="x-none" sz="2000" dirty="0">
                <a:solidFill>
                  <a:srgbClr val="C04E00"/>
                </a:solidFill>
              </a:rPr>
              <a:t>“sredstva za proizvodnju”,</a:t>
            </a:r>
            <a:r>
              <a:rPr lang="sr-Latn-CS" altLang="x-none" sz="2000" dirty="0">
                <a:solidFill>
                  <a:srgbClr val="000000"/>
                </a:solidFill>
              </a:rPr>
              <a:t> koja determinišu društveno-ekonomske formacije: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(nepostojanje mlina podrazumeva robovlasništvo),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ručni mlin stvara feudalizam,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1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parni mlin stvara kapitalizam.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Takva istorija će se okončati proleterskom revolucijom, kada “moderno buržoasko društvo” bude uništeno i kada bude stvoren “zreli komunizam”.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Iz ovakvog shvatanja istorije proizlazi podela na </a:t>
            </a:r>
            <a:r>
              <a:rPr lang="sr-Latn-CS" altLang="x-none" sz="2000" dirty="0">
                <a:solidFill>
                  <a:srgbClr val="C04E00"/>
                </a:solidFill>
              </a:rPr>
              <a:t>ekonomsku bazu i kulturno-političku nadgradnju</a:t>
            </a:r>
            <a:r>
              <a:rPr lang="sr-Latn-CS" altLang="x-none" sz="2000" dirty="0">
                <a:solidFill>
                  <a:srgbClr val="000000"/>
                </a:solidFill>
              </a:rPr>
              <a:t>: istorijska determinacija ispoljava se kroz način proizvodnje jednog društva (“baza”), dok su svi fenomeni politike, prava i kulture “nadgradnja” koja ne vrši nikakav uticaj, nego ga samo trpi.</a:t>
            </a:r>
            <a:endParaRPr lang="sr-Latn-CS" altLang="x-none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54710"/>
          </a:xfrm>
        </p:spPr>
        <p:txBody>
          <a:bodyPr/>
          <a:p>
            <a:r>
              <a:rPr lang="sr-Latn-RS" noProof="0" smtClean="0">
                <a:ln>
                  <a:noFill/>
                </a:ln>
                <a:solidFill>
                  <a:srgbClr val="FF6600"/>
                </a:solidFill>
                <a:uLnTx/>
                <a:uFillTx/>
                <a:sym typeface="+mn-ea"/>
              </a:rPr>
              <a:t>Baza i nadgradnja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7335" y="1236345"/>
            <a:ext cx="8622665" cy="5390515"/>
          </a:xfrm>
        </p:spPr>
        <p:txBody>
          <a:bodyPr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79295" y="3716655"/>
            <a:ext cx="5544820" cy="2448560"/>
          </a:xfrm>
          <a:prstGeom prst="rect">
            <a:avLst/>
          </a:prstGeom>
          <a:solidFill>
            <a:srgbClr val="FF0000"/>
          </a:solidFill>
          <a:ln w="28575" cmpd="sng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3260" y="1491615"/>
            <a:ext cx="7920990" cy="1360805"/>
          </a:xfrm>
          <a:prstGeom prst="rec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2496820" y="2924810"/>
            <a:ext cx="504190" cy="647700"/>
          </a:xfrm>
          <a:prstGeom prst="upArrow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3437890" y="2924810"/>
            <a:ext cx="504190" cy="647700"/>
          </a:xfrm>
          <a:prstGeom prst="upArrow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4391660" y="2924810"/>
            <a:ext cx="504190" cy="647700"/>
          </a:xfrm>
          <a:prstGeom prst="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5428615" y="2924810"/>
            <a:ext cx="504190" cy="647700"/>
          </a:xfrm>
          <a:prstGeom prst="upArrow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5" name="Up Arrow 14"/>
          <p:cNvSpPr/>
          <p:nvPr/>
        </p:nvSpPr>
        <p:spPr>
          <a:xfrm>
            <a:off x="6466205" y="2924810"/>
            <a:ext cx="504190" cy="647700"/>
          </a:xfrm>
          <a:prstGeom prst="up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7" name="Text Box 16"/>
          <p:cNvSpPr txBox="1"/>
          <p:nvPr/>
        </p:nvSpPr>
        <p:spPr>
          <a:xfrm>
            <a:off x="2160905" y="4224655"/>
            <a:ext cx="514731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sr-Latn-RS" altLang="en-US" sz="4000">
                <a:solidFill>
                  <a:schemeClr val="bg1"/>
                </a:solidFill>
              </a:rPr>
              <a:t>Baza </a:t>
            </a:r>
            <a:endParaRPr lang="sr-Latn-RS" altLang="en-US" sz="4000">
              <a:solidFill>
                <a:schemeClr val="bg1"/>
              </a:solidFill>
            </a:endParaRPr>
          </a:p>
          <a:p>
            <a:pPr algn="ctr"/>
            <a:r>
              <a:rPr lang="sr-Latn-RS" altLang="en-US" sz="2400">
                <a:solidFill>
                  <a:schemeClr val="bg1"/>
                </a:solidFill>
              </a:rPr>
              <a:t>(proizvodne snage </a:t>
            </a:r>
            <a:endParaRPr lang="sr-Latn-RS" altLang="en-US" sz="2400">
              <a:solidFill>
                <a:schemeClr val="bg1"/>
              </a:solidFill>
            </a:endParaRPr>
          </a:p>
          <a:p>
            <a:pPr algn="ctr"/>
            <a:r>
              <a:rPr lang="sr-Latn-RS" altLang="en-US" sz="2400">
                <a:solidFill>
                  <a:schemeClr val="bg1"/>
                </a:solidFill>
              </a:rPr>
              <a:t>i </a:t>
            </a:r>
            <a:endParaRPr lang="sr-Latn-RS" altLang="en-US" sz="2400">
              <a:solidFill>
                <a:schemeClr val="bg1"/>
              </a:solidFill>
            </a:endParaRPr>
          </a:p>
          <a:p>
            <a:pPr algn="ctr"/>
            <a:r>
              <a:rPr lang="sr-Latn-RS" altLang="en-US" sz="2400">
                <a:solidFill>
                  <a:schemeClr val="bg1"/>
                </a:solidFill>
              </a:rPr>
              <a:t>proizvodni odnosi)</a:t>
            </a:r>
            <a:endParaRPr lang="sr-Latn-RS" altLang="en-US" sz="2400">
              <a:solidFill>
                <a:schemeClr val="bg1"/>
              </a:solidFill>
            </a:endParaRPr>
          </a:p>
        </p:txBody>
      </p:sp>
      <p:sp>
        <p:nvSpPr>
          <p:cNvPr id="18" name="Text Box 17"/>
          <p:cNvSpPr txBox="1"/>
          <p:nvPr/>
        </p:nvSpPr>
        <p:spPr>
          <a:xfrm>
            <a:off x="1336040" y="1591945"/>
            <a:ext cx="6831330" cy="11372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sr-Latn-RS" altLang="en-US" sz="2800">
                <a:solidFill>
                  <a:srgbClr val="FF0000"/>
                </a:solidFill>
              </a:rPr>
              <a:t>Nadgrradnja</a:t>
            </a:r>
            <a:endParaRPr lang="sr-Latn-RS" altLang="en-US" sz="2800">
              <a:solidFill>
                <a:srgbClr val="FF0000"/>
              </a:solidFill>
            </a:endParaRPr>
          </a:p>
          <a:p>
            <a:pPr algn="ctr"/>
            <a:r>
              <a:rPr lang="sr-Latn-RS" altLang="en-US" sz="2000">
                <a:solidFill>
                  <a:srgbClr val="FF0000"/>
                </a:solidFill>
              </a:rPr>
              <a:t>(pravo, politika, ideje, kultura, umetnost, nauka)</a:t>
            </a:r>
            <a:endParaRPr lang="sr-Latn-RS" altLang="en-US" sz="2000">
              <a:solidFill>
                <a:srgbClr val="FF0000"/>
              </a:solidFill>
            </a:endParaRPr>
          </a:p>
          <a:p>
            <a:pPr algn="ctr"/>
            <a:endParaRPr lang="sr-Latn-RS" altLang="en-US" sz="20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" y="381000"/>
            <a:ext cx="8774430" cy="840740"/>
          </a:xfrm>
        </p:spPr>
        <p:txBody>
          <a:bodyPr/>
          <a:p>
            <a:br>
              <a:rPr lang="sr-Latn-RS" noProof="0" smtClean="0">
                <a:ln>
                  <a:noFill/>
                </a:ln>
                <a:solidFill>
                  <a:srgbClr val="FF6600"/>
                </a:solidFill>
                <a:uLnTx/>
                <a:uFillTx/>
                <a:sym typeface="+mn-ea"/>
              </a:rPr>
            </a:br>
            <a:r>
              <a:rPr lang="sr-Latn-RS" noProof="0" smtClean="0">
                <a:ln>
                  <a:noFill/>
                </a:ln>
                <a:solidFill>
                  <a:srgbClr val="FF6600"/>
                </a:solidFill>
                <a:uLnTx/>
                <a:uFillTx/>
                <a:sym typeface="+mn-ea"/>
              </a:rPr>
              <a:t>Baza i nadgradnja</a:t>
            </a:r>
            <a:br>
              <a:rPr lang="sr-Latn-RS"/>
            </a:b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3365" y="1504950"/>
            <a:ext cx="8637270" cy="5026660"/>
          </a:xfrm>
        </p:spPr>
        <p:txBody>
          <a:bodyPr/>
          <a:p>
            <a:endParaRPr lang="en-US"/>
          </a:p>
        </p:txBody>
      </p:sp>
      <p:graphicFrame>
        <p:nvGraphicFramePr>
          <p:cNvPr id="6" name="Table 5"/>
          <p:cNvGraphicFramePr/>
          <p:nvPr/>
        </p:nvGraphicFramePr>
        <p:xfrm>
          <a:off x="567690" y="1699260"/>
          <a:ext cx="8128635" cy="2491740"/>
        </p:xfrm>
        <a:graphic>
          <a:graphicData uri="http://schemas.openxmlformats.org/drawingml/2006/table">
            <a:tbl>
              <a:tblPr firstRow="1" bandRow="1">
                <a:effectLst>
                  <a:outerShdw blurRad="1016000" dist="50800" algn="l" rotWithShape="0">
                    <a:srgbClr val="FF0000">
                      <a:alpha val="100000"/>
                    </a:srgbClr>
                  </a:outerShdw>
                </a:effectLst>
                <a:tableStyleId>{5C22544A-7EE6-4342-B048-85BDC9FD1C3A}</a:tableStyleId>
              </a:tblPr>
              <a:tblGrid>
                <a:gridCol w="654685"/>
                <a:gridCol w="4166235"/>
                <a:gridCol w="3307715"/>
              </a:tblGrid>
              <a:tr h="6229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G</a:t>
                      </a:r>
                      <a:endParaRPr lang="sr-Latn-RS" altLang="en-US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Ideologija</a:t>
                      </a:r>
                      <a:endParaRPr lang="sr-Latn-RS" altLang="en-US"/>
                    </a:p>
                  </a:txBody>
                  <a:tcPr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Nadgradnja</a:t>
                      </a:r>
                      <a:endParaRPr lang="sr-Latn-RS" altLang="en-US"/>
                    </a:p>
                  </a:txBody>
                  <a:tcPr anchor="ctr" anchorCtr="0"/>
                </a:tc>
              </a:tr>
              <a:tr h="6229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V</a:t>
                      </a:r>
                      <a:endParaRPr lang="sr-Latn-RS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Pravo i politika</a:t>
                      </a:r>
                      <a:endParaRPr lang="sr-Latn-RS" altLang="en-US"/>
                    </a:p>
                  </a:txBody>
                  <a:tcPr anchor="ctr" anchorCtr="0"/>
                </a:tc>
                <a:tc vMerge="1">
                  <a:tcPr/>
                </a:tc>
              </a:tr>
              <a:tr h="6229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B</a:t>
                      </a:r>
                      <a:endParaRPr lang="sr-Latn-RS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Proizvodni odnosi</a:t>
                      </a:r>
                      <a:endParaRPr lang="sr-Latn-RS" altLang="en-US"/>
                    </a:p>
                  </a:txBody>
                  <a:tcPr anchor="ctr" anchorCtr="0"/>
                </a:tc>
                <a:tc rowSpan="2"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Baza</a:t>
                      </a:r>
                      <a:endParaRPr lang="sr-Latn-RS" altLang="en-US"/>
                    </a:p>
                  </a:txBody>
                  <a:tcPr anchor="ctr" anchorCtr="0"/>
                </a:tc>
              </a:tr>
              <a:tr h="62293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A</a:t>
                      </a:r>
                      <a:endParaRPr lang="sr-Latn-RS" altLang="en-US"/>
                    </a:p>
                  </a:txBody>
                  <a:tcPr anchor="ctr" anchorCtr="0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sr-Latn-RS" altLang="en-US"/>
                        <a:t>Proizvodne snage</a:t>
                      </a:r>
                      <a:endParaRPr lang="sr-Latn-RS" altLang="en-US"/>
                    </a:p>
                  </a:txBody>
                  <a:tcPr anchor="ctr" anchorCtr="0"/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7" name="Up Arrow 6"/>
          <p:cNvSpPr/>
          <p:nvPr/>
        </p:nvSpPr>
        <p:spPr>
          <a:xfrm>
            <a:off x="4643755" y="2420620"/>
            <a:ext cx="432435" cy="43243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Up Arrow 7"/>
          <p:cNvSpPr/>
          <p:nvPr/>
        </p:nvSpPr>
        <p:spPr>
          <a:xfrm>
            <a:off x="4643755" y="3077845"/>
            <a:ext cx="432435" cy="43243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Up Arrow 8"/>
          <p:cNvSpPr/>
          <p:nvPr/>
        </p:nvSpPr>
        <p:spPr>
          <a:xfrm>
            <a:off x="4643755" y="3636010"/>
            <a:ext cx="432435" cy="43243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Up Arrow 9"/>
          <p:cNvSpPr/>
          <p:nvPr/>
        </p:nvSpPr>
        <p:spPr>
          <a:xfrm>
            <a:off x="1614170" y="2420620"/>
            <a:ext cx="432435" cy="432435"/>
          </a:xfrm>
          <a:prstGeom prst="upArrow">
            <a:avLst/>
          </a:prstGeom>
          <a:solidFill>
            <a:srgbClr val="009999"/>
          </a:solidFill>
          <a:ln w="25400" cap="flat" cmpd="sng" algn="ctr">
            <a:solidFill>
              <a:srgbClr val="009999">
                <a:shade val="50000"/>
              </a:srgbClr>
            </a:solidFill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1614170" y="3077845"/>
            <a:ext cx="432435" cy="43243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Up Arrow 11"/>
          <p:cNvSpPr/>
          <p:nvPr/>
        </p:nvSpPr>
        <p:spPr>
          <a:xfrm>
            <a:off x="1614170" y="3636010"/>
            <a:ext cx="432435" cy="43243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7887335" y="3336925"/>
            <a:ext cx="432435" cy="43243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5831840" y="3336925"/>
            <a:ext cx="432435" cy="43243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5" name="Text Box 14"/>
          <p:cNvSpPr txBox="1"/>
          <p:nvPr/>
        </p:nvSpPr>
        <p:spPr>
          <a:xfrm>
            <a:off x="444500" y="4432935"/>
            <a:ext cx="8303895" cy="2584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 algn="just">
              <a:buFont typeface="Arial" panose="020B0604020202020204" pitchFamily="34" charset="0"/>
              <a:buChar char="•"/>
            </a:pPr>
            <a:endParaRPr lang="sr-Latn-RS" altLang="en-US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Latn-RS" altLang="en-US">
                <a:solidFill>
                  <a:srgbClr val="FF0000"/>
                </a:solidFill>
              </a:rPr>
              <a:t>“Na izvesnom stupnju svoga razvitka dolaze materijalne proizvodne snage društva u protivurečnost sa postojećim odnosima proizvodnje ... u čijem su se okviru dotle kretale...tada nastaje epoha socijalne revolucije” </a:t>
            </a:r>
            <a:endParaRPr lang="sr-Latn-RS" altLang="en-US">
              <a:solidFill>
                <a:srgbClr val="FF0000"/>
              </a:solidFill>
            </a:endParaRPr>
          </a:p>
          <a:p>
            <a:pPr algn="r"/>
            <a:r>
              <a:rPr lang="sr-Latn-RS" altLang="en-US">
                <a:solidFill>
                  <a:srgbClr val="FF0000"/>
                </a:solidFill>
              </a:rPr>
              <a:t>(Karl Marks, “Prilog kritici političke ekonomije” )</a:t>
            </a:r>
            <a:endParaRPr lang="sr-Latn-RS" altLang="en-US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r-Latn-RS" altLang="en-US">
              <a:solidFill>
                <a:srgbClr val="FF000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Latn-RS" altLang="en-US">
                <a:solidFill>
                  <a:srgbClr val="FF0000"/>
                </a:solidFill>
              </a:rPr>
              <a:t>Sa smenom starih odnosa proizvodnje menja se i celokupna pravno-plitička, duhovna i umetnička nadgradnja. </a:t>
            </a:r>
            <a:endParaRPr lang="sr-Latn-RS" altLang="en-US">
              <a:solidFill>
                <a:srgbClr val="FF0000"/>
              </a:solidFill>
            </a:endParaRPr>
          </a:p>
          <a:p>
            <a:pPr algn="just">
              <a:buFont typeface="Arial" panose="020B0604020202020204" pitchFamily="34" charset="0"/>
            </a:pPr>
            <a:endParaRPr lang="sr-Latn-R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188913"/>
            <a:ext cx="8535988" cy="719138"/>
          </a:xfrm>
        </p:spPr>
        <p:txBody>
          <a:bodyPr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32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Industrija u kapitalizmu</a:t>
            </a: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type="body" sz="half"/>
          </p:nvPr>
        </p:nvSpPr>
        <p:spPr>
          <a:xfrm>
            <a:off x="0" y="908050"/>
            <a:ext cx="9144000" cy="5761038"/>
          </a:xfrm>
        </p:spPr>
        <p:txBody>
          <a:bodyPr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lvl="0" algn="just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U kapitalizmu se “sredstva za proizvodnju” neometano razvijaju, zato što ih usavršava glad sa profitom, tj. egoizam.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Zato u početku razvoj “sredstava za proizvodnju” ide ruku pod ruku sa usavršavanjem i širenjem (preko cele planete) kapitalističkih “odnosa proizvodnje”, koji su u isto vreme odnosi najbezdušnije eksploatacije.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Tako kapitalizam stvara </a:t>
            </a:r>
            <a:r>
              <a:rPr lang="sr-Latn-CS" altLang="x-none" sz="2000" dirty="0">
                <a:solidFill>
                  <a:srgbClr val="C04E00"/>
                </a:solidFill>
              </a:rPr>
              <a:t>industriju</a:t>
            </a:r>
            <a:r>
              <a:rPr lang="sr-Latn-CS" altLang="x-none" sz="2000" dirty="0">
                <a:solidFill>
                  <a:srgbClr val="000000"/>
                </a:solidFill>
              </a:rPr>
              <a:t>, koja je, paradoksalno, njen grobar, jer otvara perspektivu oslobođenja celog ljudskog roda od </a:t>
            </a:r>
            <a:r>
              <a:rPr lang="sr-Latn-CS" altLang="x-none" sz="2000" dirty="0">
                <a:solidFill>
                  <a:srgbClr val="C04E00"/>
                </a:solidFill>
              </a:rPr>
              <a:t>prinudnog rada</a:t>
            </a:r>
            <a:r>
              <a:rPr lang="sr-Latn-CS" altLang="x-none" sz="2000" dirty="0">
                <a:solidFill>
                  <a:srgbClr val="000000"/>
                </a:solidFill>
              </a:rPr>
              <a:t>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Potpuno razvijena industrija će omogućiti ljudima da rade malo i samo onoliko koliko je to potrebno za njihovo očovečenje, a da istovremeno sve njihove potrebe budu zadovoljene.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Međutim, upravo to će kapitalisti želeti da spreče – kada se to bude desilo oni će se suprotstaviti istoriji i pregaziće ih istorijski točak.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C04E00"/>
                </a:solidFill>
              </a:rPr>
              <a:t>Zakon tendencijskog pada profitne stope</a:t>
            </a:r>
            <a:r>
              <a:rPr lang="sr-Latn-CS" altLang="x-none" sz="2000" dirty="0">
                <a:solidFill>
                  <a:srgbClr val="000000"/>
                </a:solidFill>
              </a:rPr>
              <a:t> nagoni kapitaliste ne samo da sve više eksploatišu radnike, nego i da se međusobno bore, a za uspeh u međusobnoj borbi potrebno je da budu sve veći (“ukrupnjavanje kapitala”).</a:t>
            </a:r>
            <a:endParaRPr lang="sr-Latn-RS" altLang="sr-Latn-CS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9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Stvaranjem malog broja prebogatih kapitalista koji “eksproprišu” sve druge kapitaliste dolazi do radikalne polarizacije u društvu, koja se dokida </a:t>
            </a:r>
            <a:r>
              <a:rPr lang="sr-Latn-CS" altLang="x-none" sz="2000" dirty="0">
                <a:solidFill>
                  <a:srgbClr val="C04E00"/>
                </a:solidFill>
              </a:rPr>
              <a:t>revolucijom:</a:t>
            </a:r>
            <a:r>
              <a:rPr lang="sr-Latn-CS" altLang="x-none" sz="2000" dirty="0">
                <a:solidFill>
                  <a:srgbClr val="000000"/>
                </a:solidFill>
              </a:rPr>
              <a:t> šačicu onih koji imaju sve razvlašćuje mnoštvo koje nema ništa.</a:t>
            </a:r>
            <a:endParaRPr lang="sr-Latn-CS" altLang="x-none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395" y="381000"/>
            <a:ext cx="8610600" cy="827405"/>
          </a:xfrm>
        </p:spPr>
        <p:txBody>
          <a:bodyPr/>
          <a:p>
            <a:r>
              <a:rPr lang="sr-Latn-CS" sz="3200" noProof="0" smtClean="0">
                <a:ln>
                  <a:noFill/>
                </a:ln>
                <a:solidFill>
                  <a:srgbClr val="FF6600"/>
                </a:solidFill>
                <a:uLnTx/>
                <a:uFillTx/>
                <a:sym typeface="+mn-ea"/>
              </a:rPr>
              <a:t>Klasna struktura kapitalističkog društva</a:t>
            </a:r>
            <a:b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lang="en-US" sz="320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38760" y="1083310"/>
            <a:ext cx="8611235" cy="5678805"/>
          </a:xfrm>
        </p:spPr>
        <p:txBody>
          <a:bodyPr/>
          <a:p>
            <a:pPr algn="just"/>
            <a:r>
              <a:rPr lang="sr-Latn-RS" altLang="en-US" sz="2000">
                <a:solidFill>
                  <a:srgbClr val="000000"/>
                </a:solidFill>
              </a:rPr>
              <a:t>Klasna struktura u delima Karla Marksa počiva na dve osnovne pretpostavke:</a:t>
            </a:r>
            <a:endParaRPr lang="sr-Latn-RS" altLang="en-US" sz="2000">
              <a:solidFill>
                <a:srgbClr val="000000"/>
              </a:solidFill>
            </a:endParaRPr>
          </a:p>
          <a:p>
            <a:pPr algn="just"/>
            <a:r>
              <a:rPr lang="sr-Latn-RS" altLang="en-US" sz="2000">
                <a:solidFill>
                  <a:srgbClr val="000000"/>
                </a:solidFill>
              </a:rPr>
              <a:t>1. Klase su stvarni društveni sklopovi a ne teorijska konstrukcija i one    određuju društveno ponašanje ljudi;</a:t>
            </a:r>
            <a:endParaRPr lang="sr-Latn-RS" altLang="en-US" sz="2000">
              <a:solidFill>
                <a:srgbClr val="000000"/>
              </a:solidFill>
            </a:endParaRPr>
          </a:p>
          <a:p>
            <a:pPr algn="just"/>
            <a:r>
              <a:rPr lang="sr-Latn-RS" altLang="en-US" sz="2000">
                <a:solidFill>
                  <a:srgbClr val="000000"/>
                </a:solidFill>
              </a:rPr>
              <a:t>2. Klasna determinacija društva i istorije ima snagu prirodnog zakona. </a:t>
            </a:r>
            <a:endParaRPr lang="sr-Latn-RS" altLang="en-US" sz="2000">
              <a:solidFill>
                <a:srgbClr val="000000"/>
              </a:solidFill>
            </a:endParaRPr>
          </a:p>
          <a:p>
            <a:pPr algn="just"/>
            <a:r>
              <a:rPr lang="sr-Latn-RS" altLang="en-US" sz="2000">
                <a:solidFill>
                  <a:srgbClr val="000000"/>
                </a:solidFill>
              </a:rPr>
              <a:t>Sintetičko shvatanje klasa: klase svoje korene imaju u sferi proizvodnje a to znači da je posedovanje, odnosno neposedovanje sredstava za proizvodnju ključni indikator klasnog određenja. </a:t>
            </a:r>
            <a:endParaRPr lang="sr-Latn-RS" altLang="en-US" sz="2000">
              <a:solidFill>
                <a:srgbClr val="000000"/>
              </a:solidFill>
            </a:endParaRPr>
          </a:p>
          <a:p>
            <a:pPr algn="just"/>
            <a:r>
              <a:rPr lang="sr-Latn-RS" altLang="en-US" sz="2000">
                <a:solidFill>
                  <a:srgbClr val="000000"/>
                </a:solidFill>
              </a:rPr>
              <a:t>U epicentru klasnog odnosa je iskorišćavanje, odnosno </a:t>
            </a:r>
            <a:r>
              <a:rPr lang="sr-Latn-RS" altLang="en-US" sz="2000">
                <a:solidFill>
                  <a:srgbClr val="FF0000"/>
                </a:solidFill>
              </a:rPr>
              <a:t>eksploatacija</a:t>
            </a:r>
            <a:r>
              <a:rPr lang="sr-Latn-RS" altLang="en-US" sz="2000">
                <a:solidFill>
                  <a:srgbClr val="000000"/>
                </a:solidFill>
              </a:rPr>
              <a:t>; to znači da postoji i izvestan odnos međusobne zavisnosti, ali i da je klasa neodvojiva od antagonizama i konflikata.</a:t>
            </a:r>
            <a:endParaRPr lang="sr-Latn-RS" altLang="en-US" sz="2000">
              <a:solidFill>
                <a:srgbClr val="000000"/>
              </a:solidFill>
            </a:endParaRPr>
          </a:p>
          <a:p>
            <a:pPr marL="0" indent="0" algn="just">
              <a:buNone/>
            </a:pPr>
            <a:endParaRPr lang="sr-Latn-RS" altLang="en-US" sz="2000">
              <a:solidFill>
                <a:srgbClr val="000000"/>
              </a:solidFill>
            </a:endParaRPr>
          </a:p>
          <a:p>
            <a:pPr algn="just"/>
            <a:r>
              <a:rPr lang="sr-Latn-RS" altLang="en-US" sz="2000">
                <a:solidFill>
                  <a:srgbClr val="000000"/>
                </a:solidFill>
              </a:rPr>
              <a:t>“Ukoliko milioni porodica žive pod ekonomskim uslovima egzistencije koji njhov način života, njihove interese u njihovo obrazovanje </a:t>
            </a:r>
            <a:r>
              <a:rPr lang="sr-Latn-RS" altLang="en-US" sz="2000" i="1">
                <a:solidFill>
                  <a:srgbClr val="000000"/>
                </a:solidFill>
              </a:rPr>
              <a:t>odvajaju</a:t>
            </a:r>
            <a:r>
              <a:rPr lang="sr-Latn-RS" altLang="en-US" sz="2000">
                <a:solidFill>
                  <a:srgbClr val="000000"/>
                </a:solidFill>
              </a:rPr>
              <a:t> od načina života, interesa i obrazovanja drugih klasa i njima ih </a:t>
            </a:r>
            <a:r>
              <a:rPr lang="sr-Latn-RS" altLang="en-US" sz="2000" i="1">
                <a:solidFill>
                  <a:srgbClr val="000000"/>
                </a:solidFill>
              </a:rPr>
              <a:t>neprijateljski suprotstavljaju</a:t>
            </a:r>
            <a:r>
              <a:rPr lang="sr-Latn-RS" altLang="en-US" sz="2000">
                <a:solidFill>
                  <a:srgbClr val="000000"/>
                </a:solidFill>
              </a:rPr>
              <a:t>, utoliko oni čine klasu”</a:t>
            </a:r>
            <a:endParaRPr lang="sr-Latn-RS" altLang="en-US" sz="2000">
              <a:solidFill>
                <a:srgbClr val="000000"/>
              </a:solidFill>
            </a:endParaRPr>
          </a:p>
          <a:p>
            <a:pPr marL="0" indent="0" algn="r">
              <a:buNone/>
            </a:pPr>
            <a:r>
              <a:rPr lang="sr-Latn-RS" altLang="en-US" sz="2000">
                <a:solidFill>
                  <a:srgbClr val="000000"/>
                </a:solidFill>
              </a:rPr>
              <a:t>(Karl Marks “Osamnaesti brimer Luja Bonaparte”)</a:t>
            </a:r>
            <a:endParaRPr lang="sr-Latn-RS" altLang="en-US" sz="20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188913"/>
            <a:ext cx="8535988" cy="719138"/>
          </a:xfrm>
        </p:spPr>
        <p:txBody>
          <a:bodyPr wrap="square" lIns="91440" tIns="45720" rIns="91440" bIns="45720" numCol="1" anchor="ctr" anchorCtr="0" compatLnSpc="1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sr-Latn-CS" sz="32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Klasna struktura kapitalističkog društva</a:t>
            </a:r>
            <a:endParaRPr kumimoji="0" lang="en-US" sz="3200" b="0" i="0" u="none" strike="noStrike" kern="0" cap="none" spc="0" normalizeH="0" baseline="0" noProof="0" smtClean="0">
              <a:ln>
                <a:noFill/>
              </a:ln>
              <a:solidFill>
                <a:srgbClr val="FF66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type="body" sz="half"/>
          </p:nvPr>
        </p:nvSpPr>
        <p:spPr>
          <a:xfrm>
            <a:off x="107950" y="908050"/>
            <a:ext cx="8928100" cy="5761038"/>
          </a:xfrm>
        </p:spPr>
        <p:txBody>
          <a:bodyPr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lvl="0" algn="just" eaLnBrk="1" hangingPunct="1">
              <a:lnSpc>
                <a:spcPct val="80000"/>
              </a:lnSpc>
            </a:pP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Osnovni klasni sukob u kapitalističkom društvu odvija se između klase vlasnika sredstava za proizvodnju (kapitalisti) i klase vlasnika radne snage (proleteri). </a:t>
            </a:r>
            <a:r>
              <a:rPr lang="sr-Latn-RS" altLang="sr-Latn-CS" sz="2000" dirty="0">
                <a:solidFill>
                  <a:srgbClr val="000000"/>
                </a:solidFill>
              </a:rPr>
              <a:t>Visinu nadnice uvek određuje kapitalista. </a:t>
            </a:r>
            <a:endParaRPr lang="sr-Latn-RS" altLang="sr-Latn-CS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U kapitalističkom društvu klase su određene mestom u proizvodnom procesu (tj. vlasništvom) i klasnom svešću.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</a:rPr>
              <a:t>Klasa se razvija na sledeći način: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klasa po sebi – je klasa određena </a:t>
            </a:r>
            <a:r>
              <a:rPr lang="sr-Latn-CS" altLang="x-none" sz="1800" dirty="0">
                <a:solidFill>
                  <a:srgbClr val="C04E00"/>
                </a:solidFill>
              </a:rPr>
              <a:t>mestom u proizvodnom procesu</a:t>
            </a:r>
            <a:r>
              <a:rPr lang="sr-Latn-CS" altLang="x-none" sz="1800" dirty="0">
                <a:solidFill>
                  <a:srgbClr val="000000"/>
                </a:solidFill>
              </a:rPr>
              <a:t>,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klasa za sebe – je klasa određena mestom u proizvodnom procesu koja se </a:t>
            </a:r>
            <a:r>
              <a:rPr lang="sr-Latn-CS" altLang="x-none" sz="1800" dirty="0">
                <a:solidFill>
                  <a:srgbClr val="C04E00"/>
                </a:solidFill>
              </a:rPr>
              <a:t>samoosvestila</a:t>
            </a:r>
            <a:r>
              <a:rPr lang="sr-Latn-CS" altLang="x-none" sz="1800" dirty="0">
                <a:solidFill>
                  <a:srgbClr val="000000"/>
                </a:solidFill>
              </a:rPr>
              <a:t> kao takva,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1800" dirty="0">
                <a:solidFill>
                  <a:srgbClr val="000000"/>
                </a:solidFill>
              </a:rPr>
              <a:t>klasa po sebi i za sebe – jeste samoosvešćena klasa određena mestom u proizvodnom procesu koja </a:t>
            </a:r>
            <a:r>
              <a:rPr lang="sr-Latn-CS" altLang="x-none" sz="1800" dirty="0">
                <a:solidFill>
                  <a:srgbClr val="C04E00"/>
                </a:solidFill>
              </a:rPr>
              <a:t>dela</a:t>
            </a:r>
            <a:r>
              <a:rPr lang="sr-Latn-CS" altLang="x-none" sz="1800" dirty="0">
                <a:solidFill>
                  <a:srgbClr val="000000"/>
                </a:solidFill>
              </a:rPr>
              <a:t> shodno svojoj klasnoj svesti.</a:t>
            </a:r>
            <a:endParaRPr lang="sr-Latn-CS" altLang="x-none" sz="18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endParaRPr lang="sr-Latn-RS" altLang="sr-Latn-CS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RS" altLang="sr-Latn-CS" sz="2000" dirty="0">
                <a:solidFill>
                  <a:srgbClr val="000000"/>
                </a:solidFill>
              </a:rPr>
              <a:t>“Parcelni seljaci čine ogromnu masu, čiji članovi žive u istim uslovima ali ne stupaju u raznolike odnose među sobom. Njihov način proizvodnje izoluje jedno od drugih, mesto da ih dovodi do međusobnog opštenja... Parcela, seljak i porodica; pored toga druga parcela, drugi seljak i departman. Tako se velika masa francuske nacije obrazuje u prostim sabiranje, istoimenih veličina, kao što krompiri u vreći čine vreću krompira. “ (Karl Marks, “Brimer”)</a:t>
            </a:r>
            <a:endParaRPr lang="sr-Latn-RS" altLang="sr-Latn-CS" sz="2000" dirty="0">
              <a:solidFill>
                <a:srgbClr val="000000"/>
              </a:solidFill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endParaRPr lang="sr-Latn-CS" altLang="x-none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73430"/>
          </a:xfrm>
        </p:spPr>
        <p:txBody>
          <a:bodyPr/>
          <a:p>
            <a:br>
              <a:rPr lang="sr-Latn-CS" sz="3200" noProof="0" smtClean="0">
                <a:ln>
                  <a:noFill/>
                </a:ln>
                <a:solidFill>
                  <a:srgbClr val="FF6600"/>
                </a:solidFill>
                <a:uLnTx/>
                <a:uFillTx/>
                <a:sym typeface="+mn-ea"/>
              </a:rPr>
            </a:br>
            <a:r>
              <a:rPr lang="sr-Latn-CS" sz="3200" noProof="0" smtClean="0">
                <a:ln>
                  <a:noFill/>
                </a:ln>
                <a:solidFill>
                  <a:srgbClr val="FF6600"/>
                </a:solidFill>
                <a:uLnTx/>
                <a:uFillTx/>
                <a:sym typeface="+mn-ea"/>
              </a:rPr>
              <a:t>Klasna struktura kapitalističkog društva</a:t>
            </a:r>
            <a:br>
              <a:rPr kumimoji="0" lang="en-US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1450" y="1154430"/>
            <a:ext cx="8773795" cy="5622290"/>
          </a:xfrm>
        </p:spPr>
        <p:txBody>
          <a:bodyPr/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C04E00"/>
                </a:solidFill>
                <a:sym typeface="+mn-ea"/>
              </a:rPr>
              <a:t>Kapitalisti po sebi i za sebe</a:t>
            </a: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 moraju da eksploatišu proletere i da ih preko oligarhijskog državnog aparata drže, obespravljene, pod kontrolom.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C04E00"/>
                </a:solidFill>
                <a:sym typeface="+mn-ea"/>
              </a:rPr>
              <a:t>Proleteri po sebi i za sebe</a:t>
            </a: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 moraju da podignu revoluciju.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C04E00"/>
                </a:solidFill>
                <a:sym typeface="+mn-ea"/>
              </a:rPr>
              <a:t>Lumpenproletarijat </a:t>
            </a: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je reakcionarni deo proletarijata: nesamoosvešteni radnici, štrajkbreheri, kriminalci, kolaborateri, doušnici itd.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Problem “</a:t>
            </a:r>
            <a:r>
              <a:rPr lang="sr-Latn-CS" altLang="x-none" sz="2000" dirty="0">
                <a:solidFill>
                  <a:srgbClr val="C04E00"/>
                </a:solidFill>
                <a:sym typeface="+mn-ea"/>
              </a:rPr>
              <a:t>srednje klase</a:t>
            </a: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”: iako između proletera i krupne buržoazije postoji i sitna buržoazija, zakon tendencijskog pada profitne stope osuđuje ovu klasu na propadanje u razvijenom kapitalizmu.</a:t>
            </a:r>
            <a:endParaRPr lang="sr-Latn-CS" altLang="x-none" sz="2000" dirty="0">
              <a:solidFill>
                <a:srgbClr val="000000"/>
              </a:solidFill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Što se više razvija kapitalizam društvo se sve više </a:t>
            </a:r>
            <a:r>
              <a:rPr lang="sr-Latn-CS" altLang="x-none" sz="2000" dirty="0">
                <a:solidFill>
                  <a:srgbClr val="C04E00"/>
                </a:solidFill>
                <a:sym typeface="+mn-ea"/>
              </a:rPr>
              <a:t>klasno polarizuje, proletarijat se pauperizuje</a:t>
            </a: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 i nestaje svake </a:t>
            </a:r>
            <a:r>
              <a:rPr lang="sr-Latn-CS" altLang="x-none" sz="2000" dirty="0">
                <a:solidFill>
                  <a:srgbClr val="C04E00"/>
                </a:solidFill>
                <a:sym typeface="+mn-ea"/>
              </a:rPr>
              <a:t>alternative revoluciji</a:t>
            </a:r>
            <a:r>
              <a:rPr lang="sr-Latn-CS" altLang="x-none" sz="2000" dirty="0">
                <a:solidFill>
                  <a:srgbClr val="000000"/>
                </a:solidFill>
                <a:sym typeface="+mn-ea"/>
              </a:rPr>
              <a:t>.</a:t>
            </a:r>
            <a:endParaRPr lang="sr-Latn-CS" altLang="x-none" sz="2000" dirty="0">
              <a:solidFill>
                <a:srgbClr val="000000"/>
              </a:solidFill>
              <a:sym typeface="+mn-ea"/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RS" altLang="sr-Latn-CS" sz="2000" dirty="0">
                <a:solidFill>
                  <a:srgbClr val="000000"/>
                </a:solidFill>
                <a:sym typeface="+mn-ea"/>
              </a:rPr>
              <a:t>Proces promena: 1. Homogenizacija radničke klase</a:t>
            </a:r>
            <a:endParaRPr lang="sr-Latn-RS" altLang="sr-Latn-CS" sz="2000" dirty="0">
              <a:solidFill>
                <a:srgbClr val="000000"/>
              </a:solidFill>
              <a:sym typeface="+mn-ea"/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r>
              <a:rPr lang="sr-Latn-RS" altLang="sr-Latn-CS" sz="2000" dirty="0">
                <a:solidFill>
                  <a:srgbClr val="000000"/>
                </a:solidFill>
                <a:sym typeface="+mn-ea"/>
              </a:rPr>
              <a:t>                             2. Pauperizacija radnika</a:t>
            </a:r>
            <a:endParaRPr lang="sr-Latn-RS" altLang="sr-Latn-CS" sz="2000" dirty="0">
              <a:solidFill>
                <a:srgbClr val="000000"/>
              </a:solidFill>
              <a:sym typeface="+mn-ea"/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r>
              <a:rPr lang="sr-Latn-RS" altLang="sr-Latn-CS" sz="2000" dirty="0">
                <a:solidFill>
                  <a:srgbClr val="000000"/>
                </a:solidFill>
                <a:sym typeface="+mn-ea"/>
              </a:rPr>
              <a:t>                             3. Nestanak srednje klase</a:t>
            </a:r>
            <a:endParaRPr lang="sr-Latn-RS" altLang="sr-Latn-CS" sz="2000" dirty="0">
              <a:solidFill>
                <a:srgbClr val="000000"/>
              </a:solidFill>
              <a:sym typeface="+mn-ea"/>
            </a:endParaRPr>
          </a:p>
          <a:p>
            <a:pPr marL="0" lvl="0" indent="0" algn="just" eaLnBrk="1" hangingPunct="1">
              <a:lnSpc>
                <a:spcPct val="80000"/>
              </a:lnSpc>
              <a:buNone/>
            </a:pPr>
            <a:r>
              <a:rPr lang="sr-Latn-RS" altLang="sr-Latn-CS" sz="2000" dirty="0">
                <a:solidFill>
                  <a:srgbClr val="000000"/>
                </a:solidFill>
                <a:sym typeface="+mn-ea"/>
              </a:rPr>
              <a:t>                             4. Revolucija</a:t>
            </a:r>
            <a:endParaRPr lang="sr-Latn-RS" altLang="sr-Latn-CS" sz="2000" dirty="0">
              <a:solidFill>
                <a:srgbClr val="000000"/>
              </a:solidFill>
              <a:sym typeface="+mn-ea"/>
            </a:endParaRPr>
          </a:p>
          <a:p>
            <a:pPr lvl="0" algn="just" eaLnBrk="1" hangingPunct="1">
              <a:lnSpc>
                <a:spcPct val="80000"/>
              </a:lnSpc>
            </a:pPr>
            <a:endParaRPr lang="sr-Latn-RS" altLang="sr-Latn-CS" sz="2000" dirty="0">
              <a:solidFill>
                <a:srgbClr val="000000"/>
              </a:solidFill>
              <a:sym typeface="+mn-ea"/>
            </a:endParaRPr>
          </a:p>
          <a:p>
            <a:pPr lvl="0" algn="just" eaLnBrk="1" hangingPunct="1">
              <a:lnSpc>
                <a:spcPct val="80000"/>
              </a:lnSpc>
            </a:pPr>
            <a:r>
              <a:rPr lang="sr-Latn-RS" altLang="sr-Latn-CS" sz="2000" dirty="0">
                <a:solidFill>
                  <a:srgbClr val="000000"/>
                </a:solidFill>
                <a:sym typeface="+mn-ea"/>
              </a:rPr>
              <a:t>“Naša epoha, epoha buržoazije, odlikuje se time što je uprostila klasne suprotnosti. Celo se društvo sve više i više cepa na dva velika neprijateljska tabora, na dve velike klase koje stoje neporedsno jedna naspram druge - buržoaziju i proletarijat.” </a:t>
            </a:r>
            <a:endParaRPr lang="sr-Latn-RS" altLang="sr-Latn-CS" sz="2000" dirty="0">
              <a:solidFill>
                <a:srgbClr val="000000"/>
              </a:solidFill>
              <a:sym typeface="+mn-ea"/>
            </a:endParaRPr>
          </a:p>
          <a:p>
            <a:pPr marL="0" lvl="0" indent="0" algn="r" eaLnBrk="1" hangingPunct="1">
              <a:lnSpc>
                <a:spcPct val="80000"/>
              </a:lnSpc>
              <a:buNone/>
            </a:pPr>
            <a:r>
              <a:rPr lang="sr-Latn-RS" altLang="sr-Latn-CS" sz="1800" dirty="0">
                <a:solidFill>
                  <a:srgbClr val="000000"/>
                </a:solidFill>
                <a:sym typeface="+mn-ea"/>
              </a:rPr>
              <a:t>(Karl Marks i Fridrih Engels” Manifest komunističke partije”)</a:t>
            </a:r>
            <a:endParaRPr lang="sr-Latn-RS" altLang="sr-Latn-CS" sz="1800" dirty="0">
              <a:solidFill>
                <a:srgbClr val="000000"/>
              </a:solidFill>
              <a:sym typeface="+mn-ea"/>
            </a:endParaRPr>
          </a:p>
          <a:p>
            <a:endParaRPr lang="en-US"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10097</Words>
  <Application>WPS Presentation</Application>
  <PresentationFormat/>
  <Paragraphs>167</Paragraphs>
  <Slides>12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SimSun</vt:lpstr>
      <vt:lpstr>Wingdings</vt:lpstr>
      <vt:lpstr>Tahoma</vt:lpstr>
      <vt:lpstr>Microsoft YaHei</vt:lpstr>
      <vt:lpstr/>
      <vt:lpstr>Arial Unicode MS</vt:lpstr>
      <vt:lpstr>Textured</vt:lpstr>
      <vt:lpstr>Čas 6.</vt:lpstr>
      <vt:lpstr>Kapital</vt:lpstr>
      <vt:lpstr>Istorija</vt:lpstr>
      <vt:lpstr>Baza i nadgradnja</vt:lpstr>
      <vt:lpstr> Baza i nadgradnja </vt:lpstr>
      <vt:lpstr>Industrija u kapitalizmu</vt:lpstr>
      <vt:lpstr>Klasna struktura kapitalističkog društva </vt:lpstr>
      <vt:lpstr>Klasna struktura kapitalističkog društva</vt:lpstr>
      <vt:lpstr> Klasna struktura kapitalističkog društva </vt:lpstr>
      <vt:lpstr>Diktatura proletarijata</vt:lpstr>
      <vt:lpstr> Diktatura proletarijata </vt:lpstr>
      <vt:lpstr>Rusija u Marksovim i Engelsovim očima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Nataša</cp:lastModifiedBy>
  <cp:revision>42</cp:revision>
  <dcterms:created xsi:type="dcterms:W3CDTF">2009-10-23T15:25:00Z</dcterms:created>
  <dcterms:modified xsi:type="dcterms:W3CDTF">2020-04-02T13:13:35Z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