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3" r:id="rId10"/>
    <p:sldId id="264" r:id="rId11"/>
    <p:sldId id="275" r:id="rId12"/>
    <p:sldId id="265" r:id="rId13"/>
    <p:sldId id="276" r:id="rId14"/>
    <p:sldId id="266" r:id="rId15"/>
    <p:sldId id="267" r:id="rId16"/>
    <p:sldId id="268" r:id="rId17"/>
    <p:sldId id="269" r:id="rId18"/>
    <p:sldId id="273" r:id="rId19"/>
    <p:sldId id="270" r:id="rId20"/>
    <p:sldId id="272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CB18-D737-47F3-A80E-C02BAA637F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002384-8C32-47C6-B09A-3C861262413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CB18-D737-47F3-A80E-C02BAA637F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2384-8C32-47C6-B09A-3C86126241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CB18-D737-47F3-A80E-C02BAA637F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2384-8C32-47C6-B09A-3C86126241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D4CB18-D737-47F3-A80E-C02BAA637F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4002384-8C32-47C6-B09A-3C861262413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CB18-D737-47F3-A80E-C02BAA637F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2384-8C32-47C6-B09A-3C861262413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CB18-D737-47F3-A80E-C02BAA637F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2384-8C32-47C6-B09A-3C861262413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2384-8C32-47C6-B09A-3C861262413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CB18-D737-47F3-A80E-C02BAA637F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CB18-D737-47F3-A80E-C02BAA637F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2384-8C32-47C6-B09A-3C861262413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CB18-D737-47F3-A80E-C02BAA637F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2384-8C32-47C6-B09A-3C86126241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D4CB18-D737-47F3-A80E-C02BAA637F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4002384-8C32-47C6-B09A-3C861262413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CB18-D737-47F3-A80E-C02BAA637F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002384-8C32-47C6-B09A-3C861262413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9D4CB18-D737-47F3-A80E-C02BAA637F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4002384-8C32-47C6-B09A-3C861262413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8305800" cy="1143000"/>
          </a:xfrm>
        </p:spPr>
        <p:txBody>
          <a:bodyPr/>
          <a:lstStyle/>
          <a:p>
            <a:r>
              <a:rPr lang="sr-Latn-RS" sz="2600" dirty="0" smtClean="0"/>
              <a:t>Kulturna istorija srednjeg veka 1000-1500. godine</a:t>
            </a:r>
            <a:endParaRPr lang="en-US" sz="26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sz="5200" dirty="0" smtClean="0">
                <a:solidFill>
                  <a:schemeClr val="accent2"/>
                </a:solidFill>
              </a:rPr>
              <a:t>Reprezentativna kultura i simboli epohe</a:t>
            </a:r>
            <a:endParaRPr lang="en-US" sz="5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1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r>
              <a:rPr lang="sr-Latn-RS" dirty="0"/>
              <a:t>O</a:t>
            </a:r>
            <a:r>
              <a:rPr lang="sr-Latn-RS" dirty="0" smtClean="0"/>
              <a:t>krugli </a:t>
            </a:r>
            <a:r>
              <a:rPr lang="sr-Latn-RS" dirty="0"/>
              <a:t>sto predstavlja san o jednom svetu jednakosti koji se nije ostvario u srednjovekovnom društvu, snažno </a:t>
            </a:r>
            <a:r>
              <a:rPr lang="sr-Latn-RS" dirty="0" smtClean="0"/>
              <a:t>hijerarhizovanom.</a:t>
            </a:r>
          </a:p>
          <a:p>
            <a:r>
              <a:rPr lang="sr-Latn-RS" dirty="0"/>
              <a:t>Ipak, u feudalnoj ideologiji postoji nastojanje da se uspostave institucije koje bi bile nosioci jednakosti (setimo se osculum-a – poljupca mira </a:t>
            </a:r>
            <a:r>
              <a:rPr lang="sr-Latn-RS" dirty="0" smtClean="0"/>
              <a:t>koji se </a:t>
            </a:r>
            <a:r>
              <a:rPr lang="sr-Latn-RS" dirty="0"/>
              <a:t>javlja kao važan gestualni simbol uspostavljanja feudalnih odnosa); Artur kao garant jednakosti: ratnik, vitez, mitska inkarnacija kralja - „glave“ par excellence političkih društava srednjeg </a:t>
            </a:r>
            <a:r>
              <a:rPr lang="sr-Latn-RS" dirty="0" smtClean="0"/>
              <a:t>veka.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77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45843" y="3420179"/>
            <a:ext cx="3993357" cy="1219200"/>
          </a:xfrm>
        </p:spPr>
        <p:txBody>
          <a:bodyPr>
            <a:normAutofit fontScale="90000"/>
          </a:bodyPr>
          <a:lstStyle/>
          <a:p>
            <a:r>
              <a:rPr lang="sr-Latn-RS" dirty="0" smtClean="0">
                <a:solidFill>
                  <a:schemeClr val="accent4">
                    <a:lumMod val="50000"/>
                  </a:schemeClr>
                </a:solidFill>
              </a:rPr>
              <a:t>Predstava okruglog stola iz rukopisa XV v.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33400"/>
            <a:ext cx="4038600" cy="5773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16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rmAutofit lnSpcReduction="10000"/>
          </a:bodyPr>
          <a:lstStyle/>
          <a:p>
            <a:r>
              <a:rPr lang="sr-Latn-RS" dirty="0"/>
              <a:t>Srednjovekovni san o kraljevstvu vere i vrline na zemlji prati dominantna ideja apokaliptičkog milenijuma predvođenog kraljem koji izlazi iz </a:t>
            </a:r>
            <a:r>
              <a:rPr lang="sr-Latn-RS" dirty="0" smtClean="0"/>
              <a:t>istorije.</a:t>
            </a:r>
          </a:p>
          <a:p>
            <a:r>
              <a:rPr lang="sr-Latn-RS" dirty="0"/>
              <a:t>Na Zapadu tu ulogu preuzimaju likovi careva poput Fridriha Barbarose, za koga se vezuje legenda da nije umro nego je zaspao u pećini (poput Artura, koji je zaspao u Avalonu</a:t>
            </a:r>
            <a:r>
              <a:rPr lang="sr-Latn-RS" dirty="0" smtClean="0"/>
              <a:t>).</a:t>
            </a:r>
          </a:p>
          <a:p>
            <a:r>
              <a:rPr lang="sr-Latn-RS" dirty="0"/>
              <a:t>Svaki takav heroj poseduje i mitski objekat; za kralja to je mač; u arturijanskoj legendi simboličnu vrednost ima kraljev mač Excalibur (bacanje ovog mača u jezero simbolično označava kraj Arturovog života i njegove zemaljske moći); junaci po pravilu imaju mačeve kao simbolične znakove njihovih moći i pratioce izuzetnih heroja  (Karlo Veliki ima mač zvani Joyeuse, Roland ima mač Durandal itd).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13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>
                <a:solidFill>
                  <a:schemeClr val="bg1"/>
                </a:solidFill>
              </a:rPr>
              <a:t>„Joyeuse“ – mač Karla Velikog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52600"/>
            <a:ext cx="8022573" cy="430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113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 lnSpcReduction="10000"/>
          </a:bodyPr>
          <a:lstStyle/>
          <a:p>
            <a:r>
              <a:rPr lang="sr-Latn-RS" dirty="0"/>
              <a:t>Artur izražava spoj različitih vrednosti srednjeg veka: laičke vrednosti snažno hristijanizovane; one predstavljaju izraz dva sukcesivna vremena u razvoju feudalnih vrednosti (u </a:t>
            </a:r>
            <a:r>
              <a:rPr lang="sr-Latn-RS" dirty="0" smtClean="0"/>
              <a:t>12. </a:t>
            </a:r>
            <a:r>
              <a:rPr lang="sr-Latn-RS" dirty="0"/>
              <a:t>veku to bi bilo junaštvo, a u </a:t>
            </a:r>
            <a:r>
              <a:rPr lang="sr-Latn-RS" dirty="0" smtClean="0"/>
              <a:t>13. </a:t>
            </a:r>
            <a:r>
              <a:rPr lang="sr-Latn-RS" dirty="0"/>
              <a:t>veku kurtoazna ideja); u tom smislu Artur ujedinjuje tri funkcije indoevropske tradicije (svetog kralja, kralja ratnika i kralja civilizatora</a:t>
            </a:r>
            <a:r>
              <a:rPr lang="sr-Latn-RS" dirty="0" smtClean="0"/>
              <a:t>).</a:t>
            </a:r>
          </a:p>
          <a:p>
            <a:r>
              <a:rPr lang="sr-Latn-RS" dirty="0"/>
              <a:t>Kao i svi srednjovekovni heroji i Artur je blisko povezan sa određenim mestom (to su mogla biti mesta slavnih bitaka, mesta prebivanja-dvorovi, ili pak mesta smrti-grobne crkve); kroz književnost posvećenu arturijanskoj legendi provlače se i motivi greha i izdaje, karakteristični za svet feudalnih </a:t>
            </a:r>
            <a:r>
              <a:rPr lang="sr-Latn-RS" dirty="0" smtClean="0"/>
              <a:t>vrednosti.</a:t>
            </a:r>
            <a:endParaRPr lang="en-US" dirty="0"/>
          </a:p>
          <a:p>
            <a:r>
              <a:rPr lang="sr-Latn-RS" dirty="0"/>
              <a:t>Arturovu legendu razvijaju Plantageneti (politička upotreba heroja</a:t>
            </a:r>
            <a:r>
              <a:rPr lang="sr-Latn-RS" dirty="0" smtClean="0"/>
              <a:t>).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71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57800"/>
          </a:xfrm>
        </p:spPr>
        <p:txBody>
          <a:bodyPr>
            <a:normAutofit/>
          </a:bodyPr>
          <a:lstStyle/>
          <a:p>
            <a:pPr lvl="0"/>
            <a:r>
              <a:rPr lang="sr-Latn-RS" dirty="0"/>
              <a:t>S</a:t>
            </a:r>
            <a:r>
              <a:rPr lang="sr-Latn-RS" dirty="0" smtClean="0"/>
              <a:t>pisi </a:t>
            </a:r>
            <a:r>
              <a:rPr lang="sr-Latn-RS" dirty="0"/>
              <a:t>koji tvore arturijansku legendu, kao i oni koji nastaju oko pozne recepcije nekih drugih ranosrednjovekovnih heroja poput </a:t>
            </a:r>
            <a:r>
              <a:rPr lang="sr-Latn-RS" b="1" u="sng" dirty="0"/>
              <a:t>Karla Velikog</a:t>
            </a:r>
            <a:r>
              <a:rPr lang="sr-Latn-RS" dirty="0"/>
              <a:t> postaju neraskidivo vezane za razvoj dvorske kulture razvijenog srednjeg </a:t>
            </a:r>
            <a:r>
              <a:rPr lang="sr-Latn-RS" dirty="0" smtClean="0"/>
              <a:t>veka.</a:t>
            </a:r>
            <a:endParaRPr lang="en-US" dirty="0"/>
          </a:p>
          <a:p>
            <a:pPr lvl="0"/>
            <a:r>
              <a:rPr lang="sr-Latn-RS" dirty="0"/>
              <a:t>Karlo Veliki je imao ambivalentan položaj, istovremeno  (nemačkog) kralja i (rimskog) cara, položaj koji je bio izvor snage i slabosti u isti mah, čija je jedna od posledica  efemerni, prolazni karakter Karlovog </a:t>
            </a:r>
            <a:r>
              <a:rPr lang="sr-Latn-RS" dirty="0" smtClean="0"/>
              <a:t>carstva.</a:t>
            </a:r>
            <a:endParaRPr lang="en-US" dirty="0"/>
          </a:p>
          <a:p>
            <a:r>
              <a:rPr lang="sr-Latn-RS" dirty="0"/>
              <a:t>R</a:t>
            </a:r>
            <a:r>
              <a:rPr lang="sr-Latn-RS" dirty="0" smtClean="0"/>
              <a:t>azvoj </a:t>
            </a:r>
            <a:r>
              <a:rPr lang="sr-Latn-RS" dirty="0"/>
              <a:t>Evrope postepeno je išao ka stvaranju nacija, a ne ka funkcionisanju nadnacionalnog </a:t>
            </a:r>
            <a:r>
              <a:rPr lang="sr-Latn-RS" dirty="0" smtClean="0"/>
              <a:t>carstva.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14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34000"/>
          </a:xfrm>
        </p:spPr>
        <p:txBody>
          <a:bodyPr>
            <a:normAutofit/>
          </a:bodyPr>
          <a:lstStyle/>
          <a:p>
            <a:r>
              <a:rPr lang="sr-Latn-RS" dirty="0"/>
              <a:t>M</a:t>
            </a:r>
            <a:r>
              <a:rPr lang="sr-Latn-RS" dirty="0" smtClean="0"/>
              <a:t>istička </a:t>
            </a:r>
            <a:r>
              <a:rPr lang="sr-Latn-RS" dirty="0"/>
              <a:t>aura koja je za potonje naraštaje obavijala ličnost i legendu o Karlu Velikom imala je trajne efekte u tri domena – u stvaranju modela po kojem je funkcionisao dvor/prestonica kao konkretni fizički prostor, u oblasti institucija, pre svega u stvaranju zakonodavnog sistema koji je funkcionisao na čitavoj teritoriji carstva i u sferi kulture, posebno u stvaranju školskog </a:t>
            </a:r>
            <a:r>
              <a:rPr lang="sr-Latn-RS" dirty="0" smtClean="0"/>
              <a:t>sistema.</a:t>
            </a:r>
          </a:p>
          <a:p>
            <a:pPr lvl="0"/>
            <a:r>
              <a:rPr lang="sr-Latn-RS" dirty="0"/>
              <a:t>Ajnhardova </a:t>
            </a:r>
            <a:r>
              <a:rPr lang="sr-Latn-RS" i="1" dirty="0"/>
              <a:t>Vita Caroli Magni</a:t>
            </a:r>
            <a:r>
              <a:rPr lang="sr-Latn-RS" dirty="0"/>
              <a:t> na ilustrativan način odražava  razmeđu između istorije i mita (Ajnhard je u oblikovanju lika svog junaka pod uticajem klasičnih uzora biografskog žanra poput Svetonija sa jedne,  i zahteva franačkog patriotizma s druge strane</a:t>
            </a:r>
            <a:r>
              <a:rPr lang="sr-Latn-RS" dirty="0" smtClean="0"/>
              <a:t>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2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U okviru tog amalgama starih književnih tradicija i poziva aktuelne politike došlo je do stvaranja jednog određenog modela junaka (počev od opisa  fizičkog izgleda heroja, koji će naći svoj odjek i u potonjoj mitskoj slici</a:t>
            </a:r>
            <a:r>
              <a:rPr lang="sr-Latn-RS" dirty="0" smtClean="0"/>
              <a:t>).</a:t>
            </a:r>
            <a:endParaRPr lang="en-US" dirty="0"/>
          </a:p>
          <a:p>
            <a:r>
              <a:rPr lang="sr-Latn-RS" dirty="0"/>
              <a:t>Karlova legenda vezana je za određena mesta, poput dvora u Ahenu i njegovog groba, oko kojega kasnije nastaje kult, nalik primerima svetiteljskih grobova kao fokusa </a:t>
            </a:r>
            <a:r>
              <a:rPr lang="sr-Latn-RS" dirty="0" smtClean="0"/>
              <a:t>kulta.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70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>
                <a:solidFill>
                  <a:schemeClr val="accent4">
                    <a:lumMod val="50000"/>
                  </a:schemeClr>
                </a:solidFill>
              </a:rPr>
              <a:t>Bista-relikvijar Karla Velikog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524000"/>
            <a:ext cx="3395373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96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Dvor </a:t>
            </a:r>
            <a:r>
              <a:rPr lang="sr-Latn-RS" dirty="0"/>
              <a:t>u Ahenu – prestonica srednjovekovnog heroja – konstruisan je sa dve dugačke galerije, velikom salom za ceremonije i oktogonalnom kapelom koje ističu dvostruku funkciju kraljevske palate – s jedne strane ona odgovrala upravljačkoj svrsi ovog prostora, a sa druge, reč je o dvoru kao mestu stanovanja, dakle, jednom gotovo porodičnom prostoru (kategorizaciju prostora kao „porodičnog“ valja uslovno shvatiti, uzimajući u obzir specifičnosti srednjovekovnog načina stanovanja</a:t>
            </a:r>
            <a:r>
              <a:rPr lang="sr-Latn-R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20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R</a:t>
            </a:r>
            <a:r>
              <a:rPr lang="sr-Latn-RS" dirty="0" smtClean="0"/>
              <a:t>eprezentativne </a:t>
            </a:r>
            <a:r>
              <a:rPr lang="sr-Latn-RS" dirty="0"/>
              <a:t>predstave poznosrednjovekovnog sveta analiziramo preko ustaljenih toposa koji su ostavili traga u književnosti i vizuelnoj </a:t>
            </a:r>
            <a:r>
              <a:rPr lang="sr-Latn-RS" dirty="0" smtClean="0"/>
              <a:t>kulturi.</a:t>
            </a:r>
          </a:p>
          <a:p>
            <a:r>
              <a:rPr lang="sr-Latn-RS" dirty="0"/>
              <a:t>U</a:t>
            </a:r>
            <a:r>
              <a:rPr lang="sr-Latn-RS" dirty="0" smtClean="0"/>
              <a:t> </a:t>
            </a:r>
            <a:r>
              <a:rPr lang="sr-Latn-RS" dirty="0"/>
              <a:t>srednjem veku nejasne su granice između stvarnosti i predstava koje su formirale srednjovekovno </a:t>
            </a:r>
            <a:r>
              <a:rPr lang="sr-Latn-RS" dirty="0" smtClean="0"/>
              <a:t>imaginarno.</a:t>
            </a:r>
          </a:p>
          <a:p>
            <a:pPr lvl="0"/>
            <a:r>
              <a:rPr lang="sr-Latn-RS" dirty="0"/>
              <a:t>S</a:t>
            </a:r>
            <a:r>
              <a:rPr lang="sr-Latn-RS" dirty="0" smtClean="0"/>
              <a:t>rednjovekovno </a:t>
            </a:r>
            <a:r>
              <a:rPr lang="sr-Latn-RS" dirty="0"/>
              <a:t>društvo posmatra svet i misli u simboličkim kodovima, počev od neprekinutog dijaloga između Novog i Starog </a:t>
            </a:r>
            <a:r>
              <a:rPr lang="sr-Latn-RS" dirty="0" smtClean="0"/>
              <a:t>Zaveta.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22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>
                <a:solidFill>
                  <a:schemeClr val="accent4">
                    <a:lumMod val="50000"/>
                  </a:schemeClr>
                </a:solidFill>
              </a:rPr>
              <a:t>Presto Karla Velikog, Ahen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524000"/>
            <a:ext cx="6248400" cy="46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24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>
            <a:normAutofit lnSpcReduction="10000"/>
          </a:bodyPr>
          <a:lstStyle/>
          <a:p>
            <a:pPr lvl="0"/>
            <a:r>
              <a:rPr lang="sr-Latn-RS" dirty="0"/>
              <a:t>P</a:t>
            </a:r>
            <a:r>
              <a:rPr lang="sr-Latn-RS" dirty="0" smtClean="0"/>
              <a:t>olitički </a:t>
            </a:r>
            <a:r>
              <a:rPr lang="sr-Latn-RS" dirty="0"/>
              <a:t>značaj ekshumacija iz </a:t>
            </a:r>
            <a:r>
              <a:rPr lang="sr-Latn-RS" dirty="0" smtClean="0"/>
              <a:t>1000. </a:t>
            </a:r>
            <a:r>
              <a:rPr lang="sr-Latn-RS" dirty="0"/>
              <a:t>(doba Otona III) i </a:t>
            </a:r>
            <a:r>
              <a:rPr lang="sr-Latn-RS" dirty="0" smtClean="0"/>
              <a:t>1165. </a:t>
            </a:r>
            <a:r>
              <a:rPr lang="sr-Latn-RS" dirty="0"/>
              <a:t>(doba Fridriha Barbarose): politička upotreba ekshumacija, efemerni spektakli, značaj </a:t>
            </a:r>
            <a:r>
              <a:rPr lang="sr-Latn-RS" dirty="0" smtClean="0"/>
              <a:t>regalija.</a:t>
            </a:r>
            <a:endParaRPr lang="en-US" dirty="0"/>
          </a:p>
          <a:p>
            <a:pPr lvl="0"/>
            <a:r>
              <a:rPr lang="sr-Latn-RS" dirty="0"/>
              <a:t>Karlo Veliki se ispostavlja kao svojevrstan heroj mitskog hrišćanstva, a njegov kult izlazi iz granica uže shvaćenog prostora zapadnog sveta – u oblasti Španije, vizantijskog sveta, Palestine (zahvaljujući hodočasnicima: spis o peregrinatio u Jerusalim); ista legenda dobija političku upotrebu u svetu Kapeta pod egidom Filipa Avgusta (redditus ad stirpem Karoli); Žil od Pariza pruža vladajućem kralju model Karla Velikog kao konkretan uzor za njegovu vladavinu: poema </a:t>
            </a:r>
            <a:r>
              <a:rPr lang="sr-Latn-RS" i="1" dirty="0"/>
              <a:t>Carolinus</a:t>
            </a:r>
            <a:r>
              <a:rPr lang="sr-Latn-RS" dirty="0"/>
              <a:t> (1195/6</a:t>
            </a:r>
            <a:r>
              <a:rPr lang="sr-Latn-RS" dirty="0" smtClean="0"/>
              <a:t>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5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 dirty="0"/>
              <a:t>I</a:t>
            </a:r>
            <a:r>
              <a:rPr lang="sr-Latn-RS" dirty="0" smtClean="0"/>
              <a:t>deologija </a:t>
            </a:r>
            <a:r>
              <a:rPr lang="sr-Latn-RS" dirty="0"/>
              <a:t>stavlja imaginarno u svoju službu da bi se postigao efekat </a:t>
            </a:r>
            <a:r>
              <a:rPr lang="sr-Latn-RS" dirty="0" smtClean="0"/>
              <a:t>ubeđivanja.</a:t>
            </a:r>
            <a:endParaRPr lang="en-US" dirty="0"/>
          </a:p>
          <a:p>
            <a:r>
              <a:rPr lang="sr-Latn-RS" dirty="0"/>
              <a:t>I</a:t>
            </a:r>
            <a:r>
              <a:rPr lang="sr-Latn-RS" dirty="0" smtClean="0"/>
              <a:t>storija </a:t>
            </a:r>
            <a:r>
              <a:rPr lang="sr-Latn-RS" dirty="0"/>
              <a:t>stvaranja i upotrebe slika koje proizlaze iz mentaliteta, iz osećajnosti epohe, iz specifične kulture, dakle onih struktura koje oživljavaju određene, izabrane </a:t>
            </a:r>
            <a:r>
              <a:rPr lang="sr-Latn-RS" dirty="0" smtClean="0"/>
              <a:t>slike.</a:t>
            </a:r>
          </a:p>
          <a:p>
            <a:pPr lvl="0"/>
            <a:r>
              <a:rPr lang="sr-Latn-RS" dirty="0"/>
              <a:t>I</a:t>
            </a:r>
            <a:r>
              <a:rPr lang="sr-Latn-RS" dirty="0" smtClean="0"/>
              <a:t>mago</a:t>
            </a:r>
            <a:r>
              <a:rPr lang="sr-Latn-RS" dirty="0"/>
              <a:t>: pojam u središtvu srednjovekovne koncepcije čoveka i sveta ( u okviru tih slika prepoznajemo materijalne predmete, slike koje stvara jezik, mentalne slike, sećanja, snove i vizije</a:t>
            </a:r>
            <a:r>
              <a:rPr lang="sr-Latn-RS" dirty="0" smtClean="0"/>
              <a:t>).</a:t>
            </a:r>
            <a:endParaRPr lang="en-US" dirty="0"/>
          </a:p>
          <a:p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65443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/>
          </a:bodyPr>
          <a:lstStyle/>
          <a:p>
            <a:pPr lvl="0"/>
            <a:r>
              <a:rPr lang="sr-Latn-RS" dirty="0"/>
              <a:t>U</a:t>
            </a:r>
            <a:r>
              <a:rPr lang="sr-Latn-RS" dirty="0" smtClean="0"/>
              <a:t> </a:t>
            </a:r>
            <a:r>
              <a:rPr lang="sr-Latn-RS" dirty="0"/>
              <a:t>sklopu posmatranja onoga što čini reprezentativnu kulturu srednjeg veka u oblastima Evrope i Mediterana izdavajamo na prvom mestu promenjivi </a:t>
            </a:r>
            <a:r>
              <a:rPr lang="sr-Latn-RS" dirty="0" smtClean="0"/>
              <a:t>pojam </a:t>
            </a:r>
            <a:r>
              <a:rPr lang="sr-Latn-RS" u="sng" dirty="0" smtClean="0"/>
              <a:t>heroja</a:t>
            </a:r>
            <a:r>
              <a:rPr lang="sr-Latn-RS" dirty="0" smtClean="0"/>
              <a:t>.</a:t>
            </a:r>
          </a:p>
          <a:p>
            <a:r>
              <a:rPr lang="sr-Latn-RS" dirty="0"/>
              <a:t>P</a:t>
            </a:r>
            <a:r>
              <a:rPr lang="sr-Latn-RS" dirty="0" smtClean="0"/>
              <a:t>ojam </a:t>
            </a:r>
            <a:r>
              <a:rPr lang="sr-Latn-RS" dirty="0"/>
              <a:t>heroja u antičkoj tradiciji podrazumeva čoveka posebnih sposobnosti koji se ističe snagom i pobedama; on ne pripada ni bogovima niti polu-bogovima; sa pobedom hrišćanstva postepeno je nestala ta </a:t>
            </a:r>
            <a:r>
              <a:rPr lang="sr-Latn-RS" dirty="0" smtClean="0"/>
              <a:t>tradicija.</a:t>
            </a:r>
            <a:endParaRPr lang="en-US" dirty="0"/>
          </a:p>
          <a:p>
            <a:r>
              <a:rPr lang="sr-Latn-RS" dirty="0"/>
              <a:t>S</a:t>
            </a:r>
            <a:r>
              <a:rPr lang="sr-Latn-RS" dirty="0" smtClean="0"/>
              <a:t>rednjovekvni </a:t>
            </a:r>
            <a:r>
              <a:rPr lang="sr-Latn-RS" dirty="0"/>
              <a:t>heroj je pre svega svetitelj, zatim kralj, dok trećoj kategoriji pripadaju oni čija je delatnost vezana za pojmove ratničke vrline i hrabrosti, a tokom poznog srednjeg veka, posebno za kurtoazni </a:t>
            </a:r>
            <a:r>
              <a:rPr lang="sr-Latn-RS" dirty="0" smtClean="0"/>
              <a:t>ideal.</a:t>
            </a:r>
            <a:endParaRPr lang="en-US" dirty="0"/>
          </a:p>
          <a:p>
            <a:pPr lvl="0"/>
            <a:endParaRPr lang="sr-Latn-RS" dirty="0" smtClean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01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181600"/>
          </a:xfrm>
        </p:spPr>
        <p:txBody>
          <a:bodyPr>
            <a:normAutofit/>
          </a:bodyPr>
          <a:lstStyle/>
          <a:p>
            <a:r>
              <a:rPr lang="sr-Latn-RS" dirty="0"/>
              <a:t>U</a:t>
            </a:r>
            <a:r>
              <a:rPr lang="sr-Latn-RS" dirty="0" smtClean="0"/>
              <a:t> </a:t>
            </a:r>
            <a:r>
              <a:rPr lang="sr-Latn-RS" dirty="0"/>
              <a:t>glavnim snagama koje vode srednjovekovno društvo i koje tvore reprezentativne simbole epohe neprekidno se pokazuje motiv čudesnog, odnosno, određenog specifičnog dejstva, izraza jedne grupe,  preko kojeg svaka pojedinačna kategorija sublimira sopstvene odlike</a:t>
            </a:r>
            <a:r>
              <a:rPr lang="sr-Latn-RS" dirty="0" smtClean="0"/>
              <a:t>:</a:t>
            </a:r>
          </a:p>
          <a:p>
            <a:pPr marL="0" lvl="0" indent="0">
              <a:buNone/>
            </a:pPr>
            <a:r>
              <a:rPr lang="sr-Latn-RS" dirty="0"/>
              <a:t>prvoj kategoriji pripadaju Bog i njegovi sveštenici, a suma njihovog  dejstva je </a:t>
            </a:r>
            <a:r>
              <a:rPr lang="sr-Latn-RS" u="sng" dirty="0"/>
              <a:t>katedrala</a:t>
            </a:r>
            <a:endParaRPr lang="en-US" dirty="0"/>
          </a:p>
          <a:p>
            <a:pPr marL="0" lvl="0" indent="0">
              <a:buNone/>
            </a:pPr>
            <a:r>
              <a:rPr lang="sr-Latn-RS" dirty="0"/>
              <a:t>drugoj kategoriji pripadaju feudalni gospodari, a njihovo delovanje simbolično se izražava kroz  </a:t>
            </a:r>
            <a:r>
              <a:rPr lang="sr-Latn-RS" u="sng" dirty="0"/>
              <a:t>utvrđeni zamak</a:t>
            </a:r>
            <a:endParaRPr lang="en-US" dirty="0"/>
          </a:p>
          <a:p>
            <a:pPr marL="0" lvl="0" indent="0">
              <a:buNone/>
            </a:pPr>
            <a:r>
              <a:rPr lang="sr-Latn-RS" dirty="0"/>
              <a:t>treću kategoriju čini monaško društvo, koje svoju delatnost koncentriše oko </a:t>
            </a:r>
            <a:r>
              <a:rPr lang="sr-Latn-RS" u="sng" dirty="0"/>
              <a:t>manastira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28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pPr lvl="0"/>
            <a:r>
              <a:rPr lang="sr-Latn-RS" dirty="0" smtClean="0"/>
              <a:t>Iako </a:t>
            </a:r>
            <a:r>
              <a:rPr lang="sr-Latn-RS" dirty="0"/>
              <a:t>maglovitog, mitskog porekla vezanog za doba ranog srednjeg veka, jedan od najvažnijih heroja na evropskom Zapadu poznog srednjovekovlja je </a:t>
            </a:r>
            <a:r>
              <a:rPr lang="sr-Latn-RS" b="1" u="sng" dirty="0"/>
              <a:t>kralj </a:t>
            </a:r>
            <a:r>
              <a:rPr lang="sr-Latn-RS" b="1" u="sng" dirty="0" smtClean="0"/>
              <a:t>Artur</a:t>
            </a:r>
            <a:r>
              <a:rPr lang="sr-Latn-RS" dirty="0" smtClean="0"/>
              <a:t>.</a:t>
            </a:r>
            <a:endParaRPr lang="en-US" dirty="0"/>
          </a:p>
          <a:p>
            <a:r>
              <a:rPr lang="sr-Latn-RS" dirty="0" smtClean="0"/>
              <a:t>Prvi </a:t>
            </a:r>
            <a:r>
              <a:rPr lang="sr-Latn-RS" dirty="0"/>
              <a:t>pomen kralja Artura srećemo u hronici </a:t>
            </a:r>
            <a:r>
              <a:rPr lang="sr-Latn-RS" dirty="0" smtClean="0"/>
              <a:t>Nenija </a:t>
            </a:r>
            <a:r>
              <a:rPr lang="sr-Latn-RS" dirty="0"/>
              <a:t>(Historia Britonum) koja nastaje početkom 9.veka; portret Artura u ovoj hornici prilagođen je slici kralja-branitelja Brita, koji se bori protiv </a:t>
            </a:r>
            <a:r>
              <a:rPr lang="sr-Latn-RS" dirty="0" smtClean="0"/>
              <a:t>Saksonaca </a:t>
            </a:r>
            <a:r>
              <a:rPr lang="sr-Latn-RS" dirty="0"/>
              <a:t>koji su osvojili Englesku; na taj način Artur se javlja kao keltski heroj, koji je, i pre nego što je postao lik ove istorije bio junak vezan za keltsku usmenu </a:t>
            </a:r>
            <a:r>
              <a:rPr lang="sr-Latn-RS" dirty="0" smtClean="0"/>
              <a:t>tradiciju.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14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181600"/>
          </a:xfrm>
        </p:spPr>
        <p:txBody>
          <a:bodyPr>
            <a:normAutofit/>
          </a:bodyPr>
          <a:lstStyle/>
          <a:p>
            <a:r>
              <a:rPr lang="sr-Latn-RS" dirty="0" smtClean="0"/>
              <a:t>Pravo </a:t>
            </a:r>
            <a:r>
              <a:rPr lang="sr-Latn-RS" dirty="0"/>
              <a:t>„rođenje“ Artura kao heroja nalazi se u delu galskog hroničara Džofrija od Monmauta, kanonika Oxforda, koji je u svom delu </a:t>
            </a:r>
            <a:r>
              <a:rPr lang="sr-Latn-RS" i="1" dirty="0"/>
              <a:t>Historia regum Britanniae</a:t>
            </a:r>
            <a:r>
              <a:rPr lang="sr-Latn-RS" dirty="0"/>
              <a:t> redigovanom između 1135. i 1138. godine prikazao istoriju britanskih kraljeva počev od legendarnog Brutusa iz vremena rimskog </a:t>
            </a:r>
            <a:r>
              <a:rPr lang="sr-Latn-RS" dirty="0" smtClean="0"/>
              <a:t>osvajanja.</a:t>
            </a:r>
          </a:p>
          <a:p>
            <a:r>
              <a:rPr lang="sr-Latn-RS" dirty="0"/>
              <a:t>Artur od 12.veka i tokom 13.veka postaje centralni heroj jednog skupa književnih tekstova koji tvore </a:t>
            </a:r>
            <a:r>
              <a:rPr lang="sr-Latn-RS" u="sng" dirty="0"/>
              <a:t>arturijansku legendu, </a:t>
            </a:r>
            <a:r>
              <a:rPr lang="sr-Latn-RS" dirty="0"/>
              <a:t>najbogatiji i najuticajniji spis koji svedoči o srednjovekovnom </a:t>
            </a:r>
            <a:r>
              <a:rPr lang="sr-Latn-RS" dirty="0" smtClean="0"/>
              <a:t>imaginarnom.</a:t>
            </a:r>
          </a:p>
          <a:p>
            <a:r>
              <a:rPr lang="sr-Latn-RS" dirty="0"/>
              <a:t>K</a:t>
            </a:r>
            <a:r>
              <a:rPr lang="sr-Latn-RS" dirty="0" smtClean="0"/>
              <a:t>ljučni </a:t>
            </a:r>
            <a:r>
              <a:rPr lang="sr-Latn-RS" dirty="0"/>
              <a:t>momenat u toj književnoj tradicji predstavlja  roman Kretijena de Troa (između 1160. i 1185. godine</a:t>
            </a:r>
            <a:r>
              <a:rPr lang="sr-Latn-RS" dirty="0" smtClean="0"/>
              <a:t>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49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24400" y="3124200"/>
            <a:ext cx="43434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sr-Latn-RS" dirty="0" smtClean="0">
                <a:solidFill>
                  <a:schemeClr val="accent4">
                    <a:lumMod val="50000"/>
                  </a:schemeClr>
                </a:solidFill>
              </a:rPr>
              <a:t>Kralj </a:t>
            </a:r>
            <a:r>
              <a:rPr lang="sr-Latn-RS" dirty="0" smtClean="0">
                <a:solidFill>
                  <a:schemeClr val="accent4">
                    <a:lumMod val="50000"/>
                  </a:schemeClr>
                </a:solidFill>
              </a:rPr>
              <a:t>Artur u </a:t>
            </a:r>
            <a:r>
              <a:rPr lang="sr-Latn-RS" dirty="0" smtClean="0">
                <a:solidFill>
                  <a:schemeClr val="accent4">
                    <a:lumMod val="50000"/>
                  </a:schemeClr>
                </a:solidFill>
              </a:rPr>
              <a:t>rukopisu XIV v.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04800"/>
            <a:ext cx="4229100" cy="609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24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181600"/>
          </a:xfrm>
        </p:spPr>
        <p:txBody>
          <a:bodyPr>
            <a:normAutofit/>
          </a:bodyPr>
          <a:lstStyle/>
          <a:p>
            <a:r>
              <a:rPr lang="sr-Latn-RS" dirty="0"/>
              <a:t>K</a:t>
            </a:r>
            <a:r>
              <a:rPr lang="sr-Latn-RS" dirty="0" smtClean="0"/>
              <a:t>njiževni </a:t>
            </a:r>
            <a:r>
              <a:rPr lang="sr-Latn-RS" dirty="0"/>
              <a:t>lik kralja Artura je stožer oko koga se okupljaju i drugi heroji poput Lanselota i </a:t>
            </a:r>
            <a:r>
              <a:rPr lang="sr-Latn-RS" dirty="0" smtClean="0"/>
              <a:t>Persevala. </a:t>
            </a:r>
          </a:p>
          <a:p>
            <a:r>
              <a:rPr lang="sr-Latn-RS" dirty="0" smtClean="0"/>
              <a:t>Artur </a:t>
            </a:r>
            <a:r>
              <a:rPr lang="sr-Latn-RS" dirty="0"/>
              <a:t>je tvorac utopijske institucije okruglog </a:t>
            </a:r>
            <a:r>
              <a:rPr lang="sr-Latn-RS" dirty="0" smtClean="0"/>
              <a:t>stola.</a:t>
            </a:r>
          </a:p>
          <a:p>
            <a:r>
              <a:rPr lang="sr-Latn-RS" dirty="0" smtClean="0"/>
              <a:t> </a:t>
            </a:r>
            <a:r>
              <a:rPr lang="sr-Latn-RS" dirty="0"/>
              <a:t>lik Artura je kompozitan jer priča o njemu podrazumeva delovanje specifične veze između ratničkog heroja i njegovog pratioca, čarobnjaka Merlina, proroka i inspiratora magičke podloge priče; u korenu ove spone je razvoj ideje o magičkom predmetu – Hristovom peharu Gralu; potraga za Gralom postaje najvažniji zadatak hrišćanskih vitezova okruglog stola, legenda inspirisana krstaškim </a:t>
            </a:r>
            <a:r>
              <a:rPr lang="sr-Latn-RS" dirty="0" smtClean="0"/>
              <a:t>ratovima.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43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Custom 4">
      <a:dk1>
        <a:srgbClr val="2F2B20"/>
      </a:dk1>
      <a:lt1>
        <a:srgbClr val="6D5125"/>
      </a:lt1>
      <a:dk2>
        <a:srgbClr val="675E47"/>
      </a:dk2>
      <a:lt2>
        <a:srgbClr val="DFDCB7"/>
      </a:lt2>
      <a:accent1>
        <a:srgbClr val="A9A57C"/>
      </a:accent1>
      <a:accent2>
        <a:srgbClr val="A47A37"/>
      </a:accent2>
      <a:accent3>
        <a:srgbClr val="D2CB6C"/>
      </a:accent3>
      <a:accent4>
        <a:srgbClr val="C89F5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48</TotalTime>
  <Words>1381</Words>
  <Application>Microsoft Office PowerPoint</Application>
  <PresentationFormat>On-screen Show (4:3)</PresentationFormat>
  <Paragraphs>48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Paper</vt:lpstr>
      <vt:lpstr>Reprezentativna kultura i simboli epohe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Kralj Artur u rukopisu XIV v.</vt:lpstr>
      <vt:lpstr>PowerPoint Presentation</vt:lpstr>
      <vt:lpstr>PowerPoint Presentation</vt:lpstr>
      <vt:lpstr>Predstava okruglog stola iz rukopisa XV v.</vt:lpstr>
      <vt:lpstr>PowerPoint Presentation</vt:lpstr>
      <vt:lpstr>„Joyeuse“ – mač Karla Velikog</vt:lpstr>
      <vt:lpstr>PowerPoint Presentation</vt:lpstr>
      <vt:lpstr>PowerPoint Presentation</vt:lpstr>
      <vt:lpstr>PowerPoint Presentation</vt:lpstr>
      <vt:lpstr>PowerPoint Presentation</vt:lpstr>
      <vt:lpstr>Bista-relikvijar Karla Velikog</vt:lpstr>
      <vt:lpstr>PowerPoint Presentation</vt:lpstr>
      <vt:lpstr>Presto Karla Velikog, Ahen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Reprezentativna kultura i simboli epohe</dc:title>
  <dc:creator>A. Z. Savic</dc:creator>
  <cp:lastModifiedBy>A. Z. Savic</cp:lastModifiedBy>
  <cp:revision>5</cp:revision>
  <dcterms:created xsi:type="dcterms:W3CDTF">2020-04-23T12:22:25Z</dcterms:created>
  <dcterms:modified xsi:type="dcterms:W3CDTF">2020-04-23T15:23:47Z</dcterms:modified>
</cp:coreProperties>
</file>