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A34676-0645-4492-BA18-33A40B81B1EE}" type="datetimeFigureOut">
              <a:rPr lang="en-US" smtClean="0"/>
              <a:t>4/9/2020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3611D3-5EDF-4E39-AE08-2CE84F4BB119}" type="slidenum">
              <a:rPr lang="en-US" smtClean="0"/>
              <a:t>‹#›</a:t>
            </a:fld>
            <a:endParaRPr lang="en-US"/>
          </a:p>
        </p:txBody>
      </p:sp>
    </p:spTree>
    <p:extLst>
      <p:ext uri="{BB962C8B-B14F-4D97-AF65-F5344CB8AC3E}">
        <p14:creationId xmlns:p14="http://schemas.microsoft.com/office/powerpoint/2010/main" val="3608593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F6625-1596-47BE-BDEC-A830A19662A3}"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18B4E1-E727-4ABD-9C30-1CB2F58F42B0}"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2E038-51AD-484C-81BE-098A98ED3D23}" type="slidenum">
              <a:rPr lang="en-US" smtClean="0"/>
              <a:t>‹#›</a:t>
            </a:fld>
            <a:endParaRPr lang="en-US"/>
          </a:p>
        </p:txBody>
      </p:sp>
    </p:spTree>
    <p:extLst>
      <p:ext uri="{BB962C8B-B14F-4D97-AF65-F5344CB8AC3E}">
        <p14:creationId xmlns:p14="http://schemas.microsoft.com/office/powerpoint/2010/main" val="1584943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18B4E1-E727-4ABD-9C30-1CB2F58F42B0}"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2E038-51AD-484C-81BE-098A98ED3D23}" type="slidenum">
              <a:rPr lang="en-US" smtClean="0"/>
              <a:t>‹#›</a:t>
            </a:fld>
            <a:endParaRPr lang="en-US"/>
          </a:p>
        </p:txBody>
      </p:sp>
    </p:spTree>
    <p:extLst>
      <p:ext uri="{BB962C8B-B14F-4D97-AF65-F5344CB8AC3E}">
        <p14:creationId xmlns:p14="http://schemas.microsoft.com/office/powerpoint/2010/main" val="533399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18B4E1-E727-4ABD-9C30-1CB2F58F42B0}"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2E038-51AD-484C-81BE-098A98ED3D23}" type="slidenum">
              <a:rPr lang="en-US" smtClean="0"/>
              <a:t>‹#›</a:t>
            </a:fld>
            <a:endParaRPr lang="en-US"/>
          </a:p>
        </p:txBody>
      </p:sp>
    </p:spTree>
    <p:extLst>
      <p:ext uri="{BB962C8B-B14F-4D97-AF65-F5344CB8AC3E}">
        <p14:creationId xmlns:p14="http://schemas.microsoft.com/office/powerpoint/2010/main" val="3345393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18B4E1-E727-4ABD-9C30-1CB2F58F42B0}"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2E038-51AD-484C-81BE-098A98ED3D23}" type="slidenum">
              <a:rPr lang="en-US" smtClean="0"/>
              <a:t>‹#›</a:t>
            </a:fld>
            <a:endParaRPr lang="en-US"/>
          </a:p>
        </p:txBody>
      </p:sp>
    </p:spTree>
    <p:extLst>
      <p:ext uri="{BB962C8B-B14F-4D97-AF65-F5344CB8AC3E}">
        <p14:creationId xmlns:p14="http://schemas.microsoft.com/office/powerpoint/2010/main" val="3128119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18B4E1-E727-4ABD-9C30-1CB2F58F42B0}"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2E038-51AD-484C-81BE-098A98ED3D23}" type="slidenum">
              <a:rPr lang="en-US" smtClean="0"/>
              <a:t>‹#›</a:t>
            </a:fld>
            <a:endParaRPr lang="en-US"/>
          </a:p>
        </p:txBody>
      </p:sp>
    </p:spTree>
    <p:extLst>
      <p:ext uri="{BB962C8B-B14F-4D97-AF65-F5344CB8AC3E}">
        <p14:creationId xmlns:p14="http://schemas.microsoft.com/office/powerpoint/2010/main" val="1863540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18B4E1-E727-4ABD-9C30-1CB2F58F42B0}" type="datetimeFigureOut">
              <a:rPr lang="en-US"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2E038-51AD-484C-81BE-098A98ED3D23}" type="slidenum">
              <a:rPr lang="en-US" smtClean="0"/>
              <a:t>‹#›</a:t>
            </a:fld>
            <a:endParaRPr lang="en-US"/>
          </a:p>
        </p:txBody>
      </p:sp>
    </p:spTree>
    <p:extLst>
      <p:ext uri="{BB962C8B-B14F-4D97-AF65-F5344CB8AC3E}">
        <p14:creationId xmlns:p14="http://schemas.microsoft.com/office/powerpoint/2010/main" val="3855943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18B4E1-E727-4ABD-9C30-1CB2F58F42B0}" type="datetimeFigureOut">
              <a:rPr lang="en-US" smtClean="0"/>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D2E038-51AD-484C-81BE-098A98ED3D23}" type="slidenum">
              <a:rPr lang="en-US" smtClean="0"/>
              <a:t>‹#›</a:t>
            </a:fld>
            <a:endParaRPr lang="en-US"/>
          </a:p>
        </p:txBody>
      </p:sp>
    </p:spTree>
    <p:extLst>
      <p:ext uri="{BB962C8B-B14F-4D97-AF65-F5344CB8AC3E}">
        <p14:creationId xmlns:p14="http://schemas.microsoft.com/office/powerpoint/2010/main" val="101715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18B4E1-E727-4ABD-9C30-1CB2F58F42B0}" type="datetimeFigureOut">
              <a:rPr lang="en-US" smtClean="0"/>
              <a:t>4/9/2020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D2E038-51AD-484C-81BE-098A98ED3D23}" type="slidenum">
              <a:rPr lang="en-US" smtClean="0"/>
              <a:t>‹#›</a:t>
            </a:fld>
            <a:endParaRPr lang="en-US"/>
          </a:p>
        </p:txBody>
      </p:sp>
    </p:spTree>
    <p:extLst>
      <p:ext uri="{BB962C8B-B14F-4D97-AF65-F5344CB8AC3E}">
        <p14:creationId xmlns:p14="http://schemas.microsoft.com/office/powerpoint/2010/main" val="1332956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8B4E1-E727-4ABD-9C30-1CB2F58F42B0}" type="datetimeFigureOut">
              <a:rPr lang="en-US" smtClean="0"/>
              <a:t>4/9/2020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D2E038-51AD-484C-81BE-098A98ED3D23}" type="slidenum">
              <a:rPr lang="en-US" smtClean="0"/>
              <a:t>‹#›</a:t>
            </a:fld>
            <a:endParaRPr lang="en-US"/>
          </a:p>
        </p:txBody>
      </p:sp>
    </p:spTree>
    <p:extLst>
      <p:ext uri="{BB962C8B-B14F-4D97-AF65-F5344CB8AC3E}">
        <p14:creationId xmlns:p14="http://schemas.microsoft.com/office/powerpoint/2010/main" val="69362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18B4E1-E727-4ABD-9C30-1CB2F58F42B0}" type="datetimeFigureOut">
              <a:rPr lang="en-US"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2E038-51AD-484C-81BE-098A98ED3D23}" type="slidenum">
              <a:rPr lang="en-US" smtClean="0"/>
              <a:t>‹#›</a:t>
            </a:fld>
            <a:endParaRPr lang="en-US"/>
          </a:p>
        </p:txBody>
      </p:sp>
    </p:spTree>
    <p:extLst>
      <p:ext uri="{BB962C8B-B14F-4D97-AF65-F5344CB8AC3E}">
        <p14:creationId xmlns:p14="http://schemas.microsoft.com/office/powerpoint/2010/main" val="764644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18B4E1-E727-4ABD-9C30-1CB2F58F42B0}" type="datetimeFigureOut">
              <a:rPr lang="en-US"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2E038-51AD-484C-81BE-098A98ED3D23}" type="slidenum">
              <a:rPr lang="en-US" smtClean="0"/>
              <a:t>‹#›</a:t>
            </a:fld>
            <a:endParaRPr lang="en-US"/>
          </a:p>
        </p:txBody>
      </p:sp>
    </p:spTree>
    <p:extLst>
      <p:ext uri="{BB962C8B-B14F-4D97-AF65-F5344CB8AC3E}">
        <p14:creationId xmlns:p14="http://schemas.microsoft.com/office/powerpoint/2010/main" val="271264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8B4E1-E727-4ABD-9C30-1CB2F58F42B0}" type="datetimeFigureOut">
              <a:rPr lang="en-US" smtClean="0"/>
              <a:t>4/9/2020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2E038-51AD-484C-81BE-098A98ED3D23}" type="slidenum">
              <a:rPr lang="en-US" smtClean="0"/>
              <a:t>‹#›</a:t>
            </a:fld>
            <a:endParaRPr lang="en-US"/>
          </a:p>
        </p:txBody>
      </p:sp>
    </p:spTree>
    <p:extLst>
      <p:ext uri="{BB962C8B-B14F-4D97-AF65-F5344CB8AC3E}">
        <p14:creationId xmlns:p14="http://schemas.microsoft.com/office/powerpoint/2010/main" val="2130128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590800"/>
            <a:ext cx="83058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ОБРАЗОВАЊЕ АРХИЕПИСКОПИЈЕ: АРХИТЕКТУРА ЖИЧЕ И ПРВИХ СРПСКИХ ЕПИСКОПСКИХ </a:t>
            </a:r>
            <a:r>
              <a:rPr lang="sr-Cyrl-RS" sz="2000" b="1" dirty="0" smtClean="0">
                <a:solidFill>
                  <a:srgbClr val="FFFF00"/>
                </a:solidFill>
                <a:latin typeface="Bookman Old Style" pitchFamily="18" charset="0"/>
              </a:rPr>
              <a:t>ЦРКАВА</a:t>
            </a: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део 1</a:t>
            </a:r>
            <a:endParaRPr lang="en-US" sz="2000" b="1" dirty="0">
              <a:solidFill>
                <a:srgbClr val="FFFF00"/>
              </a:solidFill>
              <a:latin typeface="Bookman Old Style" pitchFamily="18" charset="0"/>
            </a:endParaRPr>
          </a:p>
        </p:txBody>
      </p:sp>
    </p:spTree>
    <p:extLst>
      <p:ext uri="{BB962C8B-B14F-4D97-AF65-F5344CB8AC3E}">
        <p14:creationId xmlns:p14="http://schemas.microsoft.com/office/powerpoint/2010/main" val="3574221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van\Videos\Desktop\001 SRBIJA PREDAVANJA\4ZICA MILESEVA\005Zica, istok.jpg"/>
          <p:cNvPicPr>
            <a:picLocks noChangeAspect="1" noChangeArrowheads="1"/>
          </p:cNvPicPr>
          <p:nvPr/>
        </p:nvPicPr>
        <p:blipFill>
          <a:blip r:embed="rId2" cstate="print"/>
          <a:srcRect/>
          <a:stretch>
            <a:fillRect/>
          </a:stretch>
        </p:blipFill>
        <p:spPr bwMode="auto">
          <a:xfrm>
            <a:off x="0" y="0"/>
            <a:ext cx="4955228" cy="6143626"/>
          </a:xfrm>
          <a:prstGeom prst="rect">
            <a:avLst/>
          </a:prstGeom>
          <a:noFill/>
        </p:spPr>
      </p:pic>
      <p:sp>
        <p:nvSpPr>
          <p:cNvPr id="3" name="TextBox 2"/>
          <p:cNvSpPr txBox="1"/>
          <p:nvPr/>
        </p:nvSpPr>
        <p:spPr>
          <a:xfrm>
            <a:off x="4953000" y="0"/>
            <a:ext cx="4191000" cy="6863417"/>
          </a:xfrm>
          <a:prstGeom prst="rect">
            <a:avLst/>
          </a:prstGeom>
          <a:noFill/>
        </p:spPr>
        <p:txBody>
          <a:bodyPr wrap="square" rtlCol="0">
            <a:spAutoFit/>
          </a:bodyPr>
          <a:lstStyle/>
          <a:p>
            <a:r>
              <a:rPr lang="sr-Cyrl-RS" sz="2000" b="1" u="sng" dirty="0" smtClean="0">
                <a:solidFill>
                  <a:srgbClr val="FFFF00"/>
                </a:solidFill>
                <a:latin typeface="Bookman Old Style" pitchFamily="18" charset="0"/>
              </a:rPr>
              <a:t>ФАЗА 1: </a:t>
            </a:r>
            <a:r>
              <a:rPr lang="sr-Cyrl-RS" sz="2000" b="1" dirty="0" smtClean="0">
                <a:solidFill>
                  <a:srgbClr val="FFFF00"/>
                </a:solidFill>
                <a:latin typeface="Bookman Old Style" pitchFamily="18" charset="0"/>
              </a:rPr>
              <a:t>У конзерваторским радовима, након скидања слојева малтера, дошло се до површине лица зидова. Могло је бити утврђено да су делови зидова из старије, ниже фазе, били озидани сразмерно правилним низањем камених тесаника до висине од око 1,5м. Одатле на више, приметна је промена у слагању градива, не превише правилног али несумњиво византијског слога. Овај налаз подстиче у историографији саопштене претпоставке о извесном прекиду током изградње, и промени мајстора. Такав след могао би наћи потпору и у исказима извора.</a:t>
            </a:r>
            <a:r>
              <a:rPr lang="sr-Cyrl-RS" sz="2000" b="1" u="sng" dirty="0" smtClean="0">
                <a:solidFill>
                  <a:srgbClr val="FFFF00"/>
                </a:solidFill>
                <a:latin typeface="Bookman Old Style" pitchFamily="18" charset="0"/>
              </a:rPr>
              <a:t> </a:t>
            </a:r>
            <a:endParaRPr lang="en-US" sz="2000" b="1" u="sng" dirty="0">
              <a:solidFill>
                <a:srgbClr val="FFFF00"/>
              </a:solidFill>
              <a:latin typeface="Bookman Old Style" pitchFamily="18" charset="0"/>
            </a:endParaRPr>
          </a:p>
        </p:txBody>
      </p:sp>
      <p:sp>
        <p:nvSpPr>
          <p:cNvPr id="4" name="TextBox 3"/>
          <p:cNvSpPr txBox="1"/>
          <p:nvPr/>
        </p:nvSpPr>
        <p:spPr>
          <a:xfrm>
            <a:off x="152400" y="6172200"/>
            <a:ext cx="4572000" cy="707886"/>
          </a:xfrm>
          <a:prstGeom prst="rect">
            <a:avLst/>
          </a:prstGeom>
          <a:noFill/>
        </p:spPr>
        <p:txBody>
          <a:bodyPr wrap="square" rtlCol="0">
            <a:spAutoFit/>
          </a:bodyPr>
          <a:lstStyle/>
          <a:p>
            <a:r>
              <a:rPr lang="sr-Cyrl-RS" sz="2000" b="1" dirty="0" smtClean="0">
                <a:solidFill>
                  <a:srgbClr val="FFFF00"/>
                </a:solidFill>
                <a:latin typeface="Bookman Old Style" pitchFamily="18" charset="0"/>
              </a:rPr>
              <a:t>Жича, источна страна, снимак градива по скидању малтера</a:t>
            </a:r>
            <a:endParaRPr lang="en-US" sz="2000" b="1" dirty="0">
              <a:solidFill>
                <a:srgbClr val="FFFF00"/>
              </a:solidFill>
              <a:latin typeface="Bookman Old Style" pitchFamily="18" charset="0"/>
            </a:endParaRPr>
          </a:p>
        </p:txBody>
      </p:sp>
      <p:cxnSp>
        <p:nvCxnSpPr>
          <p:cNvPr id="6" name="Straight Arrow Connector 5"/>
          <p:cNvCxnSpPr/>
          <p:nvPr/>
        </p:nvCxnSpPr>
        <p:spPr>
          <a:xfrm flipV="1">
            <a:off x="228600" y="4648200"/>
            <a:ext cx="1600200" cy="1143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981200" y="3962400"/>
            <a:ext cx="1905000" cy="19812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981200" y="3733800"/>
            <a:ext cx="1066800" cy="22098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981200" y="3962400"/>
            <a:ext cx="0" cy="20574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51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Ivan\Videos\Desktop\001 SRBIJA PREDAVANJA\4ZICA MILESEVA\Untitled1.jpg"/>
          <p:cNvPicPr>
            <a:picLocks noChangeAspect="1" noChangeArrowheads="1"/>
          </p:cNvPicPr>
          <p:nvPr/>
        </p:nvPicPr>
        <p:blipFill>
          <a:blip r:embed="rId2" cstate="print"/>
          <a:srcRect/>
          <a:stretch>
            <a:fillRect/>
          </a:stretch>
        </p:blipFill>
        <p:spPr bwMode="auto">
          <a:xfrm>
            <a:off x="3413125" y="0"/>
            <a:ext cx="5730875" cy="3836160"/>
          </a:xfrm>
          <a:prstGeom prst="rect">
            <a:avLst/>
          </a:prstGeom>
          <a:noFill/>
        </p:spPr>
      </p:pic>
      <p:sp>
        <p:nvSpPr>
          <p:cNvPr id="4" name="TextBox 3"/>
          <p:cNvSpPr txBox="1"/>
          <p:nvPr/>
        </p:nvSpPr>
        <p:spPr>
          <a:xfrm>
            <a:off x="152400" y="1143000"/>
            <a:ext cx="3124200" cy="1938992"/>
          </a:xfrm>
          <a:prstGeom prst="rect">
            <a:avLst/>
          </a:prstGeom>
          <a:noFill/>
        </p:spPr>
        <p:txBody>
          <a:bodyPr wrap="square" rtlCol="0">
            <a:spAutoFit/>
          </a:bodyPr>
          <a:lstStyle/>
          <a:p>
            <a:pPr algn="ctr"/>
            <a:r>
              <a:rPr lang="sr-Cyrl-RS" sz="2000" b="1" u="sng" dirty="0" smtClean="0">
                <a:solidFill>
                  <a:srgbClr val="FFFF00"/>
                </a:solidFill>
                <a:latin typeface="Bookman Old Style" pitchFamily="18" charset="0"/>
              </a:rPr>
              <a:t>ФАЗА 2: </a:t>
            </a:r>
            <a:r>
              <a:rPr lang="sr-Cyrl-RS" sz="2000" b="1" dirty="0" smtClean="0">
                <a:solidFill>
                  <a:srgbClr val="FFFF00"/>
                </a:solidFill>
                <a:latin typeface="Bookman Old Style" pitchFamily="18" charset="0"/>
              </a:rPr>
              <a:t>Жича, основа цркве по измени првобитне идеје о изгледу западне стране, стање 1219.г. </a:t>
            </a:r>
            <a:endParaRPr lang="en-US" sz="2000" b="1" dirty="0">
              <a:solidFill>
                <a:srgbClr val="FFFF00"/>
              </a:solidFill>
              <a:latin typeface="Bookman Old Style" pitchFamily="18" charset="0"/>
            </a:endParaRPr>
          </a:p>
        </p:txBody>
      </p:sp>
      <p:sp>
        <p:nvSpPr>
          <p:cNvPr id="5" name="TextBox 4"/>
          <p:cNvSpPr txBox="1"/>
          <p:nvPr/>
        </p:nvSpPr>
        <p:spPr>
          <a:xfrm>
            <a:off x="0" y="3886200"/>
            <a:ext cx="9144000" cy="2862322"/>
          </a:xfrm>
          <a:prstGeom prst="rect">
            <a:avLst/>
          </a:prstGeom>
          <a:noFill/>
        </p:spPr>
        <p:txBody>
          <a:bodyPr wrap="square" rtlCol="0">
            <a:spAutoFit/>
          </a:bodyPr>
          <a:lstStyle/>
          <a:p>
            <a:r>
              <a:rPr lang="sr-Cyrl-RS" sz="2000" b="1" dirty="0" smtClean="0">
                <a:solidFill>
                  <a:srgbClr val="FFFF00"/>
                </a:solidFill>
                <a:latin typeface="Bookman Old Style" pitchFamily="18" charset="0"/>
              </a:rPr>
              <a:t>Иако је програм простора Жиче био остварен програмским угледањем на Студеницу као дотадашње средиште српске религиозности, јасно су приметне и новине у његовом распореду: 1) УМЕСТО ТРОДЕЛНОГ ИСТОЧНОГ ДЕЛА ПОЈАВЉУЈЕ СЕ </a:t>
            </a:r>
            <a:r>
              <a:rPr lang="sr-Cyrl-RS" sz="2000" b="1" u="sng" dirty="0" smtClean="0">
                <a:solidFill>
                  <a:srgbClr val="FFFF00"/>
                </a:solidFill>
                <a:latin typeface="Bookman Old Style" pitchFamily="18" charset="0"/>
              </a:rPr>
              <a:t>ЈЕДНА ДУБОКА АПСИДА КОЈОЈ СУ ТЕК КАСНИЈЕ ДОДАТЕ ПАСТОФОРИЈЕ</a:t>
            </a:r>
            <a:r>
              <a:rPr lang="sr-Cyrl-RS" sz="2000" b="1" dirty="0" smtClean="0">
                <a:solidFill>
                  <a:srgbClr val="FFFF00"/>
                </a:solidFill>
                <a:latin typeface="Bookman Old Style" pitchFamily="18" charset="0"/>
              </a:rPr>
              <a:t>; 2) </a:t>
            </a:r>
            <a:r>
              <a:rPr lang="sr-Cyrl-RS" sz="2000" b="1" u="sng" dirty="0" smtClean="0">
                <a:solidFill>
                  <a:srgbClr val="FFFF00"/>
                </a:solidFill>
                <a:latin typeface="Bookman Old Style" pitchFamily="18" charset="0"/>
              </a:rPr>
              <a:t>ПРОСТОРИ БОЧНО ОД ПОТКУПОЛНОГ ДЕЛА СУ ЗАТВОРЕНИ, ПРОШИРЕНИ И ПОМЕРЕНИ КА ЗАПАДУ</a:t>
            </a:r>
            <a:r>
              <a:rPr lang="sr-Cyrl-RS" sz="2000" b="1" dirty="0" smtClean="0">
                <a:solidFill>
                  <a:srgbClr val="FFFF00"/>
                </a:solidFill>
                <a:latin typeface="Bookman Old Style" pitchFamily="18" charset="0"/>
              </a:rPr>
              <a:t>; 3) </a:t>
            </a:r>
            <a:r>
              <a:rPr lang="sr-Cyrl-RS" sz="2000" b="1" u="sng" dirty="0" smtClean="0">
                <a:solidFill>
                  <a:srgbClr val="FFFF00"/>
                </a:solidFill>
                <a:latin typeface="Bookman Old Style" pitchFamily="18" charset="0"/>
              </a:rPr>
              <a:t>УЗ ПРИПРАТУ СУ ЈЕДНОВРЕМЕНО ПОДИГНУТЕ БОЧНЕ КАПЕЛЕ НА СЕВЕРНОЈ И ЈУЖНОЈ СТРАНИ</a:t>
            </a:r>
            <a:r>
              <a:rPr lang="sr-Cyrl-RS" sz="2000" b="1" dirty="0" smtClean="0">
                <a:solidFill>
                  <a:srgbClr val="FFFF00"/>
                </a:solidFill>
                <a:latin typeface="Bookman Old Style" pitchFamily="18" charset="0"/>
              </a:rPr>
              <a:t>.</a:t>
            </a:r>
            <a:endParaRPr lang="en-US" sz="2000" b="1" dirty="0">
              <a:solidFill>
                <a:srgbClr val="FFFF00"/>
              </a:solidFill>
              <a:latin typeface="Bookman Old Style" pitchFamily="18" charset="0"/>
            </a:endParaRPr>
          </a:p>
        </p:txBody>
      </p:sp>
      <p:cxnSp>
        <p:nvCxnSpPr>
          <p:cNvPr id="7" name="Straight Arrow Connector 6"/>
          <p:cNvCxnSpPr/>
          <p:nvPr/>
        </p:nvCxnSpPr>
        <p:spPr>
          <a:xfrm flipV="1">
            <a:off x="7696200" y="1905000"/>
            <a:ext cx="533400"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553200" y="838200"/>
            <a:ext cx="0" cy="213360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267200" y="685800"/>
            <a:ext cx="0" cy="251460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772400" y="1752600"/>
            <a:ext cx="228600" cy="369332"/>
          </a:xfrm>
          <a:prstGeom prst="rect">
            <a:avLst/>
          </a:prstGeom>
          <a:noFill/>
        </p:spPr>
        <p:txBody>
          <a:bodyPr wrap="square" rtlCol="0">
            <a:spAutoFit/>
          </a:bodyPr>
          <a:lstStyle/>
          <a:p>
            <a:r>
              <a:rPr lang="sr-Cyrl-RS" b="1" dirty="0">
                <a:solidFill>
                  <a:srgbClr val="FF0000"/>
                </a:solidFill>
              </a:rPr>
              <a:t>1</a:t>
            </a:r>
            <a:endParaRPr lang="en-US" b="1" dirty="0">
              <a:solidFill>
                <a:srgbClr val="FF0000"/>
              </a:solidFill>
            </a:endParaRPr>
          </a:p>
        </p:txBody>
      </p:sp>
      <p:sp>
        <p:nvSpPr>
          <p:cNvPr id="15" name="TextBox 14"/>
          <p:cNvSpPr txBox="1"/>
          <p:nvPr/>
        </p:nvSpPr>
        <p:spPr>
          <a:xfrm>
            <a:off x="6553200" y="1600200"/>
            <a:ext cx="381000" cy="369332"/>
          </a:xfrm>
          <a:prstGeom prst="rect">
            <a:avLst/>
          </a:prstGeom>
          <a:noFill/>
        </p:spPr>
        <p:txBody>
          <a:bodyPr wrap="square" rtlCol="0">
            <a:spAutoFit/>
          </a:bodyPr>
          <a:lstStyle/>
          <a:p>
            <a:r>
              <a:rPr lang="sr-Cyrl-RS" b="1" dirty="0">
                <a:solidFill>
                  <a:srgbClr val="FF0000"/>
                </a:solidFill>
              </a:rPr>
              <a:t>2</a:t>
            </a:r>
            <a:endParaRPr lang="en-US" b="1" dirty="0">
              <a:solidFill>
                <a:srgbClr val="FF0000"/>
              </a:solidFill>
            </a:endParaRPr>
          </a:p>
        </p:txBody>
      </p:sp>
      <p:sp>
        <p:nvSpPr>
          <p:cNvPr id="16" name="TextBox 15"/>
          <p:cNvSpPr txBox="1"/>
          <p:nvPr/>
        </p:nvSpPr>
        <p:spPr>
          <a:xfrm>
            <a:off x="4191000" y="1524000"/>
            <a:ext cx="457200" cy="369332"/>
          </a:xfrm>
          <a:prstGeom prst="rect">
            <a:avLst/>
          </a:prstGeom>
          <a:noFill/>
        </p:spPr>
        <p:txBody>
          <a:bodyPr wrap="square" rtlCol="0">
            <a:spAutoFit/>
          </a:bodyPr>
          <a:lstStyle/>
          <a:p>
            <a:r>
              <a:rPr lang="sr-Cyrl-RS" b="1" dirty="0" smtClean="0">
                <a:solidFill>
                  <a:srgbClr val="FF0000"/>
                </a:solidFill>
              </a:rPr>
              <a:t>3</a:t>
            </a:r>
            <a:endParaRPr lang="en-US" b="1" dirty="0">
              <a:solidFill>
                <a:srgbClr val="FF0000"/>
              </a:solidFill>
            </a:endParaRPr>
          </a:p>
        </p:txBody>
      </p:sp>
    </p:spTree>
    <p:extLst>
      <p:ext uri="{BB962C8B-B14F-4D97-AF65-F5344CB8AC3E}">
        <p14:creationId xmlns:p14="http://schemas.microsoft.com/office/powerpoint/2010/main" val="3775263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van\Videos\Desktop\001 SRBIJA PREDAVANJA\4ZICA MILESEVA\Untitled1.jpg"/>
          <p:cNvPicPr>
            <a:picLocks noChangeAspect="1" noChangeArrowheads="1"/>
          </p:cNvPicPr>
          <p:nvPr/>
        </p:nvPicPr>
        <p:blipFill>
          <a:blip r:embed="rId2" cstate="print"/>
          <a:srcRect/>
          <a:stretch>
            <a:fillRect/>
          </a:stretch>
        </p:blipFill>
        <p:spPr bwMode="auto">
          <a:xfrm>
            <a:off x="5410200" y="1"/>
            <a:ext cx="3733800" cy="2499349"/>
          </a:xfrm>
          <a:prstGeom prst="rect">
            <a:avLst/>
          </a:prstGeom>
          <a:noFill/>
        </p:spPr>
      </p:pic>
      <p:sp>
        <p:nvSpPr>
          <p:cNvPr id="3" name="TextBox 2"/>
          <p:cNvSpPr txBox="1"/>
          <p:nvPr/>
        </p:nvSpPr>
        <p:spPr>
          <a:xfrm>
            <a:off x="0" y="2456795"/>
            <a:ext cx="9144000" cy="4401205"/>
          </a:xfrm>
          <a:prstGeom prst="rect">
            <a:avLst/>
          </a:prstGeom>
          <a:noFill/>
        </p:spPr>
        <p:txBody>
          <a:bodyPr wrap="square" rtlCol="0">
            <a:spAutoFit/>
          </a:bodyPr>
          <a:lstStyle/>
          <a:p>
            <a:r>
              <a:rPr lang="sr-Cyrl-RS" sz="2000" b="1" dirty="0" smtClean="0">
                <a:solidFill>
                  <a:srgbClr val="FFFF00"/>
                </a:solidFill>
                <a:latin typeface="Bookman Old Style" pitchFamily="18" charset="0"/>
              </a:rPr>
              <a:t>Простор од припрате до апсиде, са трансептом и наглашеном куполном конструкцијом, довео је до образовања </a:t>
            </a:r>
            <a:r>
              <a:rPr lang="sr-Cyrl-RS" sz="2000" b="1" u="sng" dirty="0" smtClean="0">
                <a:solidFill>
                  <a:srgbClr val="FFFF00"/>
                </a:solidFill>
                <a:latin typeface="Bookman Old Style" pitchFamily="18" charset="0"/>
              </a:rPr>
              <a:t>изразито крстоликог облика грађевине</a:t>
            </a:r>
            <a:r>
              <a:rPr lang="sr-Cyrl-RS" sz="2000" b="1" dirty="0" smtClean="0">
                <a:solidFill>
                  <a:srgbClr val="FFFF00"/>
                </a:solidFill>
                <a:latin typeface="Bookman Old Style" pitchFamily="18" charset="0"/>
              </a:rPr>
              <a:t>. Она је тиме заправо добила трансформисане, али у основи сасвим јасно дефинисане </a:t>
            </a:r>
            <a:r>
              <a:rPr lang="sr-Cyrl-RS" sz="2000" b="1" u="sng" dirty="0" smtClean="0">
                <a:solidFill>
                  <a:srgbClr val="FFFF00"/>
                </a:solidFill>
                <a:latin typeface="Bookman Old Style" pitchFamily="18" charset="0"/>
              </a:rPr>
              <a:t>просторне јединице примерене храмовима ранохришћанског времена</a:t>
            </a:r>
            <a:r>
              <a:rPr lang="sr-Cyrl-RS" sz="2000" b="1" dirty="0" smtClean="0">
                <a:solidFill>
                  <a:srgbClr val="FFFF00"/>
                </a:solidFill>
                <a:latin typeface="Bookman Old Style" pitchFamily="18" charset="0"/>
              </a:rPr>
              <a:t>. Капеле посвећене </a:t>
            </a:r>
            <a:r>
              <a:rPr lang="sr-Cyrl-RS" sz="2000" b="1" u="sng" dirty="0" smtClean="0">
                <a:solidFill>
                  <a:srgbClr val="FFFF00"/>
                </a:solidFill>
                <a:latin typeface="Bookman Old Style" pitchFamily="18" charset="0"/>
              </a:rPr>
              <a:t>Св. Сави Освећеном </a:t>
            </a:r>
            <a:r>
              <a:rPr lang="sr-Cyrl-RS" sz="2000" b="1" dirty="0" smtClean="0">
                <a:solidFill>
                  <a:srgbClr val="FFFF00"/>
                </a:solidFill>
                <a:latin typeface="Bookman Old Style" pitchFamily="18" charset="0"/>
              </a:rPr>
              <a:t>као монашком узору, и </a:t>
            </a:r>
            <a:r>
              <a:rPr lang="sr-Cyrl-RS" sz="2000" b="1" u="sng" dirty="0" smtClean="0">
                <a:solidFill>
                  <a:srgbClr val="FFFF00"/>
                </a:solidFill>
                <a:latin typeface="Bookman Old Style" pitchFamily="18" charset="0"/>
              </a:rPr>
              <a:t>Св. Стефану </a:t>
            </a:r>
            <a:r>
              <a:rPr lang="sr-Cyrl-RS" sz="2000" b="1" dirty="0" smtClean="0">
                <a:solidFill>
                  <a:srgbClr val="FFFF00"/>
                </a:solidFill>
                <a:latin typeface="Bookman Old Style" pitchFamily="18" charset="0"/>
              </a:rPr>
              <a:t>као заштитнику династичке власти, имале су алузивну улогу на древне претходнике српских првака. Такође, укидање комуникације бочним пролазима, односно прилаз само са западне стране, потпуно је изменио просторно понашање, у вид познат из цркава рановизантијског доба. Стога се </a:t>
            </a:r>
            <a:r>
              <a:rPr lang="sr-Cyrl-RS" sz="2000" b="1" i="1" dirty="0" smtClean="0">
                <a:solidFill>
                  <a:srgbClr val="FFFF00"/>
                </a:solidFill>
                <a:latin typeface="Bookman Old Style" pitchFamily="18" charset="0"/>
              </a:rPr>
              <a:t>идеја</a:t>
            </a:r>
            <a:r>
              <a:rPr lang="sr-Cyrl-RS" sz="2000" b="1" dirty="0" smtClean="0">
                <a:solidFill>
                  <a:srgbClr val="FFFF00"/>
                </a:solidFill>
                <a:latin typeface="Bookman Old Style" pitchFamily="18" charset="0"/>
              </a:rPr>
              <a:t> Жиче да препознати у симболичкој вредности базилике, као основног хришћанског архитектонског кода одговарајућег </a:t>
            </a:r>
            <a:r>
              <a:rPr lang="sr-Cyrl-RS" sz="2000" b="1" i="1" dirty="0" smtClean="0">
                <a:solidFill>
                  <a:srgbClr val="FFFF00"/>
                </a:solidFill>
                <a:latin typeface="Bookman Old Style" pitchFamily="18" charset="0"/>
              </a:rPr>
              <a:t>саборној</a:t>
            </a:r>
            <a:r>
              <a:rPr lang="sr-Cyrl-RS" sz="2000" b="1" dirty="0" smtClean="0">
                <a:solidFill>
                  <a:srgbClr val="FFFF00"/>
                </a:solidFill>
                <a:latin typeface="Bookman Old Style" pitchFamily="18" charset="0"/>
              </a:rPr>
              <a:t> природи вере.     </a:t>
            </a:r>
            <a:endParaRPr lang="en-US" sz="2000" b="1" dirty="0">
              <a:solidFill>
                <a:srgbClr val="FFFF00"/>
              </a:solidFill>
              <a:latin typeface="Bookman Old Style" pitchFamily="18" charset="0"/>
            </a:endParaRPr>
          </a:p>
        </p:txBody>
      </p:sp>
    </p:spTree>
    <p:extLst>
      <p:ext uri="{BB962C8B-B14F-4D97-AF65-F5344CB8AC3E}">
        <p14:creationId xmlns:p14="http://schemas.microsoft.com/office/powerpoint/2010/main" val="3003820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Ivan\Videos\Desktop\001 SRBIJA PREDAVANJA\4ZICA MILESEVA\ZICA SLIKE UNUTRASNJOST\Untitled.jpg"/>
          <p:cNvPicPr>
            <a:picLocks noChangeAspect="1" noChangeArrowheads="1"/>
          </p:cNvPicPr>
          <p:nvPr/>
        </p:nvPicPr>
        <p:blipFill>
          <a:blip r:embed="rId2" cstate="print"/>
          <a:srcRect/>
          <a:stretch>
            <a:fillRect/>
          </a:stretch>
        </p:blipFill>
        <p:spPr bwMode="auto">
          <a:xfrm>
            <a:off x="-1" y="0"/>
            <a:ext cx="5481395" cy="6858000"/>
          </a:xfrm>
          <a:prstGeom prst="rect">
            <a:avLst/>
          </a:prstGeom>
          <a:noFill/>
        </p:spPr>
      </p:pic>
      <p:pic>
        <p:nvPicPr>
          <p:cNvPr id="4" name="Picture 2" descr="C:\Users\Ivan\Videos\Desktop\001 SRBIJA PREDAVANJA\4ZICA MILESEVA\Untitled1.jpg"/>
          <p:cNvPicPr>
            <a:picLocks noChangeAspect="1" noChangeArrowheads="1"/>
          </p:cNvPicPr>
          <p:nvPr/>
        </p:nvPicPr>
        <p:blipFill>
          <a:blip r:embed="rId3" cstate="print"/>
          <a:srcRect/>
          <a:stretch>
            <a:fillRect/>
          </a:stretch>
        </p:blipFill>
        <p:spPr bwMode="auto">
          <a:xfrm>
            <a:off x="6070433" y="0"/>
            <a:ext cx="3073567" cy="2057399"/>
          </a:xfrm>
          <a:prstGeom prst="rect">
            <a:avLst/>
          </a:prstGeom>
          <a:noFill/>
        </p:spPr>
      </p:pic>
      <p:sp>
        <p:nvSpPr>
          <p:cNvPr id="5" name="TextBox 4"/>
          <p:cNvSpPr txBox="1"/>
          <p:nvPr/>
        </p:nvSpPr>
        <p:spPr>
          <a:xfrm>
            <a:off x="5638800" y="2149019"/>
            <a:ext cx="3352800" cy="4708981"/>
          </a:xfrm>
          <a:prstGeom prst="rect">
            <a:avLst/>
          </a:prstGeom>
          <a:noFill/>
        </p:spPr>
        <p:txBody>
          <a:bodyPr wrap="square" rtlCol="0">
            <a:spAutoFit/>
          </a:bodyPr>
          <a:lstStyle/>
          <a:p>
            <a:r>
              <a:rPr lang="sr-Cyrl-RS" sz="2000" b="1" dirty="0" smtClean="0">
                <a:solidFill>
                  <a:srgbClr val="FFFF00"/>
                </a:solidFill>
                <a:latin typeface="Bookman Old Style" pitchFamily="18" charset="0"/>
              </a:rPr>
              <a:t>Изразито широка и дубока апсида, чији је простор према западу продужен засецањем источног пара пиластара извесно је био изведен с намером да посебно буду наглашене олтарска преграда (потпуно реконструисана), и фреско-иконе у нарочито украшеним проскинитарима.   </a:t>
            </a:r>
            <a:endParaRPr lang="en-US" sz="2000" b="1" dirty="0">
              <a:solidFill>
                <a:srgbClr val="FFFF00"/>
              </a:solidFill>
              <a:latin typeface="Bookman Old Style" pitchFamily="18" charset="0"/>
            </a:endParaRPr>
          </a:p>
        </p:txBody>
      </p:sp>
      <p:cxnSp>
        <p:nvCxnSpPr>
          <p:cNvPr id="7" name="Straight Arrow Connector 6"/>
          <p:cNvCxnSpPr/>
          <p:nvPr/>
        </p:nvCxnSpPr>
        <p:spPr>
          <a:xfrm>
            <a:off x="2743200" y="2667000"/>
            <a:ext cx="2514600" cy="3124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743200" y="2590800"/>
            <a:ext cx="1524000" cy="2895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81000" y="2590800"/>
            <a:ext cx="2362200" cy="3352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143000" y="2667000"/>
            <a:ext cx="1600200" cy="2971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8229600" y="762000"/>
            <a:ext cx="0" cy="45720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988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van\Downloads\Untitled.jpg"/>
          <p:cNvPicPr>
            <a:picLocks noChangeAspect="1" noChangeArrowheads="1"/>
          </p:cNvPicPr>
          <p:nvPr/>
        </p:nvPicPr>
        <p:blipFill>
          <a:blip r:embed="rId2" cstate="print"/>
          <a:srcRect/>
          <a:stretch>
            <a:fillRect/>
          </a:stretch>
        </p:blipFill>
        <p:spPr bwMode="auto">
          <a:xfrm>
            <a:off x="0" y="0"/>
            <a:ext cx="5089538" cy="6858000"/>
          </a:xfrm>
          <a:prstGeom prst="rect">
            <a:avLst/>
          </a:prstGeom>
          <a:noFill/>
        </p:spPr>
      </p:pic>
      <p:sp>
        <p:nvSpPr>
          <p:cNvPr id="3" name="TextBox 2"/>
          <p:cNvSpPr txBox="1"/>
          <p:nvPr/>
        </p:nvSpPr>
        <p:spPr>
          <a:xfrm>
            <a:off x="5257800" y="2362200"/>
            <a:ext cx="3657600" cy="132343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Жича, изглед</a:t>
            </a:r>
            <a:r>
              <a:rPr lang="sr-Latn-R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наоса, поткуполног простора и олтарске преграде са апсидом</a:t>
            </a:r>
            <a:endParaRPr lang="en-US" sz="2000" b="1" dirty="0">
              <a:solidFill>
                <a:srgbClr val="FFFF00"/>
              </a:solidFill>
              <a:latin typeface="Bookman Old Style" pitchFamily="18" charset="0"/>
            </a:endParaRPr>
          </a:p>
        </p:txBody>
      </p:sp>
    </p:spTree>
    <p:extLst>
      <p:ext uri="{BB962C8B-B14F-4D97-AF65-F5344CB8AC3E}">
        <p14:creationId xmlns:p14="http://schemas.microsoft.com/office/powerpoint/2010/main" val="464411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29200" y="2667000"/>
            <a:ext cx="37338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Жича, поглед на јужни крак трансепта са наменом певнице</a:t>
            </a:r>
            <a:endParaRPr lang="en-US" sz="2000" b="1" dirty="0">
              <a:solidFill>
                <a:srgbClr val="FFFF00"/>
              </a:solidFill>
              <a:latin typeface="Bookman Old Style" pitchFamily="18" charset="0"/>
            </a:endParaRPr>
          </a:p>
        </p:txBody>
      </p:sp>
      <p:pic>
        <p:nvPicPr>
          <p:cNvPr id="20482" name="Picture 2" descr="C:\Users\Ivan\Videos\Desktop\001 SRBIJA PREDAVANJA\4ZICA MILESEVA\ZICA SLIKE UNUTRASNJOST\DSC_0033.JPG"/>
          <p:cNvPicPr>
            <a:picLocks noChangeAspect="1" noChangeArrowheads="1"/>
          </p:cNvPicPr>
          <p:nvPr/>
        </p:nvPicPr>
        <p:blipFill>
          <a:blip r:embed="rId2" cstate="print"/>
          <a:srcRect/>
          <a:stretch>
            <a:fillRect/>
          </a:stretch>
        </p:blipFill>
        <p:spPr bwMode="auto">
          <a:xfrm>
            <a:off x="-1" y="0"/>
            <a:ext cx="4572001" cy="6858000"/>
          </a:xfrm>
          <a:prstGeom prst="rect">
            <a:avLst/>
          </a:prstGeom>
          <a:noFill/>
        </p:spPr>
      </p:pic>
    </p:spTree>
    <p:extLst>
      <p:ext uri="{BB962C8B-B14F-4D97-AF65-F5344CB8AC3E}">
        <p14:creationId xmlns:p14="http://schemas.microsoft.com/office/powerpoint/2010/main" val="2050015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van\Videos\Desktop\001 SRBIJA PREDAVANJA\4ZICA MILESEVA\001P7173223.JPG"/>
          <p:cNvPicPr>
            <a:picLocks noChangeAspect="1" noChangeArrowheads="1"/>
          </p:cNvPicPr>
          <p:nvPr/>
        </p:nvPicPr>
        <p:blipFill>
          <a:blip r:embed="rId3" cstate="print"/>
          <a:srcRect/>
          <a:stretch>
            <a:fillRect/>
          </a:stretch>
        </p:blipFill>
        <p:spPr bwMode="auto">
          <a:xfrm>
            <a:off x="52" y="0"/>
            <a:ext cx="9143948" cy="6859107"/>
          </a:xfrm>
          <a:prstGeom prst="rect">
            <a:avLst/>
          </a:prstGeom>
          <a:noFill/>
        </p:spPr>
      </p:pic>
      <p:sp>
        <p:nvSpPr>
          <p:cNvPr id="3" name="TextBox 2"/>
          <p:cNvSpPr txBox="1"/>
          <p:nvPr/>
        </p:nvSpPr>
        <p:spPr>
          <a:xfrm>
            <a:off x="304800" y="5867400"/>
            <a:ext cx="86106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Жича, изглед са југоисточне стране после рестаураторских радова. Проскомидија и ђаконикон изграђени су према изгледу из времена нешто касније обнове цркве </a:t>
            </a:r>
            <a:endParaRPr lang="en-US" sz="2000" b="1" dirty="0">
              <a:solidFill>
                <a:srgbClr val="FFFF00"/>
              </a:solidFill>
              <a:latin typeface="Bookman Old Style" pitchFamily="18" charset="0"/>
            </a:endParaRPr>
          </a:p>
        </p:txBody>
      </p:sp>
    </p:spTree>
    <p:extLst>
      <p:ext uri="{BB962C8B-B14F-4D97-AF65-F5344CB8AC3E}">
        <p14:creationId xmlns:p14="http://schemas.microsoft.com/office/powerpoint/2010/main" val="4278827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u="sng" dirty="0" smtClean="0">
                <a:solidFill>
                  <a:srgbClr val="FFFF00"/>
                </a:solidFill>
                <a:latin typeface="Bookman Old Style" pitchFamily="18" charset="0"/>
              </a:rPr>
              <a:t>Спољни облици Жиче</a:t>
            </a:r>
            <a:r>
              <a:rPr lang="sr-Cyrl-RS" sz="2000" b="1" dirty="0" smtClean="0">
                <a:solidFill>
                  <a:srgbClr val="FFFF00"/>
                </a:solidFill>
                <a:latin typeface="Bookman Old Style" pitchFamily="18" charset="0"/>
              </a:rPr>
              <a:t>, наглашеног пресека главног брода и трансепта, са уздигнутим квадратним постројењем на којем почива вишестрана купола, и јако истуреном апсидом, недовољном прецизношћу извођења одају утисак да је грађевина заиста била завршавана у брзини о којој сведоче и извори. У овим списима је између осталих веома важних догађаја везаних за Жичу, којима је била пројављена посебност светог места, наведена и вест да је Сава по повратку из Никеје са собом довео различите мајсторе међу којима су најцењенији били </a:t>
            </a:r>
            <a:r>
              <a:rPr lang="sr-Cyrl-RS" sz="2000" b="1" u="sng" dirty="0" smtClean="0">
                <a:solidFill>
                  <a:srgbClr val="FFFF00"/>
                </a:solidFill>
                <a:latin typeface="Bookman Old Style" pitchFamily="18" charset="0"/>
              </a:rPr>
              <a:t>“мраморници”, </a:t>
            </a:r>
            <a:r>
              <a:rPr lang="sr-Cyrl-RS" sz="2000" b="1" dirty="0" smtClean="0">
                <a:solidFill>
                  <a:srgbClr val="FFFF00"/>
                </a:solidFill>
                <a:latin typeface="Bookman Old Style" pitchFamily="18" charset="0"/>
              </a:rPr>
              <a:t>вешти у обради овог племенитог материјала. Од мрамора је по својој прилици био изведен камени намештај у унутрашњости цркве, извесно </a:t>
            </a:r>
            <a:r>
              <a:rPr lang="sr-Cyrl-RS" sz="2000" b="1" u="sng" dirty="0" smtClean="0">
                <a:solidFill>
                  <a:srgbClr val="FFFF00"/>
                </a:solidFill>
                <a:latin typeface="Bookman Old Style" pitchFamily="18" charset="0"/>
              </a:rPr>
              <a:t>олтарска преграда </a:t>
            </a:r>
            <a:r>
              <a:rPr lang="sr-Cyrl-RS" sz="2000" b="1" dirty="0" smtClean="0">
                <a:solidFill>
                  <a:srgbClr val="FFFF00"/>
                </a:solidFill>
                <a:latin typeface="Bookman Old Style" pitchFamily="18" charset="0"/>
              </a:rPr>
              <a:t>и мобилијар који се могао налазити уз њу, као посебно важну транзитивну линију у сакралној топографији сваког храма. Нејасно је остало где се и да ли се уопште </a:t>
            </a:r>
            <a:r>
              <a:rPr lang="sr-Cyrl-RS" sz="2000" b="1" u="sng" dirty="0" smtClean="0">
                <a:solidFill>
                  <a:srgbClr val="FFFF00"/>
                </a:solidFill>
                <a:latin typeface="Bookman Old Style" pitchFamily="18" charset="0"/>
              </a:rPr>
              <a:t>саркофаг</a:t>
            </a:r>
            <a:r>
              <a:rPr lang="sr-Cyrl-RS" sz="2000" b="1" dirty="0" smtClean="0">
                <a:solidFill>
                  <a:srgbClr val="FFFF00"/>
                </a:solidFill>
                <a:latin typeface="Bookman Old Style" pitchFamily="18" charset="0"/>
              </a:rPr>
              <a:t> Стефана Првовенчаног налазио у цркви, будући да су археолошка истраживања дала нејасне и углавном негативне налазе. Насупрот ентеријеру, распоред основних маса изведен је знатно грубље него у Студеници, додатно наглашен низовима тешких </a:t>
            </a:r>
            <a:r>
              <a:rPr lang="sr-Cyrl-RS" sz="2000" b="1" u="sng" dirty="0" smtClean="0">
                <a:solidFill>
                  <a:srgbClr val="FFFF00"/>
                </a:solidFill>
                <a:latin typeface="Bookman Old Style" pitchFamily="18" charset="0"/>
              </a:rPr>
              <a:t>преломљених аркада </a:t>
            </a:r>
            <a:r>
              <a:rPr lang="sr-Cyrl-RS" sz="2000" b="1" dirty="0" smtClean="0">
                <a:solidFill>
                  <a:srgbClr val="FFFF00"/>
                </a:solidFill>
                <a:latin typeface="Bookman Old Style" pitchFamily="18" charset="0"/>
              </a:rPr>
              <a:t>у зонама испод кровова и калоте куполе. Ова појединост навела је на помисао да је Сава у Жичу довео градитеље крсташких цркава Палестине.   </a:t>
            </a:r>
            <a:endParaRPr lang="en-US" sz="2000" b="1" dirty="0">
              <a:solidFill>
                <a:srgbClr val="FFFF00"/>
              </a:solidFill>
              <a:latin typeface="Bookman Old Style" pitchFamily="18" charset="0"/>
            </a:endParaRPr>
          </a:p>
        </p:txBody>
      </p:sp>
    </p:spTree>
    <p:extLst>
      <p:ext uri="{BB962C8B-B14F-4D97-AF65-F5344CB8AC3E}">
        <p14:creationId xmlns:p14="http://schemas.microsoft.com/office/powerpoint/2010/main" val="2818868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Ivan\Videos\Desktop\001 SRBIJA PREDAVANJA\4ZICA MILESEVA\004P7173228.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extLst>
      <p:ext uri="{BB962C8B-B14F-4D97-AF65-F5344CB8AC3E}">
        <p14:creationId xmlns:p14="http://schemas.microsoft.com/office/powerpoint/2010/main" val="1402809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STEVOVIC SVE 2020\003 SLIKE POSAO SVE\001 SLIKE BAZA\SLIKE SREDNJOVEKOVNA SRBIJA\Zica\P7173260.JPG"/>
          <p:cNvPicPr>
            <a:picLocks noChangeAspect="1" noChangeArrowheads="1"/>
          </p:cNvPicPr>
          <p:nvPr/>
        </p:nvPicPr>
        <p:blipFill>
          <a:blip r:embed="rId2" cstate="print"/>
          <a:srcRect/>
          <a:stretch>
            <a:fillRect/>
          </a:stretch>
        </p:blipFill>
        <p:spPr bwMode="auto">
          <a:xfrm>
            <a:off x="-1" y="1"/>
            <a:ext cx="5128841" cy="6837312"/>
          </a:xfrm>
          <a:prstGeom prst="rect">
            <a:avLst/>
          </a:prstGeom>
          <a:noFill/>
        </p:spPr>
      </p:pic>
      <p:sp>
        <p:nvSpPr>
          <p:cNvPr id="3" name="TextBox 2"/>
          <p:cNvSpPr txBox="1"/>
          <p:nvPr/>
        </p:nvSpPr>
        <p:spPr>
          <a:xfrm>
            <a:off x="5334000" y="2209800"/>
            <a:ext cx="3505200" cy="1015663"/>
          </a:xfrm>
          <a:prstGeom prst="rect">
            <a:avLst/>
          </a:prstGeom>
          <a:noFill/>
        </p:spPr>
        <p:txBody>
          <a:bodyPr wrap="square" rtlCol="0">
            <a:spAutoFit/>
          </a:bodyPr>
          <a:lstStyle/>
          <a:p>
            <a:pPr algn="ctr"/>
            <a:r>
              <a:rPr lang="sr-Cyrl-RS" sz="2000" b="1" u="sng" dirty="0" smtClean="0">
                <a:solidFill>
                  <a:srgbClr val="FFFF00"/>
                </a:solidFill>
                <a:latin typeface="Bookman Old Style" pitchFamily="18" charset="0"/>
              </a:rPr>
              <a:t>ФАЗА 3: </a:t>
            </a:r>
            <a:r>
              <a:rPr lang="sr-Cyrl-RS" sz="2000" b="1" dirty="0" smtClean="0">
                <a:solidFill>
                  <a:srgbClr val="FFFF00"/>
                </a:solidFill>
                <a:latin typeface="Bookman Old Style" pitchFamily="18" charset="0"/>
              </a:rPr>
              <a:t>подизање спољне припрате са кулом-звоником</a:t>
            </a:r>
            <a:endParaRPr lang="en-US" sz="2000" b="1" u="sng" dirty="0">
              <a:solidFill>
                <a:srgbClr val="FFFF00"/>
              </a:solidFill>
              <a:latin typeface="Bookman Old Style" pitchFamily="18" charset="0"/>
            </a:endParaRPr>
          </a:p>
        </p:txBody>
      </p:sp>
    </p:spTree>
    <p:extLst>
      <p:ext uri="{BB962C8B-B14F-4D97-AF65-F5344CB8AC3E}">
        <p14:creationId xmlns:p14="http://schemas.microsoft.com/office/powerpoint/2010/main" val="1135046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ПАД ЦАРИГРАДА ПОД ЛАТИНСКУ ВЛАСТ 1204.ГОДИНЕ, ОЗНАЧИО ЈЕ ПРЕКРЕТНИЦУ У ЦЕЛОКУПНОМ ДОТАДАШЊЕМ УСТРОЈСТВУ ОДНОСА ВИЗАНТИЈЕ И ДРЖАВА КОЈЕ СУ БИЛЕ ОФОРМЉЕНЕ НА БАЛКАНУ, СРБИЈЕ И БУГАРСКЕ. НОВА СИТУАЦИЈА У ЗНАТНОЈ ЈЕ МЕРИ ДОВЕЛА ДО ПОРАСТА АЛИ И МЕЂУСОБНОГ СУЧЕЉАВАЊА УТИЦАЈА РИМСКЕ ЦРКВЕ И УГАРСКЕ КРАЉЕВИНЕ НА ОВИМ ПРОСТОРИМА: ПАПА ЈЕ НАСТОЈАО ДА НА ПРОСТОРЕ ОБЕ ДРЖАВЕ ПРОШИРИ ЗАПАДНО ХРИШЋАНСТВО, ШТО ЈЕ НАИЛАЗИЛО НА ИЗРАЗИТИ ОТПОР УГАРСКИХ СУВЕРЕНА КОЈИМА ЈЕ БИЛО ЈАСНО ДА БИ У  НОВОМ РАСПОРЕДУ СНАГА ОСТАЛИ БЕЗ МЕРЕ ПОТПОРЕ КОЈУ СУ ДО ТАДА ДОБИЈАЛИ ИЗ РИМА, КАО КАТОЛИЧКИ СЛЕДБЕНИЦИ НА ГРАНИЦИ ПРЕМА ПРАВОСЛАВНОМ СВЕТУ. С ДРУГЕ СТРАНЕ, И БУГАРСКА И СРБИЈА У ОВИМ ОКОЛНОСТИМА ТРАЖИЛЕ СУ СВОЈЕ МЕСТО, ОДНОСНО ЗВАНИЧНУ ПОТВРДУ </a:t>
            </a:r>
            <a:r>
              <a:rPr lang="sr-Cyrl-RS" sz="2000" b="1" u="sng" dirty="0" smtClean="0">
                <a:solidFill>
                  <a:srgbClr val="FFFF00"/>
                </a:solidFill>
                <a:latin typeface="Bookman Old Style" pitchFamily="18" charset="0"/>
              </a:rPr>
              <a:t>ВИШЕГ СТЕПЕНА ДРЖАВНЕ ВЛАСТИ</a:t>
            </a:r>
            <a:r>
              <a:rPr lang="sr-Cyrl-RS" sz="2000" b="1" dirty="0" smtClean="0">
                <a:solidFill>
                  <a:srgbClr val="FFFF00"/>
                </a:solidFill>
                <a:latin typeface="Bookman Old Style" pitchFamily="18" charset="0"/>
              </a:rPr>
              <a:t>, КОЈУ СУ ТАКОЂЕ МОГЛИ ДА СТЕКНУ ЈЕДИНО ИЗ РИМА: БУГАРСКИ ЦАР КАЛОЈАН ЈЕ У ГОДИНИ ПАДА РОМЕЈСКЕ ПРЕСТОНИЦЕ ДОБИО ВЛАДАРСКЕ СИМБОЛЕ ОД ПАПЕ ИНОЋЕНТИЈА </a:t>
            </a:r>
            <a:r>
              <a:rPr lang="en-US" sz="2000" b="1" dirty="0" smtClean="0">
                <a:solidFill>
                  <a:srgbClr val="FFFF00"/>
                </a:solidFill>
                <a:latin typeface="Bookman Old Style" pitchFamily="18" charset="0"/>
              </a:rPr>
              <a:t>III</a:t>
            </a:r>
            <a:r>
              <a:rPr lang="sr-Latn-R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У СРБИЈИ ЈЕ ПРВИХ ГОДИНА СТОЛЕЋА ТРАЈАО СУКОБ ИЗМЕЂУ БРАЋЕ СТЕФАНА И ВУКАНА, ЗБОГ ЧЕГА СЕ, ИЗМЕЂУ ОСТАЛОГ,ТАЈ ИСТИ ЧИН ДОГОДИО НЕШТО ВИШЕ ОД ДЕЦЕНИЈЕ КАСНИЈЕ.  </a:t>
            </a:r>
            <a:endParaRPr lang="en-US" sz="2000" b="1" dirty="0">
              <a:solidFill>
                <a:srgbClr val="FFFF00"/>
              </a:solidFill>
              <a:latin typeface="Bookman Old Style" pitchFamily="18" charset="0"/>
            </a:endParaRPr>
          </a:p>
        </p:txBody>
      </p:sp>
    </p:spTree>
    <p:extLst>
      <p:ext uri="{BB962C8B-B14F-4D97-AF65-F5344CB8AC3E}">
        <p14:creationId xmlns:p14="http://schemas.microsoft.com/office/powerpoint/2010/main" val="3099380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Током треће деценије 13. века у Жичи се приступило изградњи велике </a:t>
            </a:r>
            <a:r>
              <a:rPr lang="sr-Cyrl-RS" sz="2000" b="1" u="sng" dirty="0" smtClean="0">
                <a:solidFill>
                  <a:srgbClr val="FFFF00"/>
                </a:solidFill>
                <a:latin typeface="Bookman Old Style" pitchFamily="18" charset="0"/>
              </a:rPr>
              <a:t>спољне припрате </a:t>
            </a:r>
            <a:r>
              <a:rPr lang="sr-Cyrl-RS" sz="2000" b="1" dirty="0" smtClean="0">
                <a:solidFill>
                  <a:srgbClr val="FFFF00"/>
                </a:solidFill>
                <a:latin typeface="Bookman Old Style" pitchFamily="18" charset="0"/>
              </a:rPr>
              <a:t>са катихуменом на спрату и масивном </a:t>
            </a:r>
            <a:r>
              <a:rPr lang="sr-Cyrl-RS" sz="2000" b="1" u="sng" dirty="0" smtClean="0">
                <a:solidFill>
                  <a:srgbClr val="FFFF00"/>
                </a:solidFill>
                <a:latin typeface="Bookman Old Style" pitchFamily="18" charset="0"/>
              </a:rPr>
              <a:t>кулом на западној страни</a:t>
            </a:r>
            <a:r>
              <a:rPr lang="sr-Cyrl-RS" sz="2000" b="1" dirty="0" smtClean="0">
                <a:solidFill>
                  <a:srgbClr val="FFFF00"/>
                </a:solidFill>
                <a:latin typeface="Bookman Old Style" pitchFamily="18" charset="0"/>
              </a:rPr>
              <a:t>, у чијој је унутрашњости била образована посебна капела и још једна одаја испод ње. Простор доње етаже припрате био је артикулисан постављањем четири велика стуба у њеном средишту. Када је реч о намени </a:t>
            </a:r>
            <a:r>
              <a:rPr lang="sr-Cyrl-RS" sz="2000" b="1" u="sng" dirty="0" smtClean="0">
                <a:solidFill>
                  <a:srgbClr val="FFFF00"/>
                </a:solidFill>
                <a:latin typeface="Bookman Old Style" pitchFamily="18" charset="0"/>
              </a:rPr>
              <a:t>катихумене на спрату</a:t>
            </a:r>
            <a:r>
              <a:rPr lang="sr-Cyrl-RS" sz="2000" b="1" dirty="0" smtClean="0">
                <a:solidFill>
                  <a:srgbClr val="FFFF00"/>
                </a:solidFill>
                <a:latin typeface="Bookman Old Style" pitchFamily="18" charset="0"/>
              </a:rPr>
              <a:t>, која би требало да је представљала Савине приватне одаје, у науци су изнета различита мишљења тако да овај проблем остаје отворен, с тим што је познато да су такве одаје у византијским црквама  имале и намену ризнице (</a:t>
            </a:r>
            <a:r>
              <a:rPr lang="sr-Cyrl-RS" sz="2000" b="1" i="1" dirty="0" smtClean="0">
                <a:solidFill>
                  <a:srgbClr val="FFFF00"/>
                </a:solidFill>
                <a:latin typeface="Bookman Old Style" pitchFamily="18" charset="0"/>
              </a:rPr>
              <a:t>скевофилакиона)</a:t>
            </a:r>
            <a:r>
              <a:rPr lang="sr-Cyrl-RS" sz="2000" b="1" dirty="0" smtClean="0">
                <a:solidFill>
                  <a:srgbClr val="FFFF00"/>
                </a:solidFill>
                <a:latin typeface="Bookman Old Style" pitchFamily="18" charset="0"/>
              </a:rPr>
              <a:t>. Треба имати у виду да је архиепископ Данило </a:t>
            </a:r>
            <a:r>
              <a:rPr lang="en-US" sz="2000" b="1" dirty="0" smtClean="0">
                <a:solidFill>
                  <a:srgbClr val="FFFF00"/>
                </a:solidFill>
                <a:latin typeface="Bookman Old Style" pitchFamily="18" charset="0"/>
              </a:rPr>
              <a:t>II</a:t>
            </a:r>
            <a:r>
              <a:rPr lang="sr-Cyrl-RS" sz="2000" b="1" dirty="0" smtClean="0">
                <a:solidFill>
                  <a:srgbClr val="FFFF00"/>
                </a:solidFill>
                <a:latin typeface="Bookman Old Style" pitchFamily="18" charset="0"/>
              </a:rPr>
              <a:t> у свом спису изричито напоменуо да је Сава из овог простора посматрао чинодејствовање свог наследника Арсенија. С друге стране, свечана дворана у приземљу препозната је као амбијент образован с наменом да у њему, уз посебне богослужбене обреде везане начелно за припрате, буду одржаване </a:t>
            </a:r>
            <a:r>
              <a:rPr lang="sr-Cyrl-RS" sz="2000" b="1" u="sng" dirty="0" smtClean="0">
                <a:solidFill>
                  <a:srgbClr val="FFFF00"/>
                </a:solidFill>
                <a:latin typeface="Bookman Old Style" pitchFamily="18" charset="0"/>
              </a:rPr>
              <a:t>најважније државне церемоније</a:t>
            </a:r>
            <a:r>
              <a:rPr lang="sr-Cyrl-RS" sz="2000" b="1" dirty="0" smtClean="0">
                <a:solidFill>
                  <a:srgbClr val="FFFF00"/>
                </a:solidFill>
                <a:latin typeface="Bookman Old Style" pitchFamily="18" charset="0"/>
              </a:rPr>
              <a:t>, попут црквених сабора, хиротоније (рукоположења) епископа и, посебно, </a:t>
            </a:r>
            <a:r>
              <a:rPr lang="sr-Cyrl-RS" sz="2000" b="1" u="sng" dirty="0" smtClean="0">
                <a:solidFill>
                  <a:srgbClr val="FFFF00"/>
                </a:solidFill>
                <a:latin typeface="Bookman Old Style" pitchFamily="18" charset="0"/>
              </a:rPr>
              <a:t>крунисања српских владара</a:t>
            </a:r>
            <a:r>
              <a:rPr lang="sr-Cyrl-RS" sz="2000" b="1" dirty="0" smtClean="0">
                <a:solidFill>
                  <a:srgbClr val="FFFF00"/>
                </a:solidFill>
                <a:latin typeface="Bookman Old Style" pitchFamily="18" charset="0"/>
              </a:rPr>
              <a:t>, њиховог крштења и венчања. У прилог томе сведоче и изворни подаци о Стефановом крунисању у Жичи, као и о увођењу његовог сина Радослава у ранг “младог краља”   </a:t>
            </a:r>
            <a:endParaRPr lang="en-US" sz="2000" b="1" dirty="0">
              <a:solidFill>
                <a:srgbClr val="FFFF00"/>
              </a:solidFill>
              <a:latin typeface="Bookman Old Style" pitchFamily="18" charset="0"/>
            </a:endParaRPr>
          </a:p>
        </p:txBody>
      </p:sp>
    </p:spTree>
    <p:extLst>
      <p:ext uri="{BB962C8B-B14F-4D97-AF65-F5344CB8AC3E}">
        <p14:creationId xmlns:p14="http://schemas.microsoft.com/office/powerpoint/2010/main" val="3633706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van\Downloads\Untitled1.jpg"/>
          <p:cNvPicPr>
            <a:picLocks noChangeAspect="1" noChangeArrowheads="1"/>
          </p:cNvPicPr>
          <p:nvPr/>
        </p:nvPicPr>
        <p:blipFill>
          <a:blip r:embed="rId2" cstate="print"/>
          <a:srcRect/>
          <a:stretch>
            <a:fillRect/>
          </a:stretch>
        </p:blipFill>
        <p:spPr bwMode="auto">
          <a:xfrm>
            <a:off x="-1" y="0"/>
            <a:ext cx="4575661" cy="5715000"/>
          </a:xfrm>
          <a:prstGeom prst="rect">
            <a:avLst/>
          </a:prstGeom>
          <a:noFill/>
        </p:spPr>
      </p:pic>
      <p:pic>
        <p:nvPicPr>
          <p:cNvPr id="2051" name="Picture 3" descr="C:\Users\Ivan\Downloads\Untitled2.jpg"/>
          <p:cNvPicPr>
            <a:picLocks noChangeAspect="1" noChangeArrowheads="1"/>
          </p:cNvPicPr>
          <p:nvPr/>
        </p:nvPicPr>
        <p:blipFill>
          <a:blip r:embed="rId3" cstate="print"/>
          <a:srcRect/>
          <a:stretch>
            <a:fillRect/>
          </a:stretch>
        </p:blipFill>
        <p:spPr bwMode="auto">
          <a:xfrm>
            <a:off x="4571999" y="0"/>
            <a:ext cx="4575661" cy="5715000"/>
          </a:xfrm>
          <a:prstGeom prst="rect">
            <a:avLst/>
          </a:prstGeom>
          <a:noFill/>
        </p:spPr>
      </p:pic>
      <p:sp>
        <p:nvSpPr>
          <p:cNvPr id="4" name="TextBox 3"/>
          <p:cNvSpPr txBox="1"/>
          <p:nvPr/>
        </p:nvSpPr>
        <p:spPr>
          <a:xfrm>
            <a:off x="152400" y="5791200"/>
            <a:ext cx="86106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Жича, портик куле, преписи повеља са поседима издатих Жичи на бочним зидовима, и представе Стефана Првовенчаног (десно) и “младог краља” Радослава (лево)</a:t>
            </a:r>
            <a:endParaRPr lang="en-US" sz="2000" b="1" dirty="0">
              <a:solidFill>
                <a:srgbClr val="FFFF00"/>
              </a:solidFill>
              <a:latin typeface="Bookman Old Style" pitchFamily="18" charset="0"/>
            </a:endParaRPr>
          </a:p>
        </p:txBody>
      </p:sp>
    </p:spTree>
    <p:extLst>
      <p:ext uri="{BB962C8B-B14F-4D97-AF65-F5344CB8AC3E}">
        <p14:creationId xmlns:p14="http://schemas.microsoft.com/office/powerpoint/2010/main" val="748124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van\Downloads\Untitled5.jpg"/>
          <p:cNvPicPr>
            <a:picLocks noChangeAspect="1" noChangeArrowheads="1"/>
          </p:cNvPicPr>
          <p:nvPr/>
        </p:nvPicPr>
        <p:blipFill>
          <a:blip r:embed="rId2" cstate="print"/>
          <a:srcRect/>
          <a:stretch>
            <a:fillRect/>
          </a:stretch>
        </p:blipFill>
        <p:spPr bwMode="auto">
          <a:xfrm>
            <a:off x="1" y="0"/>
            <a:ext cx="4993452" cy="6858000"/>
          </a:xfrm>
          <a:prstGeom prst="rect">
            <a:avLst/>
          </a:prstGeom>
          <a:noFill/>
        </p:spPr>
      </p:pic>
      <p:sp>
        <p:nvSpPr>
          <p:cNvPr id="3" name="TextBox 2"/>
          <p:cNvSpPr txBox="1"/>
          <p:nvPr/>
        </p:nvSpPr>
        <p:spPr>
          <a:xfrm>
            <a:off x="5105400" y="2209800"/>
            <a:ext cx="3810000" cy="224676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Жича, портик куле, акварел са представама на источном зиду и деловима повеља, Михаило Валтровић, седамдесете године 19. века</a:t>
            </a:r>
            <a:endParaRPr lang="en-US" sz="2000" b="1" dirty="0">
              <a:solidFill>
                <a:srgbClr val="FFFF00"/>
              </a:solidFill>
              <a:latin typeface="Bookman Old Style" pitchFamily="18" charset="0"/>
            </a:endParaRPr>
          </a:p>
        </p:txBody>
      </p:sp>
    </p:spTree>
    <p:extLst>
      <p:ext uri="{BB962C8B-B14F-4D97-AF65-F5344CB8AC3E}">
        <p14:creationId xmlns:p14="http://schemas.microsoft.com/office/powerpoint/2010/main" val="2431872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van\Videos\Desktop\001 SRBIJA PREDAVANJA\Untitled5.jpg"/>
          <p:cNvPicPr>
            <a:picLocks noChangeAspect="1" noChangeArrowheads="1"/>
          </p:cNvPicPr>
          <p:nvPr/>
        </p:nvPicPr>
        <p:blipFill>
          <a:blip r:embed="rId2" cstate="print"/>
          <a:srcRect/>
          <a:stretch>
            <a:fillRect/>
          </a:stretch>
        </p:blipFill>
        <p:spPr bwMode="auto">
          <a:xfrm>
            <a:off x="1" y="2"/>
            <a:ext cx="7238999" cy="6109413"/>
          </a:xfrm>
          <a:prstGeom prst="rect">
            <a:avLst/>
          </a:prstGeom>
          <a:noFill/>
        </p:spPr>
      </p:pic>
      <p:sp>
        <p:nvSpPr>
          <p:cNvPr id="3" name="TextBox 2"/>
          <p:cNvSpPr txBox="1"/>
          <p:nvPr/>
        </p:nvSpPr>
        <p:spPr>
          <a:xfrm>
            <a:off x="152400" y="6096000"/>
            <a:ext cx="89916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Жича, тродимензионална реконструкција целине простора по довршењу спољне припрате и куле</a:t>
            </a:r>
            <a:endParaRPr lang="en-US" sz="2000" b="1" dirty="0">
              <a:solidFill>
                <a:srgbClr val="FFFF00"/>
              </a:solidFill>
              <a:latin typeface="Bookman Old Style" pitchFamily="18" charset="0"/>
            </a:endParaRPr>
          </a:p>
        </p:txBody>
      </p:sp>
    </p:spTree>
    <p:extLst>
      <p:ext uri="{BB962C8B-B14F-4D97-AF65-F5344CB8AC3E}">
        <p14:creationId xmlns:p14="http://schemas.microsoft.com/office/powerpoint/2010/main" val="1169206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8710077"/>
          </a:xfrm>
          <a:prstGeom prst="rect">
            <a:avLst/>
          </a:prstGeom>
          <a:noFill/>
        </p:spPr>
        <p:txBody>
          <a:bodyPr wrap="square" rtlCol="0">
            <a:spAutoFit/>
          </a:bodyPr>
          <a:lstStyle/>
          <a:p>
            <a:r>
              <a:rPr lang="sr-Cyrl-RS" sz="2000" b="1" u="sng" dirty="0" smtClean="0">
                <a:solidFill>
                  <a:srgbClr val="FFFF00"/>
                </a:solidFill>
                <a:latin typeface="Bookman Old Style" pitchFamily="18" charset="0"/>
              </a:rPr>
              <a:t>РЕЛИКВИЈЕ СПАСОВЕ ЦРКВЕ У ЖИЧИ:</a:t>
            </a:r>
          </a:p>
          <a:p>
            <a:r>
              <a:rPr lang="sr-Cyrl-RS" sz="2000" b="1" dirty="0" smtClean="0">
                <a:solidFill>
                  <a:srgbClr val="FFFF00"/>
                </a:solidFill>
                <a:latin typeface="Bookman Old Style" pitchFamily="18" charset="0"/>
              </a:rPr>
              <a:t>У повељи исписаној на северном зиду жичке куле, забележени су дарови које су Стефан и Радослав приложили цркви. Реч је о више него репрезентативном скупу хришћанских реликвија које су се у Србији нашле Савиним деловањем после разарања Цариграда, као и током његовог боравка на двору цара и патријарха у Никеји. Жички реликвијарни програм садржао је “</a:t>
            </a:r>
            <a:r>
              <a:rPr lang="sr-Cyrl-RS" sz="2000" b="1" u="sng" dirty="0" smtClean="0">
                <a:solidFill>
                  <a:srgbClr val="FFFF00"/>
                </a:solidFill>
                <a:latin typeface="Bookman Old Style" pitchFamily="18" charset="0"/>
              </a:rPr>
              <a:t>свете че</a:t>
            </a:r>
            <a:r>
              <a:rPr lang="ru-RU" sz="2000" b="1" u="sng" dirty="0" smtClean="0">
                <a:solidFill>
                  <a:srgbClr val="FFFF00"/>
                </a:solidFill>
                <a:latin typeface="Bookman Old Style" pitchFamily="18" charset="0"/>
              </a:rPr>
              <a:t>стице часног и животворећег крста Господњега </a:t>
            </a:r>
            <a:r>
              <a:rPr lang="ru-RU" sz="2000" b="1" dirty="0" smtClean="0">
                <a:solidFill>
                  <a:srgbClr val="FFFF00"/>
                </a:solidFill>
                <a:latin typeface="Bookman Old Style" pitchFamily="18" charset="0"/>
              </a:rPr>
              <a:t>и </a:t>
            </a:r>
            <a:r>
              <a:rPr lang="ru-RU" sz="2000" b="1" u="sng" dirty="0" smtClean="0">
                <a:solidFill>
                  <a:srgbClr val="FFFF00"/>
                </a:solidFill>
                <a:latin typeface="Bookman Old Style" pitchFamily="18" charset="0"/>
              </a:rPr>
              <a:t>светих страсти Христових </a:t>
            </a:r>
            <a:r>
              <a:rPr lang="ru-RU" sz="2000" b="1" dirty="0" smtClean="0">
                <a:solidFill>
                  <a:srgbClr val="FFFF00"/>
                </a:solidFill>
                <a:latin typeface="Bookman Old Style" pitchFamily="18" charset="0"/>
              </a:rPr>
              <a:t>и од </a:t>
            </a:r>
            <a:r>
              <a:rPr lang="ru-RU" sz="2000" b="1" u="sng" dirty="0" smtClean="0">
                <a:solidFill>
                  <a:srgbClr val="FFFF00"/>
                </a:solidFill>
                <a:latin typeface="Bookman Old Style" pitchFamily="18" charset="0"/>
              </a:rPr>
              <a:t>ризе и појаса ПресветеБогородице </a:t>
            </a:r>
            <a:r>
              <a:rPr lang="ru-RU" sz="2000" b="1" dirty="0" smtClean="0">
                <a:solidFill>
                  <a:srgbClr val="FFFF00"/>
                </a:solidFill>
                <a:latin typeface="Bookman Old Style" pitchFamily="18" charset="0"/>
              </a:rPr>
              <a:t>и од </a:t>
            </a:r>
            <a:r>
              <a:rPr lang="ru-RU" sz="2000" b="1" u="sng" dirty="0" smtClean="0">
                <a:solidFill>
                  <a:srgbClr val="FFFF00"/>
                </a:solidFill>
                <a:latin typeface="Bookman Old Style" pitchFamily="18" charset="0"/>
              </a:rPr>
              <a:t>деснице светога пророка Претече Крститеља </a:t>
            </a:r>
            <a:r>
              <a:rPr lang="ru-RU" sz="2000" b="1" dirty="0" smtClean="0">
                <a:solidFill>
                  <a:srgbClr val="FFFF00"/>
                </a:solidFill>
                <a:latin typeface="Bookman Old Style" pitchFamily="18" charset="0"/>
              </a:rPr>
              <a:t>Јована, коју положи на теме Господње, крстећи га, и од </a:t>
            </a:r>
            <a:r>
              <a:rPr lang="ru-RU" sz="2000" b="1" u="sng" dirty="0" smtClean="0">
                <a:solidFill>
                  <a:srgbClr val="FFFF00"/>
                </a:solidFill>
                <a:latin typeface="Bookman Old Style" pitchFamily="18" charset="0"/>
              </a:rPr>
              <a:t>главе Претечине </a:t>
            </a:r>
            <a:r>
              <a:rPr lang="ru-RU" sz="2000" b="1" dirty="0" smtClean="0">
                <a:solidFill>
                  <a:srgbClr val="FFFF00"/>
                </a:solidFill>
                <a:latin typeface="Bookman Old Style" pitchFamily="18" charset="0"/>
              </a:rPr>
              <a:t>и од </a:t>
            </a:r>
            <a:r>
              <a:rPr lang="ru-RU" sz="2000" b="1" u="sng" dirty="0" smtClean="0">
                <a:solidFill>
                  <a:srgbClr val="FFFF00"/>
                </a:solidFill>
                <a:latin typeface="Bookman Old Style" pitchFamily="18" charset="0"/>
              </a:rPr>
              <a:t>моштију светих апостола, пророка, мученика и преподобних </a:t>
            </a:r>
            <a:r>
              <a:rPr lang="sr-Cyrl-RS" sz="2000" b="1" u="sng" dirty="0" smtClean="0">
                <a:solidFill>
                  <a:srgbClr val="FFFF00"/>
                </a:solidFill>
                <a:latin typeface="Bookman Old Style" pitchFamily="18" charset="0"/>
              </a:rPr>
              <a:t>светитеља</a:t>
            </a:r>
            <a:r>
              <a:rPr lang="sr-Cyrl-RS" sz="2000" b="1" dirty="0" smtClean="0">
                <a:solidFill>
                  <a:srgbClr val="FFFF00"/>
                </a:solidFill>
                <a:latin typeface="Bookman Old Style" pitchFamily="18" charset="0"/>
              </a:rPr>
              <a:t>...“ </a:t>
            </a:r>
            <a:r>
              <a:rPr lang="ru-RU" sz="2000" b="1" dirty="0" smtClean="0">
                <a:solidFill>
                  <a:srgbClr val="FFFF00"/>
                </a:solidFill>
                <a:latin typeface="Bookman Old Style" pitchFamily="18" charset="0"/>
              </a:rPr>
              <a:t> </a:t>
            </a:r>
          </a:p>
          <a:p>
            <a:r>
              <a:rPr lang="sr-Cyrl-RS" sz="2000" b="1" dirty="0" smtClean="0">
                <a:solidFill>
                  <a:srgbClr val="FFFF00"/>
                </a:solidFill>
                <a:latin typeface="Bookman Old Style" pitchFamily="18" charset="0"/>
              </a:rPr>
              <a:t>Ризница са оваквим садржајем представљала је једну од, у том тренутку, најбогатијих европских збирки хришћанских меморија вековима сабираних у цариградској цркви Богородице Фарске, а потом разасутих широм континента. Суштина непроцењиве вредности реликвија налазила се у симболичком стратуму, у уверењу да њихово присуство у одређеној средини њу чини богоизабраном по образу Свете Земље, подобном самом Јерусалиму као Божанском царству, што је био највиши циљ сваке средњовековне државе.    </a:t>
            </a:r>
            <a:r>
              <a:rPr lang="sr-Cyrl-RS" sz="2000" b="1" u="sng" dirty="0" smtClean="0">
                <a:solidFill>
                  <a:srgbClr val="FFFF00"/>
                </a:solidFill>
                <a:latin typeface="Bookman Old Style" pitchFamily="18" charset="0"/>
              </a:rPr>
              <a:t>  </a:t>
            </a:r>
            <a:endParaRPr lang="en-US" sz="2000" b="1" u="sng" dirty="0" smtClean="0">
              <a:solidFill>
                <a:srgbClr val="FFFF00"/>
              </a:solidFill>
              <a:latin typeface="Bookman Old Style" pitchFamily="18" charset="0"/>
            </a:endParaRPr>
          </a:p>
          <a:p>
            <a:endParaRPr lang="ru-RU" sz="2000" b="1" u="sng" dirty="0" smtClean="0">
              <a:solidFill>
                <a:srgbClr val="FFFF00"/>
              </a:solidFill>
              <a:latin typeface="Bookman Old Style" pitchFamily="18" charset="0"/>
            </a:endParaRPr>
          </a:p>
          <a:p>
            <a:endParaRPr lang="ru-RU" sz="2000" b="1" u="sng" dirty="0" smtClean="0">
              <a:solidFill>
                <a:srgbClr val="FFFF00"/>
              </a:solidFill>
              <a:latin typeface="Bookman Old Style" pitchFamily="18" charset="0"/>
            </a:endParaRPr>
          </a:p>
          <a:p>
            <a:endParaRPr lang="ru-RU" sz="2000" dirty="0" smtClean="0"/>
          </a:p>
          <a:p>
            <a:endParaRPr lang="ru-RU" sz="2000" dirty="0" smtClean="0"/>
          </a:p>
          <a:p>
            <a:endParaRPr lang="ru-RU" sz="2000" dirty="0" smtClean="0"/>
          </a:p>
          <a:p>
            <a:endParaRPr lang="sr-Cyrl-RS" sz="2000" dirty="0" smtClean="0"/>
          </a:p>
        </p:txBody>
      </p:sp>
    </p:spTree>
    <p:extLst>
      <p:ext uri="{BB962C8B-B14F-4D97-AF65-F5344CB8AC3E}">
        <p14:creationId xmlns:p14="http://schemas.microsoft.com/office/powerpoint/2010/main" val="3417081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458200" cy="5632311"/>
          </a:xfrm>
          <a:prstGeom prst="rect">
            <a:avLst/>
          </a:prstGeom>
          <a:noFill/>
        </p:spPr>
        <p:txBody>
          <a:bodyPr wrap="square" rtlCol="0">
            <a:spAutoFit/>
          </a:bodyPr>
          <a:lstStyle/>
          <a:p>
            <a:r>
              <a:rPr lang="sr-Cyrl-RS" sz="2000" b="1" dirty="0" smtClean="0">
                <a:solidFill>
                  <a:srgbClr val="FFFF00"/>
                </a:solidFill>
                <a:latin typeface="Bookman Old Style" pitchFamily="18" charset="0"/>
              </a:rPr>
              <a:t>“</a:t>
            </a:r>
            <a:r>
              <a:rPr lang="ru-RU" sz="2000" b="1" i="1" dirty="0" smtClean="0">
                <a:solidFill>
                  <a:srgbClr val="FFFF00"/>
                </a:solidFill>
                <a:latin typeface="Bookman Old Style" pitchFamily="18" charset="0"/>
              </a:rPr>
              <a:t>Жички програм реликвија, заснован на сувере-</a:t>
            </a:r>
          </a:p>
          <a:p>
            <a:r>
              <a:rPr lang="ru-RU" sz="2000" b="1" i="1" dirty="0" smtClean="0">
                <a:solidFill>
                  <a:srgbClr val="FFFF00"/>
                </a:solidFill>
                <a:latin typeface="Bookman Old Style" pitchFamily="18" charset="0"/>
              </a:rPr>
              <a:t>ном познавању њиховог богословског смисла, као</a:t>
            </a:r>
          </a:p>
          <a:p>
            <a:r>
              <a:rPr lang="ru-RU" sz="2000" b="1" i="1" dirty="0" smtClean="0">
                <a:solidFill>
                  <a:srgbClr val="FFFF00"/>
                </a:solidFill>
                <a:latin typeface="Bookman Old Style" pitchFamily="18" charset="0"/>
              </a:rPr>
              <a:t>и репрезентативних могућности, јасно показује да</a:t>
            </a:r>
          </a:p>
          <a:p>
            <a:r>
              <a:rPr lang="ru-RU" sz="2000" b="1" i="1" dirty="0" smtClean="0">
                <a:solidFill>
                  <a:srgbClr val="FFFF00"/>
                </a:solidFill>
                <a:latin typeface="Bookman Old Style" pitchFamily="18" charset="0"/>
              </a:rPr>
              <a:t>је он био битан чинилац укупне замисли Спасо-</a:t>
            </a:r>
          </a:p>
          <a:p>
            <a:r>
              <a:rPr lang="ru-RU" sz="2000" b="1" i="1" dirty="0" smtClean="0">
                <a:solidFill>
                  <a:srgbClr val="FFFF00"/>
                </a:solidFill>
                <a:latin typeface="Bookman Old Style" pitchFamily="18" charset="0"/>
              </a:rPr>
              <a:t>ве цркве. Знамените источнохришћанске светиње,</a:t>
            </a:r>
          </a:p>
          <a:p>
            <a:r>
              <a:rPr lang="ru-RU" sz="2000" b="1" i="1" dirty="0" smtClean="0">
                <a:solidFill>
                  <a:srgbClr val="FFFF00"/>
                </a:solidFill>
                <a:latin typeface="Bookman Old Style" pitchFamily="18" charset="0"/>
              </a:rPr>
              <a:t>похрањене у скупоцене реликвијаре, сигурно су</a:t>
            </a:r>
          </a:p>
          <a:p>
            <a:r>
              <a:rPr lang="ru-RU" sz="2000" b="1" i="1" dirty="0" smtClean="0">
                <a:solidFill>
                  <a:srgbClr val="FFFF00"/>
                </a:solidFill>
                <a:latin typeface="Bookman Old Style" pitchFamily="18" charset="0"/>
              </a:rPr>
              <a:t>много доприносиле „лепоти дома божјег“, а исто-</a:t>
            </a:r>
          </a:p>
          <a:p>
            <a:r>
              <a:rPr lang="ru-RU" sz="2000" b="1" i="1" dirty="0" smtClean="0">
                <a:solidFill>
                  <a:srgbClr val="FFFF00"/>
                </a:solidFill>
                <a:latin typeface="Bookman Old Style" pitchFamily="18" charset="0"/>
              </a:rPr>
              <a:t>времено су представљале симболичну евокацију</a:t>
            </a:r>
          </a:p>
          <a:p>
            <a:r>
              <a:rPr lang="ru-RU" sz="2000" b="1" i="1" dirty="0" smtClean="0">
                <a:solidFill>
                  <a:srgbClr val="FFFF00"/>
                </a:solidFill>
                <a:latin typeface="Bookman Old Style" pitchFamily="18" charset="0"/>
              </a:rPr>
              <a:t>Јерусалима и Цариграда и подупирале наук о пра-</a:t>
            </a:r>
          </a:p>
          <a:p>
            <a:r>
              <a:rPr lang="ru-RU" sz="2000" b="1" i="1" dirty="0" smtClean="0">
                <a:solidFill>
                  <a:srgbClr val="FFFF00"/>
                </a:solidFill>
                <a:latin typeface="Bookman Old Style" pitchFamily="18" charset="0"/>
              </a:rPr>
              <a:t>вој вери и њеним главним догматима. Тај програм</a:t>
            </a:r>
          </a:p>
          <a:p>
            <a:r>
              <a:rPr lang="ru-RU" sz="2000" b="1" i="1" dirty="0" smtClean="0">
                <a:solidFill>
                  <a:srgbClr val="FFFF00"/>
                </a:solidFill>
                <a:latin typeface="Bookman Old Style" pitchFamily="18" charset="0"/>
              </a:rPr>
              <a:t>великог формата Сава Српски заокружио је када је</a:t>
            </a:r>
          </a:p>
          <a:p>
            <a:r>
              <a:rPr lang="ru-RU" sz="2000" b="1" i="1" dirty="0" smtClean="0">
                <a:solidFill>
                  <a:srgbClr val="FFFF00"/>
                </a:solidFill>
                <a:latin typeface="Bookman Old Style" pitchFamily="18" charset="0"/>
              </a:rPr>
              <a:t>у Жичу пренео „свето тело“ брата Стефана. Мошти</a:t>
            </a:r>
          </a:p>
          <a:p>
            <a:r>
              <a:rPr lang="ru-RU" sz="2000" b="1" i="1" dirty="0" smtClean="0">
                <a:solidFill>
                  <a:srgbClr val="FFFF00"/>
                </a:solidFill>
                <a:latin typeface="Bookman Old Style" pitchFamily="18" charset="0"/>
              </a:rPr>
              <a:t>првовенчаног краља тако су постале једна од жич-</a:t>
            </a:r>
          </a:p>
          <a:p>
            <a:r>
              <a:rPr lang="ru-RU" sz="2000" b="1" i="1" dirty="0" smtClean="0">
                <a:solidFill>
                  <a:srgbClr val="FFFF00"/>
                </a:solidFill>
                <a:latin typeface="Bookman Old Style" pitchFamily="18" charset="0"/>
              </a:rPr>
              <a:t>ких реликвија, и то национална, придружена оним</a:t>
            </a:r>
          </a:p>
          <a:p>
            <a:r>
              <a:rPr lang="ru-RU" sz="2000" b="1" i="1" dirty="0" smtClean="0">
                <a:solidFill>
                  <a:srgbClr val="FFFF00"/>
                </a:solidFill>
                <a:latin typeface="Bookman Old Style" pitchFamily="18" charset="0"/>
              </a:rPr>
              <a:t>најугледнијим општехришћанским. Био је то потез</a:t>
            </a:r>
          </a:p>
          <a:p>
            <a:r>
              <a:rPr lang="ru-RU" sz="2000" b="1" i="1" dirty="0" smtClean="0">
                <a:solidFill>
                  <a:srgbClr val="FFFF00"/>
                </a:solidFill>
                <a:latin typeface="Bookman Old Style" pitchFamily="18" charset="0"/>
              </a:rPr>
              <a:t>највећег домета, којим су Срби, према схватањима</a:t>
            </a:r>
          </a:p>
          <a:p>
            <a:r>
              <a:rPr lang="ru-RU" sz="2000" b="1" i="1" dirty="0" smtClean="0">
                <a:solidFill>
                  <a:srgbClr val="FFFF00"/>
                </a:solidFill>
                <a:latin typeface="Bookman Old Style" pitchFamily="18" charset="0"/>
              </a:rPr>
              <a:t>времена, постављени у координате свете историје</a:t>
            </a:r>
          </a:p>
          <a:p>
            <a:r>
              <a:rPr lang="ru-RU" sz="2000" b="1" i="1" dirty="0" smtClean="0">
                <a:solidFill>
                  <a:srgbClr val="FFFF00"/>
                </a:solidFill>
                <a:latin typeface="Bookman Old Style" pitchFamily="18" charset="0"/>
              </a:rPr>
              <a:t>и одређени као историјски народ.</a:t>
            </a:r>
            <a:r>
              <a:rPr lang="sr-Cyrl-RS" sz="2000" b="1" dirty="0" smtClean="0">
                <a:solidFill>
                  <a:srgbClr val="FFFF00"/>
                </a:solidFill>
                <a:latin typeface="Bookman Old Style" pitchFamily="18" charset="0"/>
              </a:rPr>
              <a:t>” ( Д. Поповић)</a:t>
            </a:r>
            <a:endParaRPr lang="en-US" sz="2000" b="1" dirty="0">
              <a:solidFill>
                <a:srgbClr val="FFFF00"/>
              </a:solidFill>
              <a:latin typeface="Bookman Old Style" pitchFamily="18" charset="0"/>
            </a:endParaRPr>
          </a:p>
        </p:txBody>
      </p:sp>
    </p:spTree>
    <p:extLst>
      <p:ext uri="{BB962C8B-B14F-4D97-AF65-F5344CB8AC3E}">
        <p14:creationId xmlns:p14="http://schemas.microsoft.com/office/powerpoint/2010/main" val="967794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Ivan\Downloads\Untitled6.png"/>
          <p:cNvPicPr>
            <a:picLocks noChangeAspect="1" noChangeArrowheads="1"/>
          </p:cNvPicPr>
          <p:nvPr/>
        </p:nvPicPr>
        <p:blipFill>
          <a:blip r:embed="rId2" cstate="print"/>
          <a:srcRect/>
          <a:stretch>
            <a:fillRect/>
          </a:stretch>
        </p:blipFill>
        <p:spPr bwMode="auto">
          <a:xfrm>
            <a:off x="533400" y="152400"/>
            <a:ext cx="8023787" cy="5715000"/>
          </a:xfrm>
          <a:prstGeom prst="rect">
            <a:avLst/>
          </a:prstGeom>
          <a:noFill/>
        </p:spPr>
      </p:pic>
      <p:sp>
        <p:nvSpPr>
          <p:cNvPr id="4" name="TextBox 3"/>
          <p:cNvSpPr txBox="1"/>
          <p:nvPr/>
        </p:nvSpPr>
        <p:spPr>
          <a:xfrm>
            <a:off x="0" y="5842337"/>
            <a:ext cx="91440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Италија, Сијена, реликвијар десне руке Светог Јована Претече са Савиним именом на окову, која је чинила део жичке ризнице </a:t>
            </a:r>
            <a:endParaRPr lang="en-US" sz="2000" b="1" dirty="0">
              <a:solidFill>
                <a:srgbClr val="FFFF00"/>
              </a:solidFill>
              <a:latin typeface="Bookman Old Style" pitchFamily="18" charset="0"/>
            </a:endParaRPr>
          </a:p>
        </p:txBody>
      </p:sp>
    </p:spTree>
    <p:extLst>
      <p:ext uri="{BB962C8B-B14F-4D97-AF65-F5344CB8AC3E}">
        <p14:creationId xmlns:p14="http://schemas.microsoft.com/office/powerpoint/2010/main" val="2897161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van\Downloads\Untitled7.jpg"/>
          <p:cNvPicPr>
            <a:picLocks noChangeAspect="1" noChangeArrowheads="1"/>
          </p:cNvPicPr>
          <p:nvPr/>
        </p:nvPicPr>
        <p:blipFill>
          <a:blip r:embed="rId2" cstate="print"/>
          <a:srcRect/>
          <a:stretch>
            <a:fillRect/>
          </a:stretch>
        </p:blipFill>
        <p:spPr bwMode="auto">
          <a:xfrm>
            <a:off x="0" y="0"/>
            <a:ext cx="3352800" cy="6858000"/>
          </a:xfrm>
          <a:prstGeom prst="rect">
            <a:avLst/>
          </a:prstGeom>
          <a:noFill/>
        </p:spPr>
      </p:pic>
      <p:sp>
        <p:nvSpPr>
          <p:cNvPr id="3" name="TextBox 2"/>
          <p:cNvSpPr txBox="1"/>
          <p:nvPr/>
        </p:nvSpPr>
        <p:spPr>
          <a:xfrm>
            <a:off x="7010400" y="1905000"/>
            <a:ext cx="2133600" cy="2862322"/>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Италија, Пијенца, ставротека са натписом у коме се спомиње Сава, архиепископ српски</a:t>
            </a:r>
            <a:endParaRPr lang="en-US" sz="2000" b="1" dirty="0">
              <a:solidFill>
                <a:srgbClr val="FFFF00"/>
              </a:solidFill>
              <a:latin typeface="Bookman Old Style" pitchFamily="18" charset="0"/>
            </a:endParaRPr>
          </a:p>
        </p:txBody>
      </p:sp>
      <p:pic>
        <p:nvPicPr>
          <p:cNvPr id="6147" name="Picture 3" descr="C:\Users\Ivan\Downloads\9.jpg"/>
          <p:cNvPicPr>
            <a:picLocks noChangeAspect="1" noChangeArrowheads="1"/>
          </p:cNvPicPr>
          <p:nvPr/>
        </p:nvPicPr>
        <p:blipFill>
          <a:blip r:embed="rId3" cstate="print"/>
          <a:srcRect/>
          <a:stretch>
            <a:fillRect/>
          </a:stretch>
        </p:blipFill>
        <p:spPr bwMode="auto">
          <a:xfrm>
            <a:off x="3352800" y="0"/>
            <a:ext cx="3693771" cy="6858000"/>
          </a:xfrm>
          <a:prstGeom prst="rect">
            <a:avLst/>
          </a:prstGeom>
          <a:noFill/>
        </p:spPr>
      </p:pic>
    </p:spTree>
    <p:extLst>
      <p:ext uri="{BB962C8B-B14F-4D97-AF65-F5344CB8AC3E}">
        <p14:creationId xmlns:p14="http://schemas.microsoft.com/office/powerpoint/2010/main" val="42794740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u="sng" dirty="0" smtClean="0">
                <a:solidFill>
                  <a:srgbClr val="FFFF00"/>
                </a:solidFill>
                <a:latin typeface="Bookman Old Style" pitchFamily="18" charset="0"/>
              </a:rPr>
              <a:t>ВАЖНО:</a:t>
            </a:r>
            <a:r>
              <a:rPr lang="sr-Cyrl-RS" sz="2000" b="1" dirty="0" smtClean="0">
                <a:solidFill>
                  <a:srgbClr val="FFFF00"/>
                </a:solidFill>
                <a:latin typeface="Bookman Old Style" pitchFamily="18" charset="0"/>
              </a:rPr>
              <a:t> Од реликвија, преко црквених књига, икона, богослужбених сасуда и литургијског обреда, црквеноправних докумената, црквеног мобилијара, програма живописа, до свеукупног архитектонског концепта и ритуалног просторног понашања унутар храма и манастира, Жича је представљала апсолутну  сублимацију </a:t>
            </a:r>
            <a:r>
              <a:rPr lang="sr-Cyrl-RS" sz="2000" b="1" u="sng" dirty="0" smtClean="0">
                <a:solidFill>
                  <a:srgbClr val="FFFF00"/>
                </a:solidFill>
                <a:latin typeface="Bookman Old Style" pitchFamily="18" charset="0"/>
              </a:rPr>
              <a:t>аксиома српског поимања православне религиозности</a:t>
            </a:r>
            <a:r>
              <a:rPr lang="sr-Cyrl-RS" sz="2000" b="1" dirty="0" smtClean="0">
                <a:solidFill>
                  <a:srgbClr val="FFFF00"/>
                </a:solidFill>
                <a:latin typeface="Bookman Old Style" pitchFamily="18" charset="0"/>
              </a:rPr>
              <a:t>, ослоњених на универзалне духовне тековине ромејског царства, али истовремено прилагођених потребама властите средине, историје и тренутка у коме је настајала и била довршена. Стога се њен многоструки и неупоредиви значај може сагледати искључиво компаративним разматрањем свих наведених и међусобно испреплетаних сегмената. Ауторитет Жиче, зачет на тековинама Студенице а до врхунца изведен Савином теолошком ученошћу и деловањем, учинио је ово свето место програмским узором водећег тока не само архитектуре већ и целокупне религијске мисли и визуелног садржаја, испољених у потоњим српским задужбинама 13. века. Смисао Жиче из ових се разлога може разматрати само ако се увек у виду имају све њене компоненте које су, ванредно брижљиво осмишљене, чиниле </a:t>
            </a:r>
            <a:r>
              <a:rPr lang="sr-Cyrl-RS" sz="2000" b="1" i="1" dirty="0" smtClean="0">
                <a:solidFill>
                  <a:srgbClr val="FFFF00"/>
                </a:solidFill>
                <a:latin typeface="Bookman Old Style" pitchFamily="18" charset="0"/>
              </a:rPr>
              <a:t>јединствену</a:t>
            </a:r>
            <a:r>
              <a:rPr lang="sr-Cyrl-RS" sz="2000" b="1" dirty="0" smtClean="0">
                <a:solidFill>
                  <a:srgbClr val="FFFF00"/>
                </a:solidFill>
                <a:latin typeface="Bookman Old Style" pitchFamily="18" charset="0"/>
              </a:rPr>
              <a:t> </a:t>
            </a:r>
            <a:r>
              <a:rPr lang="sr-Cyrl-RS" sz="2000" b="1" i="1" dirty="0" smtClean="0">
                <a:solidFill>
                  <a:srgbClr val="FFFF00"/>
                </a:solidFill>
                <a:latin typeface="Bookman Old Style" pitchFamily="18" charset="0"/>
              </a:rPr>
              <a:t>сакралну целину</a:t>
            </a:r>
            <a:r>
              <a:rPr lang="sr-Cyrl-RS" sz="2000" b="1" dirty="0" smtClean="0">
                <a:solidFill>
                  <a:srgbClr val="FFFF00"/>
                </a:solidFill>
                <a:latin typeface="Bookman Old Style" pitchFamily="18" charset="0"/>
              </a:rPr>
              <a:t>,</a:t>
            </a:r>
            <a:r>
              <a:rPr lang="sr-Cyrl-RS" sz="2000" b="1" i="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упоредиву са највећим хришћанским светилиштима епохе.    </a:t>
            </a:r>
            <a:r>
              <a:rPr lang="sr-Cyrl-RS" sz="2000" b="1" u="sng" dirty="0" smtClean="0">
                <a:solidFill>
                  <a:srgbClr val="FFFF00"/>
                </a:solidFill>
                <a:latin typeface="Bookman Old Style" pitchFamily="18" charset="0"/>
              </a:rPr>
              <a:t> </a:t>
            </a:r>
            <a:endParaRPr lang="en-US" sz="2000" b="1" u="sng" dirty="0">
              <a:solidFill>
                <a:srgbClr val="FFFF00"/>
              </a:solidFill>
              <a:latin typeface="Bookman Old Style" pitchFamily="18" charset="0"/>
            </a:endParaRPr>
          </a:p>
        </p:txBody>
      </p:sp>
    </p:spTree>
    <p:extLst>
      <p:ext uri="{BB962C8B-B14F-4D97-AF65-F5344CB8AC3E}">
        <p14:creationId xmlns:p14="http://schemas.microsoft.com/office/powerpoint/2010/main" val="3830016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32640"/>
          </a:xfrm>
          <a:prstGeom prst="rect">
            <a:avLst/>
          </a:prstGeom>
        </p:spPr>
        <p:txBody>
          <a:bodyPr wrap="square">
            <a:spAutoFit/>
          </a:bodyPr>
          <a:lstStyle/>
          <a:p>
            <a:r>
              <a:rPr lang="sr-Cyrl-RS" b="1" u="sng" dirty="0" smtClean="0">
                <a:solidFill>
                  <a:srgbClr val="FFFF00"/>
                </a:solidFill>
                <a:latin typeface="Bookman Old Style" pitchFamily="18" charset="0"/>
              </a:rPr>
              <a:t>Препоручена литература, уз обавезну:</a:t>
            </a:r>
          </a:p>
          <a:p>
            <a:pPr>
              <a:buFontTx/>
              <a:buChar char="-"/>
            </a:pPr>
            <a:r>
              <a:rPr lang="sr-Latn-RS" sz="2000" b="1" dirty="0" smtClean="0">
                <a:solidFill>
                  <a:srgbClr val="FFFF00"/>
                </a:solidFill>
                <a:latin typeface="Bookman Old Style" pitchFamily="18" charset="0"/>
              </a:rPr>
              <a:t>S. Popović, </a:t>
            </a:r>
            <a:r>
              <a:rPr lang="sr-Latn-RS" sz="2000" b="1" i="1" dirty="0" smtClean="0">
                <a:solidFill>
                  <a:srgbClr val="FFFF00"/>
                </a:solidFill>
                <a:latin typeface="Bookman Old Style" pitchFamily="18" charset="0"/>
              </a:rPr>
              <a:t>The Serbian Episcopal Sees in the Thirteenth Century</a:t>
            </a:r>
            <a:r>
              <a:rPr lang="sr-Latn-RS" sz="2000" b="1" dirty="0" smtClean="0">
                <a:solidFill>
                  <a:srgbClr val="FFFF00"/>
                </a:solidFill>
                <a:latin typeface="Bookman Old Style" pitchFamily="18" charset="0"/>
              </a:rPr>
              <a:t>, Starinar 51 (2001), 171-184. </a:t>
            </a:r>
            <a:r>
              <a:rPr lang="sr-Cyrl-RS" sz="2000" b="1" dirty="0" smtClean="0">
                <a:solidFill>
                  <a:srgbClr val="FFFF00"/>
                </a:solidFill>
                <a:latin typeface="Bookman Old Style" pitchFamily="18" charset="0"/>
              </a:rPr>
              <a:t>ДОСТУПНО НА САЈТУ </a:t>
            </a:r>
            <a:r>
              <a:rPr lang="en-US" sz="2000" b="1" i="1" dirty="0" smtClean="0">
                <a:solidFill>
                  <a:srgbClr val="FFFF00"/>
                </a:solidFill>
                <a:latin typeface="Bookman Old Style" pitchFamily="18" charset="0"/>
              </a:rPr>
              <a:t>VIMINACIUM</a:t>
            </a:r>
            <a:r>
              <a:rPr lang="sr-Cyrl-RS" sz="2000" b="1" i="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(сви бројеви Старинара)</a:t>
            </a:r>
            <a:endParaRPr lang="sr-Latn-RS" sz="2000" b="1" i="1" dirty="0" smtClean="0">
              <a:solidFill>
                <a:srgbClr val="FFFF00"/>
              </a:solidFill>
              <a:latin typeface="Bookman Old Style" pitchFamily="18" charset="0"/>
            </a:endParaRPr>
          </a:p>
          <a:p>
            <a:pPr>
              <a:buFontTx/>
              <a:buChar char="-"/>
            </a:pPr>
            <a:r>
              <a:rPr lang="sr-Latn-R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М. Чанак-Медић – Д. Поповић – Д. Војводић, </a:t>
            </a:r>
            <a:r>
              <a:rPr lang="sr-Cyrl-RS" sz="2000" b="1" i="1" dirty="0" smtClean="0">
                <a:solidFill>
                  <a:srgbClr val="FFFF00"/>
                </a:solidFill>
                <a:latin typeface="Bookman Old Style" pitchFamily="18" charset="0"/>
              </a:rPr>
              <a:t>Манастир Жича, </a:t>
            </a:r>
            <a:r>
              <a:rPr lang="sr-Cyrl-RS" sz="2000" b="1" dirty="0" smtClean="0">
                <a:solidFill>
                  <a:srgbClr val="FFFF00"/>
                </a:solidFill>
                <a:latin typeface="Bookman Old Style" pitchFamily="18" charset="0"/>
              </a:rPr>
              <a:t>Београд 2014.</a:t>
            </a:r>
          </a:p>
          <a:p>
            <a:pPr>
              <a:buFontTx/>
              <a:buChar char="-"/>
            </a:pPr>
            <a:r>
              <a:rPr lang="sr-Cyrl-RS" sz="2000" b="1" dirty="0" smtClean="0">
                <a:solidFill>
                  <a:srgbClr val="FFFF00"/>
                </a:solidFill>
                <a:latin typeface="Bookman Old Style" pitchFamily="18" charset="0"/>
              </a:rPr>
              <a:t>Б. Тодић, </a:t>
            </a:r>
            <a:r>
              <a:rPr lang="sr-Cyrl-RS" sz="2000" b="1" i="1" dirty="0" smtClean="0">
                <a:solidFill>
                  <a:srgbClr val="FFFF00"/>
                </a:solidFill>
                <a:latin typeface="Bookman Old Style" pitchFamily="18" charset="0"/>
              </a:rPr>
              <a:t>Иконографска истраживања жичких фресака </a:t>
            </a:r>
            <a:r>
              <a:rPr lang="en-US" sz="2000" b="1" i="1" dirty="0" smtClean="0">
                <a:solidFill>
                  <a:srgbClr val="FFFF00"/>
                </a:solidFill>
                <a:latin typeface="Bookman Old Style" pitchFamily="18" charset="0"/>
              </a:rPr>
              <a:t>XIII</a:t>
            </a:r>
            <a:r>
              <a:rPr lang="sr-Cyrl-RS" sz="2000" b="1" i="1" dirty="0" smtClean="0">
                <a:solidFill>
                  <a:srgbClr val="FFFF00"/>
                </a:solidFill>
                <a:latin typeface="Bookman Old Style" pitchFamily="18" charset="0"/>
              </a:rPr>
              <a:t> века</a:t>
            </a:r>
            <a:r>
              <a:rPr lang="sr-Cyrl-RS" sz="2000" b="1" dirty="0" smtClean="0">
                <a:solidFill>
                  <a:srgbClr val="FFFF00"/>
                </a:solidFill>
                <a:latin typeface="Bookman Old Style" pitchFamily="18" charset="0"/>
              </a:rPr>
              <a:t>, Саопштења РЗЗСК, 22-23(1990-1991),25-40. ДОСТУПНО НА САЈТУ РЗЗСК</a:t>
            </a:r>
          </a:p>
          <a:p>
            <a:pPr>
              <a:buFontTx/>
              <a:buChar char="-"/>
            </a:pPr>
            <a:r>
              <a:rPr lang="sr-Cyrl-RS" sz="2000" b="1" dirty="0" smtClean="0">
                <a:solidFill>
                  <a:srgbClr val="FFFF00"/>
                </a:solidFill>
                <a:latin typeface="Bookman Old Style" pitchFamily="18" charset="0"/>
              </a:rPr>
              <a:t> И. М. Ђорђевић, </a:t>
            </a:r>
            <a:r>
              <a:rPr lang="sr-Cyrl-RS" sz="2000" b="1" i="1" dirty="0" smtClean="0">
                <a:solidFill>
                  <a:srgbClr val="FFFF00"/>
                </a:solidFill>
                <a:latin typeface="Bookman Old Style" pitchFamily="18" charset="0"/>
              </a:rPr>
              <a:t>Жича и Студеница</a:t>
            </a:r>
            <a:r>
              <a:rPr lang="sr-Cyrl-RS" sz="2000" b="1" dirty="0" smtClean="0">
                <a:solidFill>
                  <a:srgbClr val="FFFF00"/>
                </a:solidFill>
                <a:latin typeface="Bookman Old Style" pitchFamily="18" charset="0"/>
              </a:rPr>
              <a:t>, Студије старе српске уметности (прир. Д. Војводић-М. Марковић, Београд 2008, 257-263. ИНТЕРНЕТ-</a:t>
            </a:r>
            <a:r>
              <a:rPr lang="en-US" sz="2000" b="1" dirty="0" smtClean="0">
                <a:solidFill>
                  <a:srgbClr val="FFFF00"/>
                </a:solidFill>
                <a:latin typeface="Bookman Old Style" pitchFamily="18" charset="0"/>
              </a:rPr>
              <a:t>SCRIBD</a:t>
            </a:r>
          </a:p>
          <a:p>
            <a:pPr>
              <a:buFontTx/>
              <a:buChar char="-"/>
            </a:pP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Д. Поповић, </a:t>
            </a:r>
            <a:r>
              <a:rPr lang="sr-Cyrl-RS" sz="2000" b="1" i="1" dirty="0" smtClean="0">
                <a:solidFill>
                  <a:srgbClr val="FFFF00"/>
                </a:solidFill>
                <a:latin typeface="Bookman Old Style" pitchFamily="18" charset="0"/>
              </a:rPr>
              <a:t>Ризница спасења. Култ реликвија и српских светих у средњовековној Србији, </a:t>
            </a:r>
            <a:r>
              <a:rPr lang="sr-Cyrl-RS" sz="2000" b="1" dirty="0" smtClean="0">
                <a:solidFill>
                  <a:srgbClr val="FFFF00"/>
                </a:solidFill>
                <a:latin typeface="Bookman Old Style" pitchFamily="18" charset="0"/>
              </a:rPr>
              <a:t>Београд – Нови Сад 2018, текстови у одељку “Реликвије и реликвијари”: 15-54;55-88;133-164;165-184;273-287. </a:t>
            </a:r>
            <a:r>
              <a:rPr lang="en-US" sz="2000" b="1" dirty="0" smtClean="0">
                <a:solidFill>
                  <a:srgbClr val="FFFF00"/>
                </a:solidFill>
                <a:latin typeface="Bookman Old Style" pitchFamily="18" charset="0"/>
              </a:rPr>
              <a:t>ACADEMIA.EDU</a:t>
            </a:r>
          </a:p>
          <a:p>
            <a:pPr>
              <a:buFontTx/>
              <a:buChar char="-"/>
            </a:pP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И. Стевовић,</a:t>
            </a:r>
            <a:r>
              <a:rPr lang="sr-Cyrl-RS" sz="2000" b="1" i="1" dirty="0" smtClean="0">
                <a:solidFill>
                  <a:srgbClr val="FFFF00"/>
                </a:solidFill>
                <a:latin typeface="Bookman Old Style" pitchFamily="18" charset="0"/>
              </a:rPr>
              <a:t> Прве српске епископске цркве. Запажања о историји и архитектури</a:t>
            </a:r>
            <a:r>
              <a:rPr lang="sr-Cyrl-RS" sz="2000" b="1" dirty="0" smtClean="0">
                <a:solidFill>
                  <a:srgbClr val="FFFF00"/>
                </a:solidFill>
                <a:latin typeface="Bookman Old Style" pitchFamily="18" charset="0"/>
              </a:rPr>
              <a:t>, ЗМСЛУ 44 (2016),41-59</a:t>
            </a:r>
            <a:r>
              <a:rPr lang="en-US" sz="2000" b="1" dirty="0" smtClean="0">
                <a:solidFill>
                  <a:srgbClr val="FFFF00"/>
                </a:solidFill>
                <a:latin typeface="Bookman Old Style" pitchFamily="18" charset="0"/>
              </a:rPr>
              <a:t>.</a:t>
            </a:r>
            <a:r>
              <a:rPr lang="sr-Latn-RS" sz="2000" b="1" dirty="0" smtClean="0">
                <a:solidFill>
                  <a:srgbClr val="FFFF00"/>
                </a:solidFill>
                <a:latin typeface="Bookman Old Style" pitchFamily="18" charset="0"/>
              </a:rPr>
              <a:t> </a:t>
            </a:r>
            <a:r>
              <a:rPr lang="en-US" sz="2000" b="1" dirty="0" smtClean="0">
                <a:solidFill>
                  <a:srgbClr val="FFFF00"/>
                </a:solidFill>
                <a:latin typeface="Bookman Old Style" pitchFamily="18" charset="0"/>
              </a:rPr>
              <a:t>ACADEMIA. EDU.</a:t>
            </a:r>
          </a:p>
          <a:p>
            <a:pPr>
              <a:buFontTx/>
              <a:buChar char="-"/>
            </a:pP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И. Стевовић-</a:t>
            </a:r>
            <a:r>
              <a:rPr lang="sr-Latn-R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Ј. Ердељан, </a:t>
            </a:r>
            <a:r>
              <a:rPr lang="sr-Cyrl-RS" sz="2000" b="1" i="1" dirty="0" smtClean="0">
                <a:solidFill>
                  <a:srgbClr val="FFFF00"/>
                </a:solidFill>
                <a:latin typeface="Bookman Old Style" pitchFamily="18" charset="0"/>
              </a:rPr>
              <a:t>Облици и симболика простора Спасове цркве у Жичи</a:t>
            </a:r>
            <a:r>
              <a:rPr lang="sr-Cyrl-RS" sz="2000" b="1" dirty="0" smtClean="0">
                <a:solidFill>
                  <a:srgbClr val="FFFF00"/>
                </a:solidFill>
                <a:latin typeface="Bookman Old Style" pitchFamily="18" charset="0"/>
              </a:rPr>
              <a:t>, Ниш и Византија 16</a:t>
            </a:r>
            <a:r>
              <a:rPr lang="en-US" sz="2000" b="1" dirty="0" smtClean="0">
                <a:solidFill>
                  <a:srgbClr val="FFFF00"/>
                </a:solidFill>
                <a:latin typeface="Bookman Old Style" pitchFamily="18" charset="0"/>
              </a:rPr>
              <a:t> </a:t>
            </a:r>
            <a:r>
              <a:rPr lang="sr-Latn-RS" sz="2000" b="1" dirty="0" smtClean="0">
                <a:solidFill>
                  <a:srgbClr val="FFFF00"/>
                </a:solidFill>
                <a:latin typeface="Bookman Old Style" pitchFamily="18" charset="0"/>
              </a:rPr>
              <a:t>(2018)</a:t>
            </a:r>
            <a:r>
              <a:rPr lang="sr-Cyrl-RS" sz="2000" b="1" dirty="0" smtClean="0">
                <a:solidFill>
                  <a:srgbClr val="FFFF00"/>
                </a:solidFill>
                <a:latin typeface="Bookman Old Style" pitchFamily="18" charset="0"/>
              </a:rPr>
              <a:t> 87-100</a:t>
            </a:r>
            <a:r>
              <a:rPr lang="sr-Latn-RS" sz="2000" b="1" dirty="0" smtClean="0">
                <a:solidFill>
                  <a:srgbClr val="FFFF00"/>
                </a:solidFill>
                <a:latin typeface="Bookman Old Style" pitchFamily="18" charset="0"/>
              </a:rPr>
              <a:t>.</a:t>
            </a:r>
            <a:r>
              <a:rPr lang="en-US" sz="2000" b="1" dirty="0" smtClean="0">
                <a:solidFill>
                  <a:srgbClr val="FFFF00"/>
                </a:solidFill>
                <a:latin typeface="Bookman Old Style" pitchFamily="18" charset="0"/>
              </a:rPr>
              <a:t> ACADEMIA.</a:t>
            </a:r>
            <a:r>
              <a:rPr lang="sr-Latn-RS" sz="2000" b="1" dirty="0" smtClean="0">
                <a:solidFill>
                  <a:srgbClr val="FFFF00"/>
                </a:solidFill>
                <a:latin typeface="Bookman Old Style" pitchFamily="18" charset="0"/>
              </a:rPr>
              <a:t> EDU</a:t>
            </a:r>
            <a:r>
              <a:rPr lang="sr-Cyrl-RS" sz="2000" b="1" dirty="0" smtClean="0">
                <a:solidFill>
                  <a:srgbClr val="FFFF00"/>
                </a:solidFill>
                <a:latin typeface="Bookman Old Style" pitchFamily="18" charset="0"/>
              </a:rPr>
              <a:t>     </a:t>
            </a:r>
            <a:endParaRPr lang="en-US" sz="2000" b="1" dirty="0" smtClean="0">
              <a:solidFill>
                <a:srgbClr val="FFFF00"/>
              </a:solidFill>
              <a:latin typeface="Bookman Old Style" pitchFamily="18" charset="0"/>
            </a:endParaRPr>
          </a:p>
        </p:txBody>
      </p:sp>
    </p:spTree>
    <p:extLst>
      <p:ext uri="{BB962C8B-B14F-4D97-AF65-F5344CB8AC3E}">
        <p14:creationId xmlns:p14="http://schemas.microsoft.com/office/powerpoint/2010/main" val="3263041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6555641"/>
          </a:xfrm>
          <a:prstGeom prst="rect">
            <a:avLst/>
          </a:prstGeom>
          <a:noFill/>
        </p:spPr>
        <p:txBody>
          <a:bodyPr wrap="square" rtlCol="0">
            <a:spAutoFit/>
          </a:bodyPr>
          <a:lstStyle/>
          <a:p>
            <a:r>
              <a:rPr lang="sr-Cyrl-RS" sz="2000" b="1" dirty="0" smtClean="0">
                <a:solidFill>
                  <a:srgbClr val="FFFF00"/>
                </a:solidFill>
                <a:latin typeface="Bookman Old Style" pitchFamily="18" charset="0"/>
              </a:rPr>
              <a:t>НАКОН КОНФУЗНОГ И НЕДОВОЉНО ПОЗНАТОГ ПЕРИОДА УНУТАРСРПСКИХ СУКОБА ПОДСТИЦАНИХ ИЗ УГАРСКЕ И БУГАРСКЕ ТОКОМ ПРВИХ ГОДИНА 13. ВЕКА, СТЕФАН ЈЕ, КАКО ИЗГЛЕДА, ДО 1205. ПОВРАТИО ВРХОВНУ ВЛАСТ НАД СРБИЈОМ, И У МЕРИ КОЈА ЈОШ УВЕК НИЈЕ У ПОТПУНОСТИ РАЗЈАШЊЕНА, СПРОВЕО ЗАОКРЕТ У ПОЛИТИЦИ ПРЕМА ЦАРСТВУ РАСПАРЧАНОМ НА ВИШЕ ЈЕДИНИЦА СА СЕДИШТИМА У НИКЕЈИ (ЦАРСТВО ЛАСКАРИСА), ЕПИРУ (ДЕСПОТАТ ДИНАСТИЈЕ АНЂЕЛА) И ТРАПЕЗУНТУ (ЦАРСТВО ВЕЛИКИХ КОМНИНА): ОТПУСТИО ЈЕ С ДВОРА СВОЈУ ПРВУ СУПРУГУ, </a:t>
            </a:r>
            <a:r>
              <a:rPr lang="sr-Cyrl-RS" sz="2000" b="1" u="sng" dirty="0" smtClean="0">
                <a:solidFill>
                  <a:srgbClr val="FFFF00"/>
                </a:solidFill>
                <a:latin typeface="Bookman Old Style" pitchFamily="18" charset="0"/>
              </a:rPr>
              <a:t>ПРИНЦЕЗУ ЕВДОКИЈУ, ЋЕРКУ ЦАРА АЛЕКСИЈА </a:t>
            </a:r>
            <a:r>
              <a:rPr lang="en-US" sz="2000" b="1" u="sng" dirty="0" smtClean="0">
                <a:solidFill>
                  <a:srgbClr val="FFFF00"/>
                </a:solidFill>
                <a:latin typeface="Bookman Old Style" pitchFamily="18" charset="0"/>
              </a:rPr>
              <a:t>III</a:t>
            </a:r>
            <a:r>
              <a:rPr lang="sr-Cyrl-RS" sz="2000" b="1" u="sng" dirty="0" smtClean="0">
                <a:solidFill>
                  <a:srgbClr val="FFFF00"/>
                </a:solidFill>
                <a:latin typeface="Bookman Old Style" pitchFamily="18" charset="0"/>
              </a:rPr>
              <a:t> АНЂЕЛА</a:t>
            </a:r>
            <a:r>
              <a:rPr lang="sr-Cyrl-RS" sz="2000" b="1" dirty="0" smtClean="0">
                <a:solidFill>
                  <a:srgbClr val="FFFF00"/>
                </a:solidFill>
                <a:latin typeface="Bookman Old Style" pitchFamily="18" charset="0"/>
              </a:rPr>
              <a:t>, И У НЕКОМ ТРЕНУТКУ ПРЕ ИЛИ ПОСЛЕ РИТУАЛНОГ ИЗМИРЕЊА СА ВУКАНОМ НАД МОШТИМА ОЦА И РОДОНАЧЕЛНИКА ДИНАСТИЈЕ СВЕТОГ СИМЕОНА, ОЖЕНИО СЕ УНУКОМ ВЕНЕЦИЈАНСКОГ ДУЖДА АНДРЕЈЕ ДАНДОЛА, </a:t>
            </a:r>
            <a:r>
              <a:rPr lang="sr-Cyrl-RS" sz="2000" b="1" u="sng" dirty="0" smtClean="0">
                <a:solidFill>
                  <a:srgbClr val="FFFF00"/>
                </a:solidFill>
                <a:latin typeface="Bookman Old Style" pitchFamily="18" charset="0"/>
              </a:rPr>
              <a:t>АНОМ ДАНДОЛО</a:t>
            </a:r>
            <a:r>
              <a:rPr lang="sr-Cyrl-RS" sz="2000" b="1" dirty="0" smtClean="0">
                <a:solidFill>
                  <a:srgbClr val="FFFF00"/>
                </a:solidFill>
                <a:latin typeface="Bookman Old Style" pitchFamily="18" charset="0"/>
              </a:rPr>
              <a:t>, ШТО ЈЕ, ТРЕБА РЕЋИ, ОСТАЛО ПОЗНАТО ПРЕМА ПОДАТКУ ЗАБЕЛЕЖЕНОМ У ЗНАТНО КАСНИЈИМ ИЗВОРИМА. У СВАКОМ СЛУЧАЈУ, ПРЕРОГАТИВЕ ВИСОКОГ ВЛАДАРСКОГ ДОСТОЈАНСТВА СТЕФАН ЈЕ ДОБИО1217. ОД НОВОГ ПАПЕ ХОНОРИЈА </a:t>
            </a:r>
            <a:r>
              <a:rPr lang="en-US" sz="2000" b="1" dirty="0" smtClean="0">
                <a:solidFill>
                  <a:srgbClr val="FFFF00"/>
                </a:solidFill>
                <a:latin typeface="Bookman Old Style" pitchFamily="18" charset="0"/>
              </a:rPr>
              <a:t>III</a:t>
            </a:r>
            <a:r>
              <a:rPr lang="sr-Cyrl-RS" sz="2000" b="1" dirty="0" smtClean="0">
                <a:solidFill>
                  <a:srgbClr val="FFFF00"/>
                </a:solidFill>
                <a:latin typeface="Bookman Old Style" pitchFamily="18" charset="0"/>
              </a:rPr>
              <a:t>, СТЕКАВШИ ТАКО ПОЗНАТИ ЕПИТЕТ “ПРВОВЕНЧАНОГ”, ОДНОСНО ПРВОГ СРПСКОГ КРАЉА.  </a:t>
            </a:r>
            <a:endParaRPr lang="en-US" sz="2000" b="1" dirty="0">
              <a:solidFill>
                <a:srgbClr val="FFFF00"/>
              </a:solidFill>
              <a:latin typeface="Bookman Old Style" pitchFamily="18" charset="0"/>
            </a:endParaRPr>
          </a:p>
        </p:txBody>
      </p:sp>
    </p:spTree>
    <p:extLst>
      <p:ext uri="{BB962C8B-B14F-4D97-AF65-F5344CB8AC3E}">
        <p14:creationId xmlns:p14="http://schemas.microsoft.com/office/powerpoint/2010/main" val="254181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У НЕЈАСНИМ ОКОЛНОСТИМА КОЈЕ СУ ПРАТИЛЕ СТЕФАНОВО УСПИЊАЊЕ ДО КРАЉЕВСКОГ ТРОНА, И САМ ЧИН КРУНИСАЊА КОЈИ ЈЕ БИО УПРИЛИЧЕН У ЦРКВИ СВ. ПЕТРА И ПАВЛА У РАСУ, САВИНО ДЕЛОВАЊЕ КРЕТАЛО СЕ У ПРАВЦУ СТИЦАЊА </a:t>
            </a:r>
            <a:r>
              <a:rPr lang="sr-Cyrl-RS" sz="2000" b="1" u="sng" dirty="0" smtClean="0">
                <a:solidFill>
                  <a:srgbClr val="FFFF00"/>
                </a:solidFill>
                <a:latin typeface="Bookman Old Style" pitchFamily="18" charset="0"/>
              </a:rPr>
              <a:t>ЦРКВЕНОГ СУВЕРЕНИТЕТА </a:t>
            </a:r>
            <a:r>
              <a:rPr lang="sr-Cyrl-RS" sz="2000" b="1" dirty="0" smtClean="0">
                <a:solidFill>
                  <a:srgbClr val="FFFF00"/>
                </a:solidFill>
                <a:latin typeface="Bookman Old Style" pitchFamily="18" charset="0"/>
              </a:rPr>
              <a:t>НА ДРУГОМ ПОЛУ ХРИШЋАНСКОГ СВЕТА, У ВИЗАНТИЈИ. ПО СВОЈ ПРИЛИЦИ ЈЕ ДА ЈЕ ВЕЋ У ДРУГОЈ ПОЛОВИНИ НАРЕДНЕ, 1218. ГОДИНЕ, ДОШАО У НИКЕЈУ, У КОЈУ СУ БИЛИ ИЗБЕГЛИ ЦАР И ВАСЕЉЕНСКИ ПАТРИЈАРХ, И ТАМО СТЕКАО ДОСТОЈАНСТВО ПРВОГ ПРЕДВОДНИКА БУДУЋЕ АУТОКЕФАЛНЕ ЦРКВЕ, </a:t>
            </a:r>
            <a:r>
              <a:rPr lang="sr-Cyrl-RS" sz="2000" b="1" i="1" dirty="0" smtClean="0">
                <a:solidFill>
                  <a:srgbClr val="FFFF00"/>
                </a:solidFill>
                <a:latin typeface="Bookman Old Style" pitchFamily="18" charset="0"/>
              </a:rPr>
              <a:t>АРХИЕПИСКОПА СВЕ СРПСКЕ ЗЕМЉЕ И ПОМОРСКЕ</a:t>
            </a:r>
            <a:r>
              <a:rPr lang="sr-Cyrl-RS" sz="2000" b="1" dirty="0" smtClean="0">
                <a:solidFill>
                  <a:srgbClr val="FFFF00"/>
                </a:solidFill>
                <a:latin typeface="Bookman Old Style" pitchFamily="18" charset="0"/>
              </a:rPr>
              <a:t>, ШТО ЈЕ БИЛА ТИТУЛА КОЈА ЈЕ ОДГОВАРАЛА СВЕДЕНОЈ ТИТУЛИ СТЕФАНОВОГ ДОСТОЈАНСТВА </a:t>
            </a:r>
            <a:r>
              <a:rPr lang="sr-Cyrl-RS" sz="2000" b="1" i="1" dirty="0" smtClean="0">
                <a:solidFill>
                  <a:srgbClr val="FFFF00"/>
                </a:solidFill>
                <a:latin typeface="Bookman Old Style" pitchFamily="18" charset="0"/>
              </a:rPr>
              <a:t>КРАЉА И САМОДРШЦА СВЕ СРПСКЕ ЗЕМЉЕ И ПОМОРСКЕ. </a:t>
            </a:r>
            <a:r>
              <a:rPr lang="sr-Cyrl-RS" sz="2000" b="1" dirty="0" smtClean="0">
                <a:solidFill>
                  <a:srgbClr val="FFFF00"/>
                </a:solidFill>
                <a:latin typeface="Bookman Old Style" pitchFamily="18" charset="0"/>
              </a:rPr>
              <a:t>ЧИН ОСАМОСТАЉЕЊА СРПСКЕ ЦРКВЕ ПОДРАЗУМЕВАО ЈЕ ЦРКВЕНОПРАВНО УРЕЂЕЊЕ ИЗБОРА ЕПИСКОПА ИЗ РЕДОВА ЛОКАЛНИХ ВЕЛИКОДОСТОЈНИКА, КАО И ЊИХОВО ПРАВО ДА БИРАЈУ ПОГЛАВАРА БЕЗ САГЛАСНОСТИ СА ЦАРЕМ И ПАТРИЈАРХОМ. НА ПОВРАТКУ У СРБИЈУ, САВА СЕ ЗАДРЖАО НА СВЕТОЈ ГОРИ И У СОЛУНУ, ОДАКЛЕ ЈЕ ДОНЕО ПРВЕ ПИСАНЕ ДОКУМЕНТЕ НЕОПХОДНЕ ЗА </a:t>
            </a:r>
            <a:r>
              <a:rPr lang="sr-Cyrl-RS" sz="2000" b="1" u="sng" dirty="0" smtClean="0">
                <a:solidFill>
                  <a:srgbClr val="FFFF00"/>
                </a:solidFill>
                <a:latin typeface="Bookman Old Style" pitchFamily="18" charset="0"/>
              </a:rPr>
              <a:t>ПРОГЛАШЕЊЕ АУТОКЕФАЛНЕ СРПСКЕ ЦРКВЕ</a:t>
            </a:r>
            <a:r>
              <a:rPr lang="sr-Cyrl-RS" sz="2000" b="1" dirty="0" smtClean="0">
                <a:solidFill>
                  <a:srgbClr val="FFFF00"/>
                </a:solidFill>
                <a:latin typeface="Bookman Old Style" pitchFamily="18" charset="0"/>
              </a:rPr>
              <a:t>, ЧИН ЗВАНИЧНО УПРИЛИЧЕН ПО УСКРСУ 1219. ГОДИНЕ.   </a:t>
            </a:r>
            <a:endParaRPr lang="en-US" sz="2000" b="1" dirty="0">
              <a:solidFill>
                <a:srgbClr val="FFFF00"/>
              </a:solidFill>
              <a:latin typeface="Bookman Old Style" pitchFamily="18" charset="0"/>
            </a:endParaRPr>
          </a:p>
        </p:txBody>
      </p:sp>
    </p:spTree>
    <p:extLst>
      <p:ext uri="{BB962C8B-B14F-4D97-AF65-F5344CB8AC3E}">
        <p14:creationId xmlns:p14="http://schemas.microsoft.com/office/powerpoint/2010/main" val="3904447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555641"/>
          </a:xfrm>
          <a:prstGeom prst="rect">
            <a:avLst/>
          </a:prstGeom>
          <a:noFill/>
        </p:spPr>
        <p:txBody>
          <a:bodyPr wrap="square" rtlCol="0">
            <a:spAutoFit/>
          </a:bodyPr>
          <a:lstStyle/>
          <a:p>
            <a:r>
              <a:rPr lang="sr-Cyrl-RS" sz="2000" b="1" dirty="0" smtClean="0">
                <a:solidFill>
                  <a:srgbClr val="FFFF00"/>
                </a:solidFill>
                <a:latin typeface="Bookman Old Style" pitchFamily="18" charset="0"/>
              </a:rPr>
              <a:t>ПРОГЛАШЕЊЕ САМОСТАЛНЕ ЦРКВЕНЕ ОРГАНИЗАЦИЈЕ ДОГОДИЛО СЕ У КОМПЛЕКСНИМ КОНФЕСИОНАЛНИМ ОКОЛНОСТИМА. ПРИМОРСКИ КРАЈЕВИ СРБИЈЕ НАЛАЗИЛИ СУ СЕ ПОД ЈУРИСДИКЦИЈОМ ЛАТИНСКЕ ЦРКВЕ, ДОК ЈЕ КОНТИНЕНТАЛНО ПОДРУЧЈЕ ПРИПАДАЛО ОХРИДСКОЈ АРХИЕПИСКОПИЈИ, ЧИЈИ ЈЕ ПРВАК, АРХИЕПИСКОП ДИМИТРИЈЕ ХОМАТИЈАН НАСТОЈАО ДА УКАЖЕ НА НЕКАНОНСКО ПОСТУПАЊЕ СПРОВОЂЕЊЕМ ОВОГ ЧИНА. ПРОТЕСТИ НИСУ МОГЛИ ДА СПРЕЧЕ ДАЉЕ ПРОЦЕСЕ. ПО ПРОГЛАШЕЊУ САМОСТАЛНОСТИ, АРХИЕПИСКОП САВА ЈЕ ПОМЕСНЕ ЦРКВЕНЕ ПОГЛАВАРЕ УПУТИО У ЊИХОВЕ ЕПИСКОПИЈЕ: ИЗ ОХРИДСКЕ ОРГАНИЗАЦИЈЕ ПРЕУЗЕТЕ СУ ЕПИСКОПИЈЕ У </a:t>
            </a:r>
            <a:r>
              <a:rPr lang="sr-Cyrl-RS" sz="2000" b="1" u="sng" dirty="0" smtClean="0">
                <a:solidFill>
                  <a:srgbClr val="FFFF00"/>
                </a:solidFill>
                <a:latin typeface="Bookman Old Style" pitchFamily="18" charset="0"/>
              </a:rPr>
              <a:t>РАСУ, ПРИЗРЕНУ, ЛИПЉАНУ</a:t>
            </a:r>
            <a:r>
              <a:rPr lang="sr-Cyrl-RS" sz="2000" b="1" dirty="0" smtClean="0">
                <a:solidFill>
                  <a:srgbClr val="FFFF00"/>
                </a:solidFill>
                <a:latin typeface="Bookman Old Style" pitchFamily="18" charset="0"/>
              </a:rPr>
              <a:t>, А ОСНОВАНО ЈЕ ОСАМ НОВИХ, НА ПРИМОРЈУ И ЗАПАДНИМ СТРАНАМА </a:t>
            </a:r>
            <a:r>
              <a:rPr lang="sr-Cyrl-RS" sz="2000" b="1" u="sng" dirty="0" smtClean="0">
                <a:solidFill>
                  <a:srgbClr val="FFFF00"/>
                </a:solidFill>
                <a:latin typeface="Bookman Old Style" pitchFamily="18" charset="0"/>
              </a:rPr>
              <a:t>ЗЕТСКА И ХУМСКА, </a:t>
            </a:r>
            <a:r>
              <a:rPr lang="sr-Cyrl-RS" sz="2000" b="1" dirty="0" smtClean="0">
                <a:solidFill>
                  <a:srgbClr val="FFFF00"/>
                </a:solidFill>
                <a:latin typeface="Bookman Old Style" pitchFamily="18" charset="0"/>
              </a:rPr>
              <a:t>А У СРЕДИШЊИМ ОБЛАСТИМА </a:t>
            </a:r>
            <a:r>
              <a:rPr lang="sr-Cyrl-RS" sz="2000" b="1" u="sng" dirty="0" smtClean="0">
                <a:solidFill>
                  <a:srgbClr val="FFFF00"/>
                </a:solidFill>
                <a:latin typeface="Bookman Old Style" pitchFamily="18" charset="0"/>
              </a:rPr>
              <a:t>БУДИМЉАНСКА, ХВОСТАНСКА, ТОПЛИЧКА, МОРАВИЧКА, ДАБАРСКА И ЖИЧКА</a:t>
            </a:r>
            <a:r>
              <a:rPr lang="sr-Cyrl-RS" sz="2000" b="1" dirty="0" smtClean="0">
                <a:solidFill>
                  <a:srgbClr val="FFFF00"/>
                </a:solidFill>
                <a:latin typeface="Bookman Old Style" pitchFamily="18" charset="0"/>
              </a:rPr>
              <a:t>. КАО ДОГАЂАЈ КОЈИМ ЈЕ ДОВРШЕНО ОБРАЗОВАЊЕ ДРЖАВНЕ ЦРКВЕ, У МАЈУ 1221. ОДРЖАН ЈЕ </a:t>
            </a:r>
            <a:r>
              <a:rPr lang="sr-Cyrl-RS" sz="2000" b="1" u="sng" dirty="0" smtClean="0">
                <a:solidFill>
                  <a:srgbClr val="FFFF00"/>
                </a:solidFill>
                <a:latin typeface="Bookman Old Style" pitchFamily="18" charset="0"/>
              </a:rPr>
              <a:t>ВЕЛИКИ САБОР У ЖИЧИ </a:t>
            </a:r>
            <a:r>
              <a:rPr lang="sr-Cyrl-RS" sz="2000" b="1" dirty="0" smtClean="0">
                <a:solidFill>
                  <a:srgbClr val="FFFF00"/>
                </a:solidFill>
                <a:latin typeface="Bookman Old Style" pitchFamily="18" charset="0"/>
              </a:rPr>
              <a:t>НА КОЈЕМ ЈЕ ПРОГЛАШЕНА СРПСКА ВЕРЗИЈА </a:t>
            </a:r>
            <a:r>
              <a:rPr lang="sr-Cyrl-RS" sz="2000" b="1" i="1" dirty="0" smtClean="0">
                <a:solidFill>
                  <a:srgbClr val="FFFF00"/>
                </a:solidFill>
                <a:latin typeface="Bookman Old Style" pitchFamily="18" charset="0"/>
              </a:rPr>
              <a:t>БЕСЕДЕ О ПРАВОЈ (ПРАВОСЛАВНОЈ) ВЕРИ</a:t>
            </a:r>
            <a:r>
              <a:rPr lang="sr-Cyrl-RS" sz="2000" b="1" dirty="0" smtClean="0">
                <a:solidFill>
                  <a:srgbClr val="FFFF00"/>
                </a:solidFill>
                <a:latin typeface="Bookman Old Style" pitchFamily="18" charset="0"/>
              </a:rPr>
              <a:t>, А ПОТОМ  И ИСПОВЕДАЊЕ </a:t>
            </a:r>
            <a:r>
              <a:rPr lang="sr-Cyrl-RS" sz="2000" b="1" i="1" dirty="0" smtClean="0">
                <a:solidFill>
                  <a:srgbClr val="FFFF00"/>
                </a:solidFill>
                <a:latin typeface="Bookman Old Style" pitchFamily="18" charset="0"/>
              </a:rPr>
              <a:t>СИМВОЛА ВЕРЕ</a:t>
            </a:r>
            <a:r>
              <a:rPr lang="sr-Cyrl-RS" sz="2000" b="1" dirty="0" smtClean="0">
                <a:solidFill>
                  <a:srgbClr val="FFFF00"/>
                </a:solidFill>
                <a:latin typeface="Bookman Old Style" pitchFamily="18" charset="0"/>
              </a:rPr>
              <a:t>. ТИМЕ СУ БИЛИ УСТАНОВЉЕНИ ОСНОВИ СРПСКЕ ЦРКВЕ.  </a:t>
            </a:r>
            <a:r>
              <a:rPr lang="sr-Cyrl-RS" sz="2000" b="1" u="sng" dirty="0" smtClean="0">
                <a:solidFill>
                  <a:srgbClr val="FFFF00"/>
                </a:solidFill>
                <a:latin typeface="Bookman Old Style" pitchFamily="18" charset="0"/>
              </a:rPr>
              <a:t>    </a:t>
            </a:r>
            <a:endParaRPr lang="en-US" sz="2000" b="1" u="sng" dirty="0">
              <a:solidFill>
                <a:srgbClr val="FFFF00"/>
              </a:solidFill>
              <a:latin typeface="Bookman Old Style" pitchFamily="18" charset="0"/>
            </a:endParaRPr>
          </a:p>
        </p:txBody>
      </p:sp>
    </p:spTree>
    <p:extLst>
      <p:ext uri="{BB962C8B-B14F-4D97-AF65-F5344CB8AC3E}">
        <p14:creationId xmlns:p14="http://schemas.microsoft.com/office/powerpoint/2010/main" val="3121376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9144000" cy="5940088"/>
          </a:xfrm>
          <a:prstGeom prst="rect">
            <a:avLst/>
          </a:prstGeom>
          <a:noFill/>
        </p:spPr>
        <p:txBody>
          <a:bodyPr wrap="square" rtlCol="0">
            <a:spAutoFit/>
          </a:bodyPr>
          <a:lstStyle/>
          <a:p>
            <a:r>
              <a:rPr lang="sr-Cyrl-RS" sz="2000" b="1" u="sng" dirty="0" smtClean="0">
                <a:solidFill>
                  <a:srgbClr val="FFFF00"/>
                </a:solidFill>
                <a:latin typeface="Bookman Old Style" pitchFamily="18" charset="0"/>
              </a:rPr>
              <a:t>ВАЖНО: </a:t>
            </a:r>
            <a:r>
              <a:rPr lang="sr-Cyrl-RS" sz="2000" b="1" dirty="0" smtClean="0">
                <a:solidFill>
                  <a:srgbClr val="FFFF00"/>
                </a:solidFill>
                <a:latin typeface="Bookman Old Style" pitchFamily="18" charset="0"/>
              </a:rPr>
              <a:t>ОСНИВАЊЕМ АРХИЕПИСКОПИЈЕ ЈЕДАН СРАЗМЕРНО ДУГИ ПЕРИОД У ИСТОРИЈИ СРЕДЊОВЕКОВНЕ СРБИЈЕ БИО ЈЕ ОКОНЧАН. ИЗ ПОЗИЦИЈЕ САСТАВНОГ ДЕЛА РОМЕЈСКОГ ЦАРСТВА, СРПСКА ЗЕМЉА ЈЕ ПРЕРАСЛА У САМОСТАЛНУ ДРЖАВУ, ЧЕМУ СУ СЕ КЉУЧНИ ПРЕРОГАТИВИ НАЛАЗИЛИ У: 1) ПОСТОЈАЊУ ВЛАСТИТЕ ТЕРИТОРИЈЕ И ОДГОВАРАЈУЋЕМ ОНОВРЕМЕНОМ ЕКОНОМСКОМ/ТРГОВАЧКОМ ПОТЕНЦИЈАЛУ, 2) ПОСТОЈАЊУ НАЦИОНАЛНОГ ПРИПАДНИКА У ОКВИРИМА ОПШТЕГ СВЕТИТЕЉСКОГ КОРА, ОЛИЧЕНОМ У СВЕТИТЕЉСКОЈ – ЧУДОТВОРНОЈ МОЋИ СИМЕОНА НЕМАЊЕ, 3) ПОЈАВИ ПРВЕ ГЕНЕРАЦИЈЕ НАСЛЕДНИКА ВЛАДАРСКЕ ЛОЗЕ И 4) КОНАЧНОЈ АФИРМАЦИЈИ ДРЖАВНЕ ЦРКВЕНЕ ОРГАНИЗАЦИЈЕ. СА ОВИМ ОБЕЛЕЖЈИМА, СВАКА СРЕДЊОВЕКОВНА СРЕДИНА ПОСТАЈАЛА ЈЕ ПУНОПРАВНИ И АУТОРИТАТИВНИ УЧЕСНИК У ОНОВРЕМЕНОМ ПОИМАЊУ КАКО ПОЛИТИЧКО-РЕЛИГИОЗНЕ СТВАРНОСТИ, ТАКО И ОПШТЕХРИШЋАНСКЕ “ВЕЧНЕ ИСТОРИЈЕ”. КЉУЧНУ УЛОГУ У ОВОМ ЗА СРБИЈУ ЕПОХАЛНОМ ДРЖАВНИЧКО-ПРОСВЕТИТЕЉСКОМ ПОДУХВАТУ ИМАО ЈЕ АРХИЕПИСКОП САВА.  </a:t>
            </a:r>
            <a:endParaRPr lang="en-US" sz="2000" b="1" dirty="0">
              <a:solidFill>
                <a:srgbClr val="FFFF00"/>
              </a:solidFill>
              <a:latin typeface="Bookman Old Style" pitchFamily="18" charset="0"/>
            </a:endParaRPr>
          </a:p>
        </p:txBody>
      </p:sp>
    </p:spTree>
    <p:extLst>
      <p:ext uri="{BB962C8B-B14F-4D97-AF65-F5344CB8AC3E}">
        <p14:creationId xmlns:p14="http://schemas.microsoft.com/office/powerpoint/2010/main" val="1704008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u="sng" dirty="0" smtClean="0">
                <a:solidFill>
                  <a:srgbClr val="FFFF00"/>
                </a:solidFill>
                <a:latin typeface="Bookman Old Style" pitchFamily="18" charset="0"/>
              </a:rPr>
              <a:t>СЕДИШТЕ СРПСКЕ АРХИЕПИСКОПИЈЕ ЗАСНОВАНО ЈЕ У ХРАМУ ХРИСТА СПАСА У ЖИЧИ, ЗАДУЖБИНИ СТЕФАНА ПРВОВЕНЧАНОГ</a:t>
            </a:r>
            <a:r>
              <a:rPr lang="sr-Cyrl-RS" sz="2000" b="1" dirty="0" smtClean="0">
                <a:solidFill>
                  <a:srgbClr val="FFFF00"/>
                </a:solidFill>
                <a:latin typeface="Bookman Old Style" pitchFamily="18" charset="0"/>
              </a:rPr>
              <a:t>, У ЧИЈЕМ ЈЕ ОСМИШЉАВАЊУ И ПРАКТИЧНОМ ОСТВАРИВАЊУ, КАКО ИЗВОРИ НЕДВОСМИСЛЕНО ГОВОРЕ, ВЕЛИКОГ УДЕЛА ИМАО И САВА, НАЈПРЕ КАО СТАРЕШИНА СТУДЕНИЦЕ А ПОТОМ И КАО АРХИЕПИСКОП. ТАЧНО ВРЕМЕ </a:t>
            </a:r>
            <a:r>
              <a:rPr lang="sr-Cyrl-RS" sz="2000" b="1" u="sng" dirty="0" smtClean="0">
                <a:solidFill>
                  <a:srgbClr val="FFFF00"/>
                </a:solidFill>
                <a:latin typeface="Bookman Old Style" pitchFamily="18" charset="0"/>
              </a:rPr>
              <a:t>ЗАПОЧИЊАЊА РАДОВА </a:t>
            </a:r>
            <a:r>
              <a:rPr lang="sr-Cyrl-RS" sz="2000" b="1" dirty="0" smtClean="0">
                <a:solidFill>
                  <a:srgbClr val="FFFF00"/>
                </a:solidFill>
                <a:latin typeface="Bookman Old Style" pitchFamily="18" charset="0"/>
              </a:rPr>
              <a:t>НА ИЗГРАДЊИ ХРАМА НИЈЕ УТВРЂЕНО СА СИГУРНОШЋУ, АЛИ ДЕЛУЈЕ ИЗВЕСНО ДА СЕ ТО МОРАЛО ДОГОДИТИ ОД 1207. ИЛИ НЕДУГО ПОСЛЕ. С ДРУГЕ СТРАНЕ, ПОЗНАТО ЈЕ ДА ЈЕ САВА ПО ПОВРАТКУ ИЗ НИКЕЈЕ УБРЗАНО ОРГАНИЗОВАО </a:t>
            </a:r>
            <a:r>
              <a:rPr lang="sr-Cyrl-RS" sz="2000" b="1" u="sng" dirty="0" smtClean="0">
                <a:solidFill>
                  <a:srgbClr val="FFFF00"/>
                </a:solidFill>
                <a:latin typeface="Bookman Old Style" pitchFamily="18" charset="0"/>
              </a:rPr>
              <a:t>РАДОВЕ НА ДОВРШЕЊУ  ИЗГРАДЊЕ ХРАМА</a:t>
            </a:r>
            <a:r>
              <a:rPr lang="sr-Cyrl-RS" sz="2000" b="1" dirty="0" smtClean="0">
                <a:solidFill>
                  <a:srgbClr val="FFFF00"/>
                </a:solidFill>
                <a:latin typeface="Bookman Old Style" pitchFamily="18" charset="0"/>
              </a:rPr>
              <a:t>, КОЈИ, ПРЕМА ИЗВОРНИМ НАВОДИМА, ДО ТРЕНУТКА ПРОГЛАШЕЊА САМОСТАЛНОСТИ НИЈЕ БИО ОСЛИКАН. ТО УПУЋУЈЕ НА ЗАКЉУЧАК ДА СУ АРХИТЕКТОНСКИ ПОСЛОВИ БИЛИ УГЛАВНОМ ДОВРШЕНИ ДО 1219, </a:t>
            </a:r>
            <a:r>
              <a:rPr lang="sr-Cyrl-RS" sz="2000" b="1" u="sng" dirty="0" smtClean="0">
                <a:solidFill>
                  <a:srgbClr val="FFFF00"/>
                </a:solidFill>
                <a:latin typeface="Bookman Old Style" pitchFamily="18" charset="0"/>
              </a:rPr>
              <a:t>И ТО САМО КАДА ЈЕ РЕЧ О ПРОСТОРУ ЦРКВЕ</a:t>
            </a:r>
            <a:r>
              <a:rPr lang="sr-Cyrl-RS" sz="2000" b="1" dirty="0" smtClean="0">
                <a:solidFill>
                  <a:srgbClr val="FFFF00"/>
                </a:solidFill>
                <a:latin typeface="Bookman Old Style" pitchFamily="18" charset="0"/>
              </a:rPr>
              <a:t>. ИСТРАЖИВАЧКИМ КАМПАЊАМА, УПРКОС ВЕЛИКИМ ОШТЕЋЕЊИМА КОЈИМА ЈЕ ЖИЧА БИЛА ИЗЛОЖЕНА ТОКОМ ВЕКОВА, МОГЛО ЈЕ БИТИ СРАЗМЕРНО ПОУЗДАНО УТВРЂЕНО ДА ЈЕ </a:t>
            </a:r>
            <a:r>
              <a:rPr lang="sr-Cyrl-RS" sz="2000" b="1" u="sng" dirty="0" smtClean="0">
                <a:solidFill>
                  <a:srgbClr val="FFFF00"/>
                </a:solidFill>
                <a:latin typeface="Bookman Old Style" pitchFamily="18" charset="0"/>
              </a:rPr>
              <a:t>СПОЉНА ПРИПРАТА С КУЛОМ ГРАЂЕНА ДО 1230. </a:t>
            </a:r>
            <a:r>
              <a:rPr lang="sr-Cyrl-RS" sz="2000" b="1" dirty="0" smtClean="0">
                <a:solidFill>
                  <a:srgbClr val="FFFF00"/>
                </a:solidFill>
                <a:latin typeface="Bookman Old Style" pitchFamily="18" charset="0"/>
              </a:rPr>
              <a:t>НОВА ПРОУЧАВАЊА ОСТАТАКА ЖИЧКИХ ФРЕСАКА, МЕЂУТИМ, МОГУ РЕЗУЛТИРАТИ ИЗМЕНАМА У НАВЕДЕНОЈ ХРОНОЛОГИЈИ.    </a:t>
            </a:r>
            <a:endParaRPr lang="en-US" sz="2000" b="1" u="sng" dirty="0">
              <a:solidFill>
                <a:srgbClr val="FFFF00"/>
              </a:solidFill>
              <a:latin typeface="Bookman Old Style" pitchFamily="18" charset="0"/>
            </a:endParaRPr>
          </a:p>
        </p:txBody>
      </p:sp>
    </p:spTree>
    <p:extLst>
      <p:ext uri="{BB962C8B-B14F-4D97-AF65-F5344CB8AC3E}">
        <p14:creationId xmlns:p14="http://schemas.microsoft.com/office/powerpoint/2010/main" val="361486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van\Videos\Desktop\001 SRBIJA PREDAVANJA\4ZICA MILESEVA\004.jpg"/>
          <p:cNvPicPr>
            <a:picLocks noChangeAspect="1" noChangeArrowheads="1"/>
          </p:cNvPicPr>
          <p:nvPr/>
        </p:nvPicPr>
        <p:blipFill>
          <a:blip r:embed="rId2" cstate="print"/>
          <a:srcRect/>
          <a:stretch>
            <a:fillRect/>
          </a:stretch>
        </p:blipFill>
        <p:spPr bwMode="auto">
          <a:xfrm>
            <a:off x="0" y="0"/>
            <a:ext cx="5238921" cy="6858000"/>
          </a:xfrm>
          <a:prstGeom prst="rect">
            <a:avLst/>
          </a:prstGeom>
          <a:noFill/>
        </p:spPr>
      </p:pic>
      <p:sp>
        <p:nvSpPr>
          <p:cNvPr id="3" name="TextBox 2"/>
          <p:cNvSpPr txBox="1"/>
          <p:nvPr/>
        </p:nvSpPr>
        <p:spPr>
          <a:xfrm>
            <a:off x="5334000" y="2209800"/>
            <a:ext cx="3657600" cy="132343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Жича, изглед цркве у истраживањима током треће и четврте деценије 20. века</a:t>
            </a:r>
            <a:endParaRPr lang="en-US" sz="2000" b="1" dirty="0">
              <a:solidFill>
                <a:srgbClr val="FFFF00"/>
              </a:solidFill>
              <a:latin typeface="Bookman Old Style" pitchFamily="18" charset="0"/>
            </a:endParaRPr>
          </a:p>
        </p:txBody>
      </p:sp>
    </p:spTree>
    <p:extLst>
      <p:ext uri="{BB962C8B-B14F-4D97-AF65-F5344CB8AC3E}">
        <p14:creationId xmlns:p14="http://schemas.microsoft.com/office/powerpoint/2010/main" val="2099972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15400" cy="2554545"/>
          </a:xfrm>
          <a:prstGeom prst="rect">
            <a:avLst/>
          </a:prstGeom>
        </p:spPr>
        <p:txBody>
          <a:bodyPr wrap="square">
            <a:spAutoFit/>
          </a:bodyPr>
          <a:lstStyle/>
          <a:p>
            <a:r>
              <a:rPr lang="ru-RU" sz="2000" b="1" u="sng" dirty="0" smtClean="0">
                <a:solidFill>
                  <a:srgbClr val="FFFF00"/>
                </a:solidFill>
                <a:latin typeface="Bookman Old Style" pitchFamily="18" charset="0"/>
              </a:rPr>
              <a:t>ФАЗА 1: </a:t>
            </a:r>
            <a:r>
              <a:rPr lang="ru-RU" sz="2000" b="1" dirty="0" smtClean="0">
                <a:solidFill>
                  <a:srgbClr val="FFFF00"/>
                </a:solidFill>
                <a:latin typeface="Bookman Old Style" pitchFamily="18" charset="0"/>
              </a:rPr>
              <a:t>Међу </a:t>
            </a:r>
            <a:r>
              <a:rPr lang="ru-RU" sz="2000" b="1" dirty="0">
                <a:solidFill>
                  <a:srgbClr val="FFFF00"/>
                </a:solidFill>
                <a:latin typeface="Bookman Old Style" pitchFamily="18" charset="0"/>
              </a:rPr>
              <a:t>сазнањима која се односе на најстарије</a:t>
            </a:r>
          </a:p>
          <a:p>
            <a:r>
              <a:rPr lang="ru-RU" sz="2000" b="1" dirty="0">
                <a:solidFill>
                  <a:srgbClr val="FFFF00"/>
                </a:solidFill>
                <a:latin typeface="Bookman Old Style" pitchFamily="18" charset="0"/>
              </a:rPr>
              <a:t>раздобље архитектуре храма најважнија </a:t>
            </a:r>
            <a:r>
              <a:rPr lang="ru-RU" sz="2000" b="1" dirty="0" smtClean="0">
                <a:solidFill>
                  <a:srgbClr val="FFFF00"/>
                </a:solidFill>
                <a:latin typeface="Bookman Old Style" pitchFamily="18" charset="0"/>
              </a:rPr>
              <a:t>су та</a:t>
            </a:r>
          </a:p>
          <a:p>
            <a:r>
              <a:rPr lang="ru-RU" sz="2000" b="1" dirty="0" smtClean="0">
                <a:solidFill>
                  <a:srgbClr val="FFFF00"/>
                </a:solidFill>
                <a:latin typeface="Bookman Old Style" pitchFamily="18" charset="0"/>
              </a:rPr>
              <a:t> </a:t>
            </a:r>
            <a:r>
              <a:rPr lang="ru-RU" sz="2000" b="1" dirty="0">
                <a:solidFill>
                  <a:srgbClr val="FFFF00"/>
                </a:solidFill>
                <a:latin typeface="Bookman Old Style" pitchFamily="18" charset="0"/>
              </a:rPr>
              <a:t>да је он био пројектован и </a:t>
            </a:r>
            <a:r>
              <a:rPr lang="ru-RU" sz="2000" b="1" i="1" dirty="0">
                <a:solidFill>
                  <a:srgbClr val="FFFF00"/>
                </a:solidFill>
                <a:latin typeface="Bookman Old Style" pitchFamily="18" charset="0"/>
              </a:rPr>
              <a:t>до одређене </a:t>
            </a:r>
            <a:r>
              <a:rPr lang="ru-RU" sz="2000" b="1" i="1" dirty="0" smtClean="0">
                <a:solidFill>
                  <a:srgbClr val="FFFF00"/>
                </a:solidFill>
                <a:latin typeface="Bookman Old Style" pitchFamily="18" charset="0"/>
              </a:rPr>
              <a:t>висине из-</a:t>
            </a:r>
            <a:endParaRPr lang="ru-RU" sz="2000" b="1" i="1" dirty="0">
              <a:solidFill>
                <a:srgbClr val="FFFF00"/>
              </a:solidFill>
              <a:latin typeface="Bookman Old Style" pitchFamily="18" charset="0"/>
            </a:endParaRPr>
          </a:p>
          <a:p>
            <a:r>
              <a:rPr lang="ru-RU" sz="2000" b="1" dirty="0">
                <a:solidFill>
                  <a:srgbClr val="FFFF00"/>
                </a:solidFill>
                <a:latin typeface="Bookman Old Style" pitchFamily="18" charset="0"/>
              </a:rPr>
              <a:t>веден </a:t>
            </a:r>
            <a:r>
              <a:rPr lang="ru-RU" sz="2000" b="1" dirty="0" smtClean="0">
                <a:solidFill>
                  <a:srgbClr val="FFFF00"/>
                </a:solidFill>
                <a:latin typeface="Bookman Old Style" pitchFamily="18" charset="0"/>
              </a:rPr>
              <a:t>као </a:t>
            </a:r>
            <a:r>
              <a:rPr lang="ru-RU" sz="2000" b="1" u="sng" dirty="0">
                <a:solidFill>
                  <a:srgbClr val="FFFF00"/>
                </a:solidFill>
                <a:latin typeface="Bookman Old Style" pitchFamily="18" charset="0"/>
              </a:rPr>
              <a:t>подужна грађевина са једном ап-</a:t>
            </a:r>
          </a:p>
          <a:p>
            <a:r>
              <a:rPr lang="ru-RU" sz="2000" b="1" u="sng" dirty="0">
                <a:solidFill>
                  <a:srgbClr val="FFFF00"/>
                </a:solidFill>
                <a:latin typeface="Bookman Old Style" pitchFamily="18" charset="0"/>
              </a:rPr>
              <a:t>сидом</a:t>
            </a:r>
            <a:r>
              <a:rPr lang="ru-RU" sz="2000" b="1" dirty="0">
                <a:solidFill>
                  <a:srgbClr val="FFFF00"/>
                </a:solidFill>
                <a:latin typeface="Bookman Old Style" pitchFamily="18" charset="0"/>
              </a:rPr>
              <a:t>, </a:t>
            </a:r>
            <a:r>
              <a:rPr lang="ru-RU" sz="2000" b="1" u="sng" dirty="0">
                <a:solidFill>
                  <a:srgbClr val="FFFF00"/>
                </a:solidFill>
                <a:latin typeface="Bookman Old Style" pitchFamily="18" charset="0"/>
              </a:rPr>
              <a:t>правоугаоним проширењима уз поткуполни</a:t>
            </a:r>
          </a:p>
          <a:p>
            <a:r>
              <a:rPr lang="ru-RU" sz="2000" b="1" u="sng" dirty="0">
                <a:solidFill>
                  <a:srgbClr val="FFFF00"/>
                </a:solidFill>
                <a:latin typeface="Bookman Old Style" pitchFamily="18" charset="0"/>
              </a:rPr>
              <a:t>простор </a:t>
            </a:r>
            <a:r>
              <a:rPr lang="ru-RU" sz="2000" b="1" dirty="0">
                <a:solidFill>
                  <a:srgbClr val="FFFF00"/>
                </a:solidFill>
                <a:latin typeface="Bookman Old Style" pitchFamily="18" charset="0"/>
              </a:rPr>
              <a:t>и </a:t>
            </a:r>
            <a:r>
              <a:rPr lang="ru-RU" sz="2000" b="1" u="sng" dirty="0">
                <a:solidFill>
                  <a:srgbClr val="FFFF00"/>
                </a:solidFill>
                <a:latin typeface="Bookman Old Style" pitchFamily="18" charset="0"/>
              </a:rPr>
              <a:t>припратом са две </a:t>
            </a:r>
            <a:r>
              <a:rPr lang="ru-RU" sz="2000" b="1" u="sng" dirty="0" smtClean="0">
                <a:solidFill>
                  <a:srgbClr val="FFFF00"/>
                </a:solidFill>
                <a:latin typeface="Bookman Old Style" pitchFamily="18" charset="0"/>
              </a:rPr>
              <a:t>бочне </a:t>
            </a:r>
            <a:r>
              <a:rPr lang="ru-RU" sz="2000" b="1" u="sng" dirty="0">
                <a:solidFill>
                  <a:srgbClr val="FFFF00"/>
                </a:solidFill>
                <a:latin typeface="Bookman Old Style" pitchFamily="18" charset="0"/>
              </a:rPr>
              <a:t>капеле </a:t>
            </a:r>
            <a:r>
              <a:rPr lang="ru-RU" sz="2000" b="1" dirty="0">
                <a:solidFill>
                  <a:srgbClr val="FFFF00"/>
                </a:solidFill>
                <a:latin typeface="Bookman Old Style" pitchFamily="18" charset="0"/>
              </a:rPr>
              <a:t>чији</a:t>
            </a:r>
          </a:p>
          <a:p>
            <a:r>
              <a:rPr lang="ru-RU" sz="2000" b="1" dirty="0">
                <a:solidFill>
                  <a:srgbClr val="FFFF00"/>
                </a:solidFill>
                <a:latin typeface="Bookman Old Style" pitchFamily="18" charset="0"/>
              </a:rPr>
              <a:t>простори првобитно </a:t>
            </a:r>
            <a:r>
              <a:rPr lang="ru-RU" sz="2000" b="1" u="sng" dirty="0">
                <a:solidFill>
                  <a:srgbClr val="FFFF00"/>
                </a:solidFill>
                <a:latin typeface="Bookman Old Style" pitchFamily="18" charset="0"/>
              </a:rPr>
              <a:t>нису били покривени </a:t>
            </a:r>
            <a:r>
              <a:rPr lang="ru-RU" sz="2000" b="1" u="sng" dirty="0" smtClean="0">
                <a:solidFill>
                  <a:srgbClr val="FFFF00"/>
                </a:solidFill>
                <a:latin typeface="Bookman Old Style" pitchFamily="18" charset="0"/>
              </a:rPr>
              <a:t>малим куполама, </a:t>
            </a:r>
            <a:r>
              <a:rPr lang="ru-RU" sz="2000" b="1" dirty="0" smtClean="0">
                <a:solidFill>
                  <a:srgbClr val="FFFF00"/>
                </a:solidFill>
                <a:latin typeface="Bookman Old Style" pitchFamily="18" charset="0"/>
              </a:rPr>
              <a:t>већ «једноводним» крововима. </a:t>
            </a:r>
            <a:r>
              <a:rPr lang="ru-RU" sz="2000" b="1" u="sng" dirty="0" smtClean="0">
                <a:solidFill>
                  <a:srgbClr val="FFFF00"/>
                </a:solidFill>
                <a:latin typeface="Bookman Old Style" pitchFamily="18" charset="0"/>
              </a:rPr>
              <a:t> </a:t>
            </a:r>
            <a:endParaRPr lang="en-US" sz="2000" b="1" u="sng" dirty="0">
              <a:solidFill>
                <a:srgbClr val="FFFF00"/>
              </a:solidFill>
              <a:latin typeface="Bookman Old Style" pitchFamily="18" charset="0"/>
            </a:endParaRPr>
          </a:p>
        </p:txBody>
      </p:sp>
      <p:sp>
        <p:nvSpPr>
          <p:cNvPr id="3" name="Rectangle 2"/>
          <p:cNvSpPr/>
          <p:nvPr/>
        </p:nvSpPr>
        <p:spPr>
          <a:xfrm>
            <a:off x="0" y="2438400"/>
            <a:ext cx="8991600" cy="1015663"/>
          </a:xfrm>
          <a:prstGeom prst="rect">
            <a:avLst/>
          </a:prstGeom>
        </p:spPr>
        <p:txBody>
          <a:bodyPr wrap="square">
            <a:spAutoFit/>
          </a:bodyPr>
          <a:lstStyle/>
          <a:p>
            <a:pPr algn="just"/>
            <a:r>
              <a:rPr lang="ru-RU" sz="2000" b="1" dirty="0" smtClean="0">
                <a:solidFill>
                  <a:srgbClr val="FFFF00"/>
                </a:solidFill>
                <a:latin typeface="Bookman Old Style" pitchFamily="18" charset="0"/>
              </a:rPr>
              <a:t>Овој фази, припадали су, међутим, и</a:t>
            </a:r>
            <a:r>
              <a:rPr lang="ru-RU" sz="2000" b="1" u="sng" dirty="0" smtClean="0">
                <a:solidFill>
                  <a:srgbClr val="FFFF00"/>
                </a:solidFill>
                <a:latin typeface="Bookman Old Style" pitchFamily="18" charset="0"/>
              </a:rPr>
              <a:t> темељи</a:t>
            </a:r>
          </a:p>
          <a:p>
            <a:pPr algn="just"/>
            <a:r>
              <a:rPr lang="ru-RU" sz="2000" b="1" u="sng" dirty="0" smtClean="0">
                <a:solidFill>
                  <a:srgbClr val="FFFF00"/>
                </a:solidFill>
                <a:latin typeface="Bookman Old Style" pitchFamily="18" charset="0"/>
              </a:rPr>
              <a:t>испод пода и непосредно поред </a:t>
            </a:r>
            <a:r>
              <a:rPr lang="ru-RU" sz="2000" b="1" dirty="0" smtClean="0">
                <a:solidFill>
                  <a:srgbClr val="FFFF00"/>
                </a:solidFill>
                <a:latin typeface="Bookman Old Style" pitchFamily="18" charset="0"/>
              </a:rPr>
              <a:t>касније спољне</a:t>
            </a:r>
          </a:p>
          <a:p>
            <a:pPr algn="just"/>
            <a:r>
              <a:rPr lang="sr-Cyrl-RS" sz="2000" b="1" dirty="0" smtClean="0">
                <a:solidFill>
                  <a:srgbClr val="FFFF00"/>
                </a:solidFill>
                <a:latin typeface="Bookman Old Style" pitchFamily="18" charset="0"/>
              </a:rPr>
              <a:t>припрате и куле, као и уз апсиду.</a:t>
            </a:r>
            <a:endParaRPr lang="en-US" sz="2000" b="1" dirty="0">
              <a:solidFill>
                <a:srgbClr val="FFFF00"/>
              </a:solidFill>
              <a:latin typeface="Bookman Old Style" pitchFamily="18" charset="0"/>
            </a:endParaRPr>
          </a:p>
        </p:txBody>
      </p:sp>
      <p:pic>
        <p:nvPicPr>
          <p:cNvPr id="1027" name="Picture 3" descr="C:\Users\Ivan\Videos\Desktop\001 SRBIJA PREDAVANJA\4ZICA MILESEVA\003.jpg"/>
          <p:cNvPicPr>
            <a:picLocks noChangeAspect="1" noChangeArrowheads="1"/>
          </p:cNvPicPr>
          <p:nvPr/>
        </p:nvPicPr>
        <p:blipFill>
          <a:blip r:embed="rId2" cstate="print"/>
          <a:srcRect/>
          <a:stretch>
            <a:fillRect/>
          </a:stretch>
        </p:blipFill>
        <p:spPr bwMode="auto">
          <a:xfrm>
            <a:off x="2133600" y="3429000"/>
            <a:ext cx="6746875" cy="3197034"/>
          </a:xfrm>
          <a:prstGeom prst="rect">
            <a:avLst/>
          </a:prstGeom>
          <a:noFill/>
        </p:spPr>
      </p:pic>
      <p:cxnSp>
        <p:nvCxnSpPr>
          <p:cNvPr id="7" name="Straight Arrow Connector 6"/>
          <p:cNvCxnSpPr/>
          <p:nvPr/>
        </p:nvCxnSpPr>
        <p:spPr>
          <a:xfrm flipV="1">
            <a:off x="1219200" y="4953000"/>
            <a:ext cx="3048000" cy="1371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219200" y="4114800"/>
            <a:ext cx="6858000" cy="2209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219200" y="4343400"/>
            <a:ext cx="1295400" cy="1981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219200" y="6324600"/>
            <a:ext cx="2667000" cy="76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3733800"/>
            <a:ext cx="2133600" cy="2862322"/>
          </a:xfrm>
          <a:prstGeom prst="rect">
            <a:avLst/>
          </a:prstGeom>
          <a:noFill/>
        </p:spPr>
        <p:txBody>
          <a:bodyPr wrap="square" rtlCol="0">
            <a:spAutoFit/>
          </a:bodyPr>
          <a:lstStyle/>
          <a:p>
            <a:r>
              <a:rPr lang="sr-Cyrl-RS" sz="2000" b="1" dirty="0" smtClean="0">
                <a:solidFill>
                  <a:srgbClr val="FFFF00"/>
                </a:solidFill>
                <a:latin typeface="Bookman Old Style" pitchFamily="18" charset="0"/>
              </a:rPr>
              <a:t>ТЕМЕЉИ КОЈИ БИ МОГЛИ ДА УКАЗУЈУ НА ПРВОБИТНО ДРУГАЧИЈУ ЗАМИСАО ПРОСТОРА ХРАМА   </a:t>
            </a:r>
            <a:endParaRPr lang="en-US" sz="2000" b="1" dirty="0">
              <a:solidFill>
                <a:srgbClr val="FFFF00"/>
              </a:solidFill>
              <a:latin typeface="Bookman Old Style" pitchFamily="18" charset="0"/>
            </a:endParaRPr>
          </a:p>
        </p:txBody>
      </p:sp>
      <p:cxnSp>
        <p:nvCxnSpPr>
          <p:cNvPr id="20" name="Straight Arrow Connector 19"/>
          <p:cNvCxnSpPr/>
          <p:nvPr/>
        </p:nvCxnSpPr>
        <p:spPr>
          <a:xfrm flipV="1">
            <a:off x="1295400" y="5638800"/>
            <a:ext cx="3505200"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223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2780</Words>
  <Application>Microsoft Office PowerPoint</Application>
  <PresentationFormat>On-screen Show (4:3)</PresentationFormat>
  <Paragraphs>74</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cp:revision>
  <dcterms:created xsi:type="dcterms:W3CDTF">2020-04-09T13:53:31Z</dcterms:created>
  <dcterms:modified xsi:type="dcterms:W3CDTF">2020-04-09T13:55:11Z</dcterms:modified>
</cp:coreProperties>
</file>