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72" r:id="rId8"/>
    <p:sldId id="273" r:id="rId9"/>
    <p:sldId id="262" r:id="rId10"/>
    <p:sldId id="274" r:id="rId11"/>
    <p:sldId id="275" r:id="rId12"/>
    <p:sldId id="276" r:id="rId13"/>
    <p:sldId id="278" r:id="rId14"/>
    <p:sldId id="279" r:id="rId15"/>
    <p:sldId id="280" r:id="rId16"/>
    <p:sldId id="281" r:id="rId17"/>
    <p:sldId id="282" r:id="rId18"/>
    <p:sldId id="283" r:id="rId19"/>
    <p:sldId id="263" r:id="rId20"/>
    <p:sldId id="277" r:id="rId21"/>
    <p:sldId id="264" r:id="rId22"/>
    <p:sldId id="284" r:id="rId23"/>
    <p:sldId id="285" r:id="rId24"/>
    <p:sldId id="286" r:id="rId25"/>
    <p:sldId id="265" r:id="rId26"/>
    <p:sldId id="289" r:id="rId27"/>
    <p:sldId id="266" r:id="rId28"/>
    <p:sldId id="288" r:id="rId29"/>
    <p:sldId id="290" r:id="rId30"/>
    <p:sldId id="268" r:id="rId31"/>
    <p:sldId id="291" r:id="rId32"/>
    <p:sldId id="292" r:id="rId33"/>
    <p:sldId id="293" r:id="rId34"/>
    <p:sldId id="294" r:id="rId35"/>
    <p:sldId id="295" r:id="rId36"/>
    <p:sldId id="297" r:id="rId37"/>
    <p:sldId id="270" r:id="rId38"/>
    <p:sldId id="298" r:id="rId39"/>
    <p:sldId id="299" r:id="rId40"/>
    <p:sldId id="261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9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r-Latn-C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C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2238-CD27-B046-AA73-EA0555F94E0A}" type="datetimeFigureOut">
              <a:rPr lang="en-US" smtClean="0"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8ECE0-7DCD-0D4E-9C80-84FAA972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16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2238-CD27-B046-AA73-EA0555F94E0A}" type="datetimeFigureOut">
              <a:rPr lang="en-US" smtClean="0"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8ECE0-7DCD-0D4E-9C80-84FAA972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41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2238-CD27-B046-AA73-EA0555F94E0A}" type="datetimeFigureOut">
              <a:rPr lang="en-US" smtClean="0"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8ECE0-7DCD-0D4E-9C80-84FAA972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10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2238-CD27-B046-AA73-EA0555F94E0A}" type="datetimeFigureOut">
              <a:rPr lang="en-US" smtClean="0"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8ECE0-7DCD-0D4E-9C80-84FAA972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7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Cyrl-C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2238-CD27-B046-AA73-EA0555F94E0A}" type="datetimeFigureOut">
              <a:rPr lang="en-US" smtClean="0"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8ECE0-7DCD-0D4E-9C80-84FAA972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69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2238-CD27-B046-AA73-EA0555F94E0A}" type="datetimeFigureOut">
              <a:rPr lang="en-US" smtClean="0"/>
              <a:t>4/26/20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8ECE0-7DCD-0D4E-9C80-84FAA972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52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C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C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2238-CD27-B046-AA73-EA0555F94E0A}" type="datetimeFigureOut">
              <a:rPr lang="en-US" smtClean="0"/>
              <a:t>4/26/20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8ECE0-7DCD-0D4E-9C80-84FAA972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8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2238-CD27-B046-AA73-EA0555F94E0A}" type="datetimeFigureOut">
              <a:rPr lang="en-US" smtClean="0"/>
              <a:t>4/26/20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8ECE0-7DCD-0D4E-9C80-84FAA972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2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2238-CD27-B046-AA73-EA0555F94E0A}" type="datetimeFigureOut">
              <a:rPr lang="en-US" smtClean="0"/>
              <a:t>4/26/20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8ECE0-7DCD-0D4E-9C80-84FAA972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94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Cyrl-C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2238-CD27-B046-AA73-EA0555F94E0A}" type="datetimeFigureOut">
              <a:rPr lang="en-US" smtClean="0"/>
              <a:t>4/26/20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8ECE0-7DCD-0D4E-9C80-84FAA972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9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Cyrl-C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2238-CD27-B046-AA73-EA0555F94E0A}" type="datetimeFigureOut">
              <a:rPr lang="en-US" smtClean="0"/>
              <a:t>4/26/20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8ECE0-7DCD-0D4E-9C80-84FAA972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2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C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A2238-CD27-B046-AA73-EA0555F94E0A}" type="datetimeFigureOut">
              <a:rPr lang="en-US" smtClean="0"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ECE0-7DCD-0D4E-9C80-84FAA972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7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Cyrl-CS" sz="4000" dirty="0" smtClean="0"/>
              <a:t>СЕФАРДСКА ВИЗУЕЛНА КУЛТУРА НА БАЛКАНУ У 19. </a:t>
            </a:r>
            <a:r>
              <a:rPr lang="sr-Cyrl-CS" sz="4000" smtClean="0"/>
              <a:t>ВЕКУ</a:t>
            </a:r>
            <a:endParaRPr lang="en-US" sz="400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5490148" y="4899396"/>
            <a:ext cx="2879725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72083" y="4990659"/>
            <a:ext cx="26977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200"/>
              <a:t>Н. Макуљевић</a:t>
            </a:r>
          </a:p>
        </p:txBody>
      </p:sp>
    </p:spTree>
    <p:extLst>
      <p:ext uri="{BB962C8B-B14F-4D97-AF65-F5344CB8AC3E}">
        <p14:creationId xmlns:p14="http://schemas.microsoft.com/office/powerpoint/2010/main" val="63062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58" y="-281174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2500" smtClean="0"/>
              <a:t>Надежда </a:t>
            </a:r>
            <a:r>
              <a:rPr lang="sr-Cyrl-CS" sz="2500" dirty="0" smtClean="0"/>
              <a:t>Петровић, Јеврејска мала</a:t>
            </a:r>
            <a:endParaRPr lang="en-US" sz="2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8743"/>
            <a:ext cx="9116317" cy="622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98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122" y="-189286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2500" smtClean="0"/>
              <a:t>Пашко </a:t>
            </a:r>
            <a:r>
              <a:rPr lang="sr-Cyrl-CS" sz="2500" dirty="0" smtClean="0"/>
              <a:t>Вучетић</a:t>
            </a:r>
            <a:r>
              <a:rPr lang="sr-Cyrl-CS" sz="2500" smtClean="0"/>
              <a:t>, Улазак </a:t>
            </a:r>
            <a:r>
              <a:rPr lang="sr-Cyrl-CS" sz="2500" dirty="0" smtClean="0"/>
              <a:t>у Јеврејску малу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70965"/>
            <a:ext cx="9147847" cy="608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4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189285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2500" smtClean="0"/>
              <a:t>Миодраг </a:t>
            </a:r>
            <a:r>
              <a:rPr lang="sr-Cyrl-CS" sz="2500" dirty="0" smtClean="0"/>
              <a:t>Петровић, </a:t>
            </a:r>
            <a:r>
              <a:rPr lang="sr-Cyrl-CS" sz="2500" smtClean="0"/>
              <a:t>Стари Београд – Јеврејска </a:t>
            </a:r>
            <a:r>
              <a:rPr lang="sr-Cyrl-CS" sz="2500" dirty="0" smtClean="0"/>
              <a:t>мала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174" y="770964"/>
            <a:ext cx="7731651" cy="607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3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0" y="1909482"/>
            <a:ext cx="8229600" cy="4525963"/>
          </a:xfrm>
        </p:spPr>
        <p:txBody>
          <a:bodyPr/>
          <a:lstStyle/>
          <a:p>
            <a:r>
              <a:rPr lang="sr-Cyrl-CS" dirty="0"/>
              <a:t>Једна од карактеристика визуелне културе Сефарда јесу њихови костими. Они су користили доминантни </a:t>
            </a:r>
            <a:r>
              <a:rPr lang="sr-Cyrl-CS"/>
              <a:t>османски </a:t>
            </a:r>
            <a:r>
              <a:rPr lang="sr-Cyrl-CS" smtClean="0"/>
              <a:t>модел.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2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3317" y="4281096"/>
            <a:ext cx="3612776" cy="1143000"/>
          </a:xfrm>
        </p:spPr>
        <p:txBody>
          <a:bodyPr>
            <a:noAutofit/>
          </a:bodyPr>
          <a:lstStyle/>
          <a:p>
            <a:pPr algn="l"/>
            <a:r>
              <a:rPr lang="sr-Cyrl-CS" sz="2500" dirty="0" smtClean="0"/>
              <a:t>Јеврејски </a:t>
            </a:r>
            <a:r>
              <a:rPr lang="sr-Cyrl-CS" sz="2500" smtClean="0"/>
              <a:t>трговац </a:t>
            </a:r>
            <a:br>
              <a:rPr lang="sr-Cyrl-CS" sz="2500" smtClean="0"/>
            </a:br>
            <a:r>
              <a:rPr lang="sr-Cyrl-CS" sz="2500" smtClean="0"/>
              <a:t>(H. J</a:t>
            </a:r>
            <a:r>
              <a:rPr lang="sr-Cyrl-CS" sz="2500" dirty="0" smtClean="0"/>
              <a:t>. Van </a:t>
            </a:r>
            <a:r>
              <a:rPr lang="sr-Cyrl-CS" sz="2500" smtClean="0"/>
              <a:t>Lennep, </a:t>
            </a:r>
            <a:br>
              <a:rPr lang="sr-Cyrl-CS" sz="2500" smtClean="0"/>
            </a:br>
            <a:r>
              <a:rPr lang="sr-Cyrl-CS" sz="2500" smtClean="0"/>
              <a:t>Oriental </a:t>
            </a:r>
            <a:r>
              <a:rPr lang="sr-Cyrl-CS" sz="2500" dirty="0" smtClean="0"/>
              <a:t>Album, NY 1862)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912659" cy="686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5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3672" y="4230184"/>
            <a:ext cx="3648635" cy="1143000"/>
          </a:xfrm>
        </p:spPr>
        <p:txBody>
          <a:bodyPr>
            <a:noAutofit/>
          </a:bodyPr>
          <a:lstStyle/>
          <a:p>
            <a:pPr algn="l"/>
            <a:r>
              <a:rPr lang="sr-Cyrl-CS" sz="2500" smtClean="0"/>
              <a:t>Сефардско венчање </a:t>
            </a:r>
            <a:br>
              <a:rPr lang="sr-Cyrl-CS" sz="2500" smtClean="0"/>
            </a:br>
            <a:r>
              <a:rPr lang="sr-Cyrl-CS" sz="2500" smtClean="0"/>
              <a:t>(</a:t>
            </a:r>
            <a:r>
              <a:rPr lang="sr-Cyrl-CS" sz="2500"/>
              <a:t>H</a:t>
            </a:r>
            <a:r>
              <a:rPr lang="sr-Cyrl-CS" sz="2500" smtClean="0"/>
              <a:t>. J</a:t>
            </a:r>
            <a:r>
              <a:rPr lang="sr-Cyrl-CS" sz="2500" dirty="0"/>
              <a:t>. Van </a:t>
            </a:r>
            <a:r>
              <a:rPr lang="sr-Cyrl-CS" sz="2500"/>
              <a:t>Lennep</a:t>
            </a:r>
            <a:r>
              <a:rPr lang="sr-Cyrl-CS" sz="2500" smtClean="0"/>
              <a:t>,</a:t>
            </a:r>
            <a:br>
              <a:rPr lang="sr-Cyrl-CS" sz="2500" smtClean="0"/>
            </a:br>
            <a:r>
              <a:rPr lang="sr-Cyrl-CS" sz="2500" smtClean="0"/>
              <a:t>Oriental </a:t>
            </a:r>
            <a:r>
              <a:rPr lang="sr-Cyrl-CS" sz="2500" dirty="0"/>
              <a:t>Album, NY 1862)</a:t>
            </a:r>
            <a:r>
              <a:rPr lang="sr-Cyrl-CS" sz="2500" dirty="0" smtClean="0"/>
              <a:t> 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768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777" y="4045510"/>
            <a:ext cx="4159623" cy="1143000"/>
          </a:xfrm>
        </p:spPr>
        <p:txBody>
          <a:bodyPr>
            <a:noAutofit/>
          </a:bodyPr>
          <a:lstStyle/>
          <a:p>
            <a:pPr algn="l"/>
            <a:r>
              <a:rPr lang="sr-Cyrl-CS" sz="2200" dirty="0" smtClean="0"/>
              <a:t>Становници Солуна</a:t>
            </a:r>
            <a:r>
              <a:rPr lang="sr-Cyrl-CS" sz="2200" smtClean="0"/>
              <a:t>, </a:t>
            </a:r>
            <a:br>
              <a:rPr lang="sr-Cyrl-CS" sz="2200" smtClean="0"/>
            </a:br>
            <a:r>
              <a:rPr lang="sr-Cyrl-CS" sz="2200" smtClean="0"/>
              <a:t>(</a:t>
            </a:r>
            <a:r>
              <a:rPr lang="sr-Cyrl-CS" sz="2200" dirty="0" smtClean="0"/>
              <a:t>Сефард је први са леве </a:t>
            </a:r>
            <a:r>
              <a:rPr lang="sr-Cyrl-CS" sz="2200" smtClean="0"/>
              <a:t>стране </a:t>
            </a:r>
            <a:br>
              <a:rPr lang="sr-Cyrl-CS" sz="2200" smtClean="0"/>
            </a:br>
            <a:r>
              <a:rPr lang="en-US" sz="2200" smtClean="0"/>
              <a:t>–</a:t>
            </a:r>
            <a:r>
              <a:rPr lang="sr-Cyrl-CS" sz="2200" smtClean="0"/>
              <a:t> </a:t>
            </a:r>
            <a:r>
              <a:rPr lang="sr-Cyrl-CS" sz="2200" dirty="0" smtClean="0"/>
              <a:t>Les Costumes Populaires de la Turqie, Vienne 1873)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68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02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21" y="-88431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2200" smtClean="0"/>
              <a:t>Феликс </a:t>
            </a:r>
            <a:r>
              <a:rPr lang="sr-Cyrl-CS" sz="2200" dirty="0" smtClean="0"/>
              <a:t>Каниц, Сефарди и Срби беже пред османским бомбардовањем Београда 1862.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094" y="969402"/>
            <a:ext cx="6419255" cy="588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5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5035" y="4048779"/>
            <a:ext cx="5459506" cy="1143000"/>
          </a:xfrm>
        </p:spPr>
        <p:txBody>
          <a:bodyPr>
            <a:normAutofit/>
          </a:bodyPr>
          <a:lstStyle/>
          <a:p>
            <a:pPr algn="l"/>
            <a:r>
              <a:rPr lang="sr-Cyrl-CS" sz="2500" dirty="0" smtClean="0"/>
              <a:t>Сефард</a:t>
            </a:r>
            <a:r>
              <a:rPr lang="sr-Cyrl-CS" sz="2500" smtClean="0"/>
              <a:t>, </a:t>
            </a:r>
            <a:br>
              <a:rPr lang="sr-Cyrl-CS" sz="2500" smtClean="0"/>
            </a:br>
            <a:r>
              <a:rPr lang="sr-Cyrl-CS" sz="2500" smtClean="0"/>
              <a:t>детаљ </a:t>
            </a:r>
            <a:r>
              <a:rPr lang="sr-Cyrl-CS" sz="2500" dirty="0" smtClean="0"/>
              <a:t>претходне слике 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483" y="43822"/>
            <a:ext cx="3192929" cy="681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0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53" y="1801906"/>
            <a:ext cx="8229600" cy="4525963"/>
          </a:xfrm>
        </p:spPr>
        <p:txBody>
          <a:bodyPr/>
          <a:lstStyle/>
          <a:p>
            <a:r>
              <a:rPr lang="sr-Cyrl-CS" dirty="0" smtClean="0"/>
              <a:t> Постојале су специфичности везане за женску ношњу, о чему је писала Лаура Бохорета Папо.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96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71" y="1600200"/>
            <a:ext cx="8229600" cy="4525963"/>
          </a:xfrm>
        </p:spPr>
        <p:txBody>
          <a:bodyPr>
            <a:normAutofit/>
          </a:bodyPr>
          <a:lstStyle/>
          <a:p>
            <a:r>
              <a:rPr lang="sr-Cyrl-CS" dirty="0" smtClean="0"/>
              <a:t>После изгона из Шпаније </a:t>
            </a:r>
            <a:r>
              <a:rPr lang="sr-Cyrl-CS" smtClean="0"/>
              <a:t>и Португалије, </a:t>
            </a:r>
            <a:r>
              <a:rPr lang="sr-Cyrl-CS" dirty="0" smtClean="0"/>
              <a:t>део јеврејског становништва населио се на подручју Османске империје. Ова јеврејска популација представља Сефарде, чије су основне карактеристике специфична сефардска богослужења, начин облачења и коришћење ладино језика.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1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1576" y="3981544"/>
            <a:ext cx="4034118" cy="1143000"/>
          </a:xfrm>
        </p:spPr>
        <p:txBody>
          <a:bodyPr>
            <a:normAutofit/>
          </a:bodyPr>
          <a:lstStyle/>
          <a:p>
            <a:pPr algn="l"/>
            <a:r>
              <a:rPr lang="sr-Cyrl-CS" sz="2800" dirty="0" smtClean="0"/>
              <a:t>Лаура Бохорето Папо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5145741" cy="68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9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177" y="1304365"/>
            <a:ext cx="8229600" cy="4525963"/>
          </a:xfrm>
        </p:spPr>
        <p:txBody>
          <a:bodyPr/>
          <a:lstStyle/>
          <a:p>
            <a:r>
              <a:rPr lang="sr-Cyrl-CS" dirty="0" smtClean="0"/>
              <a:t>Женски костим је произилазио из османског модела, али карактеристика Сефардкиња било је покривање главе са увезаним шаловима или специфичним капама.</a:t>
            </a:r>
          </a:p>
          <a:p>
            <a:r>
              <a:rPr lang="sr-Cyrl-CS" dirty="0" smtClean="0"/>
              <a:t>У Београду су жене носиле београдски токадо.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08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0539" y="4213410"/>
            <a:ext cx="343348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sr-Cyrl-CS" sz="2500" dirty="0" smtClean="0"/>
              <a:t>Становнице </a:t>
            </a:r>
            <a:r>
              <a:rPr lang="sr-Cyrl-CS" sz="2500" dirty="0"/>
              <a:t>Солуна</a:t>
            </a:r>
            <a:r>
              <a:rPr lang="sr-Cyrl-CS" sz="2500"/>
              <a:t>, </a:t>
            </a:r>
            <a:r>
              <a:rPr lang="sr-Cyrl-CS" sz="2500" smtClean="0"/>
              <a:t>(</a:t>
            </a:r>
            <a:r>
              <a:rPr lang="sr-Cyrl-CS" sz="2500" dirty="0" smtClean="0"/>
              <a:t>Сефардкиња </a:t>
            </a:r>
            <a:r>
              <a:rPr lang="sr-Cyrl-CS" sz="2500" dirty="0"/>
              <a:t>је </a:t>
            </a:r>
            <a:r>
              <a:rPr lang="sr-Cyrl-CS" sz="2500" dirty="0" smtClean="0"/>
              <a:t>прва </a:t>
            </a:r>
            <a:r>
              <a:rPr lang="sr-Cyrl-CS" sz="2500" dirty="0"/>
              <a:t>са леве </a:t>
            </a:r>
            <a:r>
              <a:rPr lang="sr-Cyrl-CS" sz="2500"/>
              <a:t>стране </a:t>
            </a:r>
            <a:r>
              <a:rPr lang="en-US" sz="2500" smtClean="0"/>
              <a:t>–</a:t>
            </a:r>
            <a:r>
              <a:rPr lang="sr-Cyrl-CS" sz="2500" smtClean="0"/>
              <a:t> </a:t>
            </a:r>
            <a:r>
              <a:rPr lang="sr-Cyrl-CS" sz="2500" dirty="0"/>
              <a:t>Les Costumes Populaires de la Turqie, Vienne 1873)</a:t>
            </a:r>
            <a:endParaRPr lang="en-US" sz="2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31" y="0"/>
            <a:ext cx="5065059" cy="687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7788" y="4147390"/>
            <a:ext cx="4061012" cy="1143000"/>
          </a:xfrm>
        </p:spPr>
        <p:txBody>
          <a:bodyPr>
            <a:normAutofit/>
          </a:bodyPr>
          <a:lstStyle/>
          <a:p>
            <a:pPr algn="l"/>
            <a:r>
              <a:rPr lang="sr-Cyrl-CS" sz="2700" dirty="0" smtClean="0"/>
              <a:t>Сефардкиње у Солуну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65" y="-19239"/>
            <a:ext cx="4545106" cy="687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9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884" y="4066710"/>
            <a:ext cx="4500282" cy="1143000"/>
          </a:xfrm>
        </p:spPr>
        <p:txBody>
          <a:bodyPr>
            <a:normAutofit/>
          </a:bodyPr>
          <a:lstStyle/>
          <a:p>
            <a:pPr algn="l"/>
            <a:r>
              <a:rPr lang="sr-Cyrl-CS" sz="2800" smtClean="0"/>
              <a:t>Владислав </a:t>
            </a:r>
            <a:r>
              <a:rPr lang="en-US" sz="2800" dirty="0" err="1" smtClean="0"/>
              <a:t>Т</a:t>
            </a:r>
            <a:r>
              <a:rPr lang="sr-Cyrl-CS" sz="2800" dirty="0" smtClean="0"/>
              <a:t>ителбах, Сефардкиња из Ниша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73729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2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11" y="1949824"/>
            <a:ext cx="8229600" cy="4525963"/>
          </a:xfrm>
        </p:spPr>
        <p:txBody>
          <a:bodyPr/>
          <a:lstStyle/>
          <a:p>
            <a:r>
              <a:rPr lang="sr-Cyrl-CS" dirty="0" smtClean="0"/>
              <a:t>За богослужбене потребе биле су грађене синагоге. Архитектура синагога није имала специфичних стилских обележја све до краја 19. века.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88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034" y="-146704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3200" dirty="0" smtClean="0"/>
              <a:t>Стара београдска синагога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53" y="846138"/>
            <a:ext cx="8398563" cy="601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9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Крајем 19. века долази и на Балкану </a:t>
            </a:r>
            <a:r>
              <a:rPr lang="sr-Cyrl-CS" smtClean="0"/>
              <a:t>до прихватања „маварског стила“ </a:t>
            </a:r>
            <a:r>
              <a:rPr lang="sr-Cyrl-CS" dirty="0" smtClean="0"/>
              <a:t>као одговарајућег за архитектуру синагога. Овај стил развио се од средине 19. века на средњоевропском простору и користили су га првенствено Ашкенази Јевреји.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33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1" y="4344614"/>
            <a:ext cx="5208494" cy="1143000"/>
          </a:xfrm>
        </p:spPr>
        <p:txBody>
          <a:bodyPr>
            <a:noAutofit/>
          </a:bodyPr>
          <a:lstStyle/>
          <a:p>
            <a:pPr algn="l"/>
            <a:r>
              <a:rPr lang="sr-Cyrl-CS" sz="2500" smtClean="0"/>
              <a:t>Милан </a:t>
            </a:r>
            <a:r>
              <a:rPr lang="sr-Cyrl-CS" sz="2500" dirty="0" smtClean="0"/>
              <a:t>Капетановић</a:t>
            </a:r>
            <a:r>
              <a:rPr lang="sr-Cyrl-CS" sz="2500" smtClean="0"/>
              <a:t>, </a:t>
            </a:r>
            <a:br>
              <a:rPr lang="sr-Cyrl-CS" sz="2500" smtClean="0"/>
            </a:br>
            <a:r>
              <a:rPr lang="sr-Cyrl-CS" sz="2500" smtClean="0"/>
              <a:t>Синагога </a:t>
            </a:r>
            <a:r>
              <a:rPr lang="sr-Cyrl-CS" sz="2500" dirty="0" smtClean="0"/>
              <a:t>Бет Израел</a:t>
            </a:r>
            <a:r>
              <a:rPr lang="sr-Cyrl-CS" sz="2500" smtClean="0"/>
              <a:t>, </a:t>
            </a:r>
            <a:br>
              <a:rPr lang="sr-Cyrl-CS" sz="2500" smtClean="0"/>
            </a:br>
            <a:r>
              <a:rPr lang="sr-Cyrl-CS" sz="2500" smtClean="0"/>
              <a:t>Београд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97506" cy="687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6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68" y="-107580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3200" dirty="0" smtClean="0"/>
              <a:t>Синагога у Видину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2710"/>
            <a:ext cx="9166336" cy="58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6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299104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2800" dirty="0" smtClean="0"/>
              <a:t>Миграције Сефарда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4898"/>
            <a:ext cx="9144000" cy="63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5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12" y="1600200"/>
            <a:ext cx="8229600" cy="4525963"/>
          </a:xfrm>
        </p:spPr>
        <p:txBody>
          <a:bodyPr/>
          <a:lstStyle/>
          <a:p>
            <a:r>
              <a:rPr lang="sr-Cyrl-CS" smtClean="0"/>
              <a:t>За верске </a:t>
            </a:r>
            <a:r>
              <a:rPr lang="sr-Cyrl-CS" dirty="0" smtClean="0"/>
              <a:t>и </a:t>
            </a:r>
            <a:r>
              <a:rPr lang="sr-Cyrl-CS" smtClean="0"/>
              <a:t>културне потребе </a:t>
            </a:r>
            <a:r>
              <a:rPr lang="sr-Cyrl-CS" dirty="0" smtClean="0"/>
              <a:t>Сефарда израђивали су се специфични објекти. У њих спадају кетубе </a:t>
            </a:r>
            <a:r>
              <a:rPr lang="en-US" dirty="0" smtClean="0"/>
              <a:t>–</a:t>
            </a:r>
            <a:r>
              <a:rPr lang="sr-Cyrl-CS" dirty="0" smtClean="0"/>
              <a:t> брачни уговори и ханука меноре. Сачувани примери показују да су и они израђивани у стилу османског барока.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779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205" y="-112807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3200" dirty="0" smtClean="0"/>
              <a:t>Ханука менора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900" y="910196"/>
            <a:ext cx="6842211" cy="59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7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012" y="0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3200" dirty="0" smtClean="0"/>
              <a:t>Ханука менора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360" y="1006008"/>
            <a:ext cx="7264905" cy="569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070" y="4425297"/>
            <a:ext cx="5468471" cy="1143000"/>
          </a:xfrm>
        </p:spPr>
        <p:txBody>
          <a:bodyPr>
            <a:normAutofit/>
          </a:bodyPr>
          <a:lstStyle/>
          <a:p>
            <a:pPr algn="l"/>
            <a:r>
              <a:rPr lang="sr-Cyrl-CS" sz="3000" dirty="0" smtClean="0"/>
              <a:t>Кетуба, </a:t>
            </a:r>
            <a:r>
              <a:rPr lang="sr-Cyrl-CS" sz="3000" smtClean="0"/>
              <a:t>Солун 1841.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8518" cy="686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5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3008" y="4463584"/>
            <a:ext cx="3630639" cy="1143000"/>
          </a:xfrm>
        </p:spPr>
        <p:txBody>
          <a:bodyPr>
            <a:normAutofit/>
          </a:bodyPr>
          <a:lstStyle/>
          <a:p>
            <a:pPr algn="l"/>
            <a:r>
              <a:rPr lang="sr-Cyrl-CS" sz="3000" dirty="0" smtClean="0"/>
              <a:t>Кетуба, </a:t>
            </a:r>
            <a:r>
              <a:rPr lang="sr-Cyrl-CS" sz="3000" smtClean="0"/>
              <a:t>Русе 1848.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313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7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3647" y="4676309"/>
            <a:ext cx="3558988" cy="1143000"/>
          </a:xfrm>
        </p:spPr>
        <p:txBody>
          <a:bodyPr>
            <a:normAutofit/>
          </a:bodyPr>
          <a:lstStyle/>
          <a:p>
            <a:pPr algn="l"/>
            <a:r>
              <a:rPr lang="sr-Cyrl-CS" sz="3000" dirty="0" smtClean="0"/>
              <a:t>Кетуба, Битољ 1889.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91953" cy="687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77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12" y="1402977"/>
            <a:ext cx="8229600" cy="4525963"/>
          </a:xfrm>
        </p:spPr>
        <p:txBody>
          <a:bodyPr/>
          <a:lstStyle/>
          <a:p>
            <a:r>
              <a:rPr lang="sr-Cyrl-CS" dirty="0" smtClean="0"/>
              <a:t>Крајем 19. века јављају се и први сликари сефардског порекла. Један од најранијих и најзначајнијих је Леон Којен. Школован на минхенској </a:t>
            </a:r>
            <a:r>
              <a:rPr lang="sr-Cyrl-CS" smtClean="0"/>
              <a:t>ликовној академији, </a:t>
            </a:r>
            <a:r>
              <a:rPr lang="sr-Cyrl-CS" dirty="0" smtClean="0"/>
              <a:t>Којен је створио </a:t>
            </a:r>
            <a:r>
              <a:rPr lang="sr-Cyrl-CS" smtClean="0"/>
              <a:t>специфичан опус </a:t>
            </a:r>
            <a:r>
              <a:rPr lang="sr-Cyrl-CS" dirty="0" smtClean="0"/>
              <a:t>у коме је исказивао сопствени јеврејски идентитет кроз теме попут Вечитог Јуде и Јосифов сан, али и повезаност са српском културом.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75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317" y="1940859"/>
            <a:ext cx="8229600" cy="4525963"/>
          </a:xfrm>
        </p:spPr>
        <p:txBody>
          <a:bodyPr/>
          <a:lstStyle/>
          <a:p>
            <a:r>
              <a:rPr lang="sr-Cyrl-CS" smtClean="0"/>
              <a:t>Јосифов сан је био награђен на минхенској академији и сматран је једним од најуспешнијих Којенових дела.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4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" y="949136"/>
            <a:ext cx="9141166" cy="5630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0093" y="295835"/>
            <a:ext cx="41466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000" smtClean="0"/>
              <a:t>Леон Којен, Јосифов сан</a:t>
            </a:r>
            <a:endParaRPr lang="x-none" sz="3000"/>
          </a:p>
        </p:txBody>
      </p:sp>
    </p:spTree>
    <p:extLst>
      <p:ext uri="{BB962C8B-B14F-4D97-AF65-F5344CB8AC3E}">
        <p14:creationId xmlns:p14="http://schemas.microsoft.com/office/powerpoint/2010/main" val="217714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0316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5647" y="4407060"/>
            <a:ext cx="286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smtClean="0"/>
              <a:t>Леон Којен, </a:t>
            </a:r>
          </a:p>
          <a:p>
            <a:r>
              <a:rPr lang="x-none" sz="2800" smtClean="0"/>
              <a:t>Вечити Јуда</a:t>
            </a:r>
            <a:endParaRPr lang="x-none" sz="2800"/>
          </a:p>
        </p:txBody>
      </p:sp>
    </p:spTree>
    <p:extLst>
      <p:ext uri="{BB962C8B-B14F-4D97-AF65-F5344CB8AC3E}">
        <p14:creationId xmlns:p14="http://schemas.microsoft.com/office/powerpoint/2010/main" val="2096696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Сефарди су од краја 15. и почетка 16. века населили све веће градове и на балканском подручју. </a:t>
            </a:r>
            <a:r>
              <a:rPr lang="sr-Cyrl-CS" dirty="0"/>
              <a:t>С</a:t>
            </a:r>
            <a:r>
              <a:rPr lang="sr-Cyrl-CS" dirty="0" smtClean="0"/>
              <a:t>ефардске заједнице постојале су у Солуну, Битољу, Скопљу, Сарајеву, Београду...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16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635" y="1524000"/>
            <a:ext cx="8229600" cy="4525963"/>
          </a:xfrm>
        </p:spPr>
        <p:txBody>
          <a:bodyPr/>
          <a:lstStyle/>
          <a:p>
            <a:r>
              <a:rPr lang="sr-Cyrl-CS" dirty="0" smtClean="0"/>
              <a:t>Током Другог </a:t>
            </a:r>
            <a:r>
              <a:rPr lang="sr-Cyrl-CS" dirty="0"/>
              <a:t>светског рата већина сефардског становништва је </a:t>
            </a:r>
            <a:r>
              <a:rPr lang="sr-Cyrl-CS" dirty="0" smtClean="0"/>
              <a:t>побијена. Опљачкане су приватна и заједничка имовина и демолиране синагоге. </a:t>
            </a:r>
            <a:r>
              <a:rPr lang="sr-Cyrl-CS" smtClean="0"/>
              <a:t>То је утицало да до данас није сачуван већи број објеката материјалне и визуелне културе који су припадали сефардској култури. </a:t>
            </a:r>
            <a:endParaRPr lang="sr-Cyrl-C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594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У складу са праксом османских урбаних простора и Сефарди су живели у одвојеним махалама. Они су представљали видљиву мањину у балканском градском простору.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15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705" y="1815353"/>
            <a:ext cx="8229600" cy="4525963"/>
          </a:xfrm>
        </p:spPr>
        <p:txBody>
          <a:bodyPr/>
          <a:lstStyle/>
          <a:p>
            <a:r>
              <a:rPr lang="sr-Cyrl-CS" dirty="0" smtClean="0"/>
              <a:t>Највећа сефардска заједница насељавала је </a:t>
            </a:r>
            <a:r>
              <a:rPr lang="sr-Cyrl-CS" dirty="0" smtClean="0"/>
              <a:t>Солун који је назван и Јерусалимом Балкана и Мајком </a:t>
            </a:r>
            <a:r>
              <a:rPr lang="sr-Cyrl-CS" dirty="0" smtClean="0"/>
              <a:t>Израиља.</a:t>
            </a:r>
          </a:p>
          <a:p>
            <a:r>
              <a:rPr lang="sr-Cyrl-CS" dirty="0" smtClean="0"/>
              <a:t>У Солуну је постојало око 50 синагога. </a:t>
            </a:r>
          </a:p>
        </p:txBody>
      </p:sp>
    </p:spTree>
    <p:extLst>
      <p:ext uri="{BB962C8B-B14F-4D97-AF65-F5344CB8AC3E}">
        <p14:creationId xmlns:p14="http://schemas.microsoft.com/office/powerpoint/2010/main" val="138070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131" y="18183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3200" dirty="0" smtClean="0"/>
              <a:t>Ентеријер синагоге Талмуд Тора, Солун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1183"/>
            <a:ext cx="9123862" cy="544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8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5726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3200" dirty="0" smtClean="0"/>
              <a:t>Јеврејско гробље, Солун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7274"/>
            <a:ext cx="9144001" cy="58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12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Сефардске четврти забележене </a:t>
            </a:r>
            <a:r>
              <a:rPr lang="sr-Cyrl-CS" smtClean="0"/>
              <a:t>су </a:t>
            </a:r>
            <a:r>
              <a:rPr lang="x-none" smtClean="0"/>
              <a:t>на</a:t>
            </a:r>
            <a:r>
              <a:rPr lang="sr-Cyrl-CS" smtClean="0"/>
              <a:t> </a:t>
            </a:r>
            <a:r>
              <a:rPr lang="sr-Cyrl-CS" dirty="0" smtClean="0"/>
              <a:t>фотографијама  и ликовним представама. Београдска Јалија, где су </a:t>
            </a:r>
            <a:r>
              <a:rPr lang="sr-Cyrl-CS" smtClean="0"/>
              <a:t>живели Јевреји, </a:t>
            </a:r>
            <a:r>
              <a:rPr lang="sr-Cyrl-CS" dirty="0" smtClean="0"/>
              <a:t>приказана је на већем броју слика почетком 20</a:t>
            </a:r>
            <a:r>
              <a:rPr lang="sr-Cyrl-CS" smtClean="0"/>
              <a:t>. века.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5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565</Words>
  <Application>Microsoft Macintosh PowerPoint</Application>
  <PresentationFormat>On-screen Show (4:3)</PresentationFormat>
  <Paragraphs>44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СЕФАРДСКА ВИЗУЕЛНА КУЛТУРА НА БАЛКАНУ У 19. ВЕКУ</vt:lpstr>
      <vt:lpstr>PowerPoint Presentation</vt:lpstr>
      <vt:lpstr>Миграције Сефарда</vt:lpstr>
      <vt:lpstr>PowerPoint Presentation</vt:lpstr>
      <vt:lpstr>PowerPoint Presentation</vt:lpstr>
      <vt:lpstr>PowerPoint Presentation</vt:lpstr>
      <vt:lpstr>Ентеријер синагоге Талмуд Тора, Солун</vt:lpstr>
      <vt:lpstr>Јеврејско гробље, Солун</vt:lpstr>
      <vt:lpstr>PowerPoint Presentation</vt:lpstr>
      <vt:lpstr>Надежда Петровић, Јеврејска мала</vt:lpstr>
      <vt:lpstr>Пашко Вучетић, Улазак у Јеврејску малу</vt:lpstr>
      <vt:lpstr>Миодраг Петровић, Стари Београд – Јеврејска мала</vt:lpstr>
      <vt:lpstr>PowerPoint Presentation</vt:lpstr>
      <vt:lpstr>Јеврејски трговац  (H. J. Van Lennep,  Oriental Album, NY 1862)</vt:lpstr>
      <vt:lpstr>Сефардско венчање  (H. J. Van Lennep, Oriental Album, NY 1862) </vt:lpstr>
      <vt:lpstr>Становници Солуна,  (Сефард је први са леве стране  – Les Costumes Populaires de la Turqie, Vienne 1873)</vt:lpstr>
      <vt:lpstr>Феликс Каниц, Сефарди и Срби беже пред османским бомбардовањем Београда 1862. </vt:lpstr>
      <vt:lpstr>Сефард,  детаљ претходне слике </vt:lpstr>
      <vt:lpstr>PowerPoint Presentation</vt:lpstr>
      <vt:lpstr>Лаура Бохорето Папо</vt:lpstr>
      <vt:lpstr>PowerPoint Presentation</vt:lpstr>
      <vt:lpstr>Становнице Солуна, (Сефардкиња је прва са леве стране – Les Costumes Populaires de la Turqie, Vienne 1873)</vt:lpstr>
      <vt:lpstr>Сефардкиње у Солуну</vt:lpstr>
      <vt:lpstr>Владислав Тителбах, Сефардкиња из Ниша</vt:lpstr>
      <vt:lpstr>PowerPoint Presentation</vt:lpstr>
      <vt:lpstr>Стара београдска синагога</vt:lpstr>
      <vt:lpstr>PowerPoint Presentation</vt:lpstr>
      <vt:lpstr>Милан Капетановић,  Синагога Бет Израел,  Београд</vt:lpstr>
      <vt:lpstr>Синагога у Видину</vt:lpstr>
      <vt:lpstr>PowerPoint Presentation</vt:lpstr>
      <vt:lpstr>Ханука менора</vt:lpstr>
      <vt:lpstr>Ханука менора</vt:lpstr>
      <vt:lpstr>Кетуба, Солун 1841.</vt:lpstr>
      <vt:lpstr>Кетуба, Русе 1848.</vt:lpstr>
      <vt:lpstr>Кетуба, Битољ 1889.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СЕФАРДСКА ВИЗУЕЛНА КУЛТУРА НА БАЛКАНУ У 19. ВЕКУ</dc:title>
  <dc:creator>n m</dc:creator>
  <cp:lastModifiedBy>n m</cp:lastModifiedBy>
  <cp:revision>20</cp:revision>
  <dcterms:created xsi:type="dcterms:W3CDTF">2020-04-13T23:15:58Z</dcterms:created>
  <dcterms:modified xsi:type="dcterms:W3CDTF">2020-04-26T21:11:31Z</dcterms:modified>
</cp:coreProperties>
</file>