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74" r:id="rId4"/>
    <p:sldId id="277" r:id="rId5"/>
    <p:sldId id="275" r:id="rId6"/>
    <p:sldId id="276" r:id="rId7"/>
    <p:sldId id="257" r:id="rId8"/>
    <p:sldId id="279" r:id="rId9"/>
    <p:sldId id="258" r:id="rId10"/>
    <p:sldId id="281" r:id="rId11"/>
    <p:sldId id="259" r:id="rId12"/>
    <p:sldId id="283" r:id="rId13"/>
    <p:sldId id="285" r:id="rId14"/>
    <p:sldId id="260" r:id="rId15"/>
    <p:sldId id="286" r:id="rId16"/>
    <p:sldId id="261" r:id="rId17"/>
    <p:sldId id="267" r:id="rId18"/>
    <p:sldId id="268" r:id="rId19"/>
    <p:sldId id="288" r:id="rId20"/>
    <p:sldId id="262" r:id="rId21"/>
    <p:sldId id="263" r:id="rId22"/>
    <p:sldId id="265" r:id="rId23"/>
    <p:sldId id="290" r:id="rId24"/>
    <p:sldId id="266" r:id="rId25"/>
    <p:sldId id="293" r:id="rId26"/>
    <p:sldId id="269" r:id="rId27"/>
    <p:sldId id="270"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4A5F7-9DF9-4440-AC72-FA2236A93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E741C3-98B9-4C00-BCCD-C0BD7C9994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57FD394D-6137-49D1-AAA1-13D474EE454A}" type="datetimeFigureOut">
              <a:rPr lang="en-US"/>
              <a:pPr>
                <a:defRPr/>
              </a:pPr>
              <a:t>4/28/2020</a:t>
            </a:fld>
            <a:endParaRPr lang="en-US"/>
          </a:p>
        </p:txBody>
      </p:sp>
      <p:sp>
        <p:nvSpPr>
          <p:cNvPr id="5"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0DFAB88F-13AB-4BF9-80FA-49D1A3D005CA}" type="slidenum">
              <a:rPr lang="en-US"/>
              <a:pPr/>
              <a:t>‹#›</a:t>
            </a:fld>
            <a:endParaRPr lang="en-US"/>
          </a:p>
        </p:txBody>
      </p:sp>
    </p:spTree>
    <p:extLst>
      <p:ext uri="{BB962C8B-B14F-4D97-AF65-F5344CB8AC3E}">
        <p14:creationId xmlns:p14="http://schemas.microsoft.com/office/powerpoint/2010/main" val="404616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1909D9-2E71-41DC-9D10-F8C786654C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552B6E-6004-4389-B6D0-6C83963B3D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338DB083-7A73-4B52-A854-3DDA60E379B7}" type="datetimeFigureOut">
              <a:rPr lang="en-US"/>
              <a:pPr>
                <a:defRPr/>
              </a:pPr>
              <a:t>4/28/2020</a:t>
            </a:fld>
            <a:endParaRPr lang="en-US"/>
          </a:p>
        </p:txBody>
      </p:sp>
      <p:sp>
        <p:nvSpPr>
          <p:cNvPr id="5"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7254067B-9D9B-47E4-B39D-AE40A91680BA}" type="slidenum">
              <a:rPr lang="en-US"/>
              <a:pPr/>
              <a:t>‹#›</a:t>
            </a:fld>
            <a:endParaRPr lang="en-US"/>
          </a:p>
        </p:txBody>
      </p:sp>
    </p:spTree>
    <p:extLst>
      <p:ext uri="{BB962C8B-B14F-4D97-AF65-F5344CB8AC3E}">
        <p14:creationId xmlns:p14="http://schemas.microsoft.com/office/powerpoint/2010/main" val="186946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88BFAD-1A19-4D55-94D1-61F6442FBE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FB37C7-EBA2-4022-9000-1385E14708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9807940E-04FA-481D-89CB-9E5FBBA4136F}" type="datetimeFigureOut">
              <a:rPr lang="en-US"/>
              <a:pPr>
                <a:defRPr/>
              </a:pPr>
              <a:t>4/28/2020</a:t>
            </a:fld>
            <a:endParaRPr lang="en-US"/>
          </a:p>
        </p:txBody>
      </p:sp>
      <p:sp>
        <p:nvSpPr>
          <p:cNvPr id="5"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261FCFCA-3383-4B5E-B8C2-1F4AE1C32BF3}" type="slidenum">
              <a:rPr lang="en-US"/>
              <a:pPr/>
              <a:t>‹#›</a:t>
            </a:fld>
            <a:endParaRPr lang="en-US"/>
          </a:p>
        </p:txBody>
      </p:sp>
    </p:spTree>
    <p:extLst>
      <p:ext uri="{BB962C8B-B14F-4D97-AF65-F5344CB8AC3E}">
        <p14:creationId xmlns:p14="http://schemas.microsoft.com/office/powerpoint/2010/main" val="237240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D37AD-02B7-468D-A66A-346B26A80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0A0A484-6158-4CAC-A4DA-5723711C9A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CBEEE6C9-6983-4776-9E8F-60D30880909F}" type="datetimeFigureOut">
              <a:rPr lang="en-US"/>
              <a:pPr>
                <a:defRPr/>
              </a:pPr>
              <a:t>4/28/2020</a:t>
            </a:fld>
            <a:endParaRPr lang="en-US"/>
          </a:p>
        </p:txBody>
      </p:sp>
      <p:sp>
        <p:nvSpPr>
          <p:cNvPr id="5"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947E70A8-EC24-46FE-95EF-8D38315D97A5}" type="slidenum">
              <a:rPr lang="en-US"/>
              <a:pPr/>
              <a:t>‹#›</a:t>
            </a:fld>
            <a:endParaRPr lang="en-US"/>
          </a:p>
        </p:txBody>
      </p:sp>
    </p:spTree>
    <p:extLst>
      <p:ext uri="{BB962C8B-B14F-4D97-AF65-F5344CB8AC3E}">
        <p14:creationId xmlns:p14="http://schemas.microsoft.com/office/powerpoint/2010/main" val="399273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D1304F-051A-419B-871C-B7403817FF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A0A754D-648A-4B8E-B10B-1C4C9D218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2CEE85F7-506A-4712-AD1B-4226E01FC8AB}" type="datetimeFigureOut">
              <a:rPr lang="en-US"/>
              <a:pPr>
                <a:defRPr/>
              </a:pPr>
              <a:t>4/28/2020</a:t>
            </a:fld>
            <a:endParaRPr lang="en-US"/>
          </a:p>
        </p:txBody>
      </p:sp>
      <p:sp>
        <p:nvSpPr>
          <p:cNvPr id="5"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7E691D48-8C6B-4082-9B05-63C401BB41F8}" type="slidenum">
              <a:rPr lang="en-US"/>
              <a:pPr/>
              <a:t>‹#›</a:t>
            </a:fld>
            <a:endParaRPr lang="en-US"/>
          </a:p>
        </p:txBody>
      </p:sp>
    </p:spTree>
    <p:extLst>
      <p:ext uri="{BB962C8B-B14F-4D97-AF65-F5344CB8AC3E}">
        <p14:creationId xmlns:p14="http://schemas.microsoft.com/office/powerpoint/2010/main" val="60086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0ECCA9-B665-487B-B69E-D083484EE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A483E1-E325-4CE5-9502-72893E70A6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C14DEED-84AE-408F-B7F2-EBA62A215E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5CC9AE5E-4D84-4DB3-9B5D-CFFAB88BAA58}" type="datetimeFigureOut">
              <a:rPr lang="en-US"/>
              <a:pPr>
                <a:defRPr/>
              </a:pPr>
              <a:t>4/28/2020</a:t>
            </a:fld>
            <a:endParaRPr lang="en-US"/>
          </a:p>
        </p:txBody>
      </p:sp>
      <p:sp>
        <p:nvSpPr>
          <p:cNvPr id="6"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42B0F240-6061-4246-82D8-55A76A0E252E}" type="slidenum">
              <a:rPr lang="en-US"/>
              <a:pPr/>
              <a:t>‹#›</a:t>
            </a:fld>
            <a:endParaRPr lang="en-US"/>
          </a:p>
        </p:txBody>
      </p:sp>
    </p:spTree>
    <p:extLst>
      <p:ext uri="{BB962C8B-B14F-4D97-AF65-F5344CB8AC3E}">
        <p14:creationId xmlns:p14="http://schemas.microsoft.com/office/powerpoint/2010/main" val="229757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16C98-4B36-43F4-8500-25B324F4D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955DF1D-C214-494A-A56D-819183862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B2A4927-2045-4C73-9105-35D86543EC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87627-5401-4769-A48F-7407E327F8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26AB5A5-25AB-4ADF-ADCF-4082C74F7C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D2F0E631-B59D-46BB-8240-6BE76934C04B}" type="datetimeFigureOut">
              <a:rPr lang="en-US"/>
              <a:pPr>
                <a:defRPr/>
              </a:pPr>
              <a:t>4/28/2020</a:t>
            </a:fld>
            <a:endParaRPr lang="en-US"/>
          </a:p>
        </p:txBody>
      </p:sp>
      <p:sp>
        <p:nvSpPr>
          <p:cNvPr id="8"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9D5DAD2F-E148-46BA-A919-8FD17EBC67E2}" type="slidenum">
              <a:rPr lang="en-US"/>
              <a:pPr/>
              <a:t>‹#›</a:t>
            </a:fld>
            <a:endParaRPr lang="en-US"/>
          </a:p>
        </p:txBody>
      </p:sp>
    </p:spTree>
    <p:extLst>
      <p:ext uri="{BB962C8B-B14F-4D97-AF65-F5344CB8AC3E}">
        <p14:creationId xmlns:p14="http://schemas.microsoft.com/office/powerpoint/2010/main" val="57564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88E42-9D34-4D6A-9D24-71DF9B8F5B20}"/>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C16E675C-626B-47A8-B99F-91E9F8C75F99}" type="datetimeFigureOut">
              <a:rPr lang="en-US"/>
              <a:pPr>
                <a:defRPr/>
              </a:pPr>
              <a:t>4/28/2020</a:t>
            </a:fld>
            <a:endParaRPr lang="en-US"/>
          </a:p>
        </p:txBody>
      </p:sp>
      <p:sp>
        <p:nvSpPr>
          <p:cNvPr id="4"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6C09999F-791E-43C1-86C3-3713BF012523}" type="slidenum">
              <a:rPr lang="en-US"/>
              <a:pPr/>
              <a:t>‹#›</a:t>
            </a:fld>
            <a:endParaRPr lang="en-US"/>
          </a:p>
        </p:txBody>
      </p:sp>
    </p:spTree>
    <p:extLst>
      <p:ext uri="{BB962C8B-B14F-4D97-AF65-F5344CB8AC3E}">
        <p14:creationId xmlns:p14="http://schemas.microsoft.com/office/powerpoint/2010/main" val="91756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A33A3E67-9EC6-455E-966F-B317F5CB9B24}" type="datetimeFigureOut">
              <a:rPr lang="en-US"/>
              <a:pPr>
                <a:defRPr/>
              </a:pPr>
              <a:t>4/28/2020</a:t>
            </a:fld>
            <a:endParaRPr lang="en-US"/>
          </a:p>
        </p:txBody>
      </p:sp>
      <p:sp>
        <p:nvSpPr>
          <p:cNvPr id="3"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B33372A9-7F40-4376-B002-25672F4D146F}" type="slidenum">
              <a:rPr lang="en-US"/>
              <a:pPr/>
              <a:t>‹#›</a:t>
            </a:fld>
            <a:endParaRPr lang="en-US"/>
          </a:p>
        </p:txBody>
      </p:sp>
    </p:spTree>
    <p:extLst>
      <p:ext uri="{BB962C8B-B14F-4D97-AF65-F5344CB8AC3E}">
        <p14:creationId xmlns:p14="http://schemas.microsoft.com/office/powerpoint/2010/main" val="4218235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AA6CE-F33D-4C16-AD1E-8A6DEAFF4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46A0B30-9711-4ECF-AD64-E61384BC91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733DD7-A9D5-4447-8935-6CE1D3018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12E9E742-6772-4CEA-9C79-FD0811924451}" type="datetimeFigureOut">
              <a:rPr lang="en-US"/>
              <a:pPr>
                <a:defRPr/>
              </a:pPr>
              <a:t>4/28/2020</a:t>
            </a:fld>
            <a:endParaRPr lang="en-US"/>
          </a:p>
        </p:txBody>
      </p:sp>
      <p:sp>
        <p:nvSpPr>
          <p:cNvPr id="6"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381CB145-B167-41EF-B4EA-5D0167802E49}" type="slidenum">
              <a:rPr lang="en-US"/>
              <a:pPr/>
              <a:t>‹#›</a:t>
            </a:fld>
            <a:endParaRPr lang="en-US"/>
          </a:p>
        </p:txBody>
      </p:sp>
    </p:spTree>
    <p:extLst>
      <p:ext uri="{BB962C8B-B14F-4D97-AF65-F5344CB8AC3E}">
        <p14:creationId xmlns:p14="http://schemas.microsoft.com/office/powerpoint/2010/main" val="241834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B12D4-9EE4-48C3-9006-8F2C80FC7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144428-93F4-45B6-9AB6-0E99260C8D99}"/>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ADE587F0-1457-4C52-91E9-A72E7B0DC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23EB5F9E-E881-42D0-9F96-3CFC1ADBB0B0}"/>
              </a:ext>
            </a:extLst>
          </p:cNvPr>
          <p:cNvSpPr>
            <a:spLocks noGrp="1"/>
          </p:cNvSpPr>
          <p:nvPr>
            <p:ph type="dt" sz="half" idx="10"/>
          </p:nvPr>
        </p:nvSpPr>
        <p:spPr/>
        <p:txBody>
          <a:bodyPr/>
          <a:lstStyle>
            <a:lvl1pPr>
              <a:defRPr/>
            </a:lvl1pPr>
          </a:lstStyle>
          <a:p>
            <a:pPr>
              <a:defRPr/>
            </a:pPr>
            <a:fld id="{F7B701FE-5577-4B0D-B9E0-80025D75F469}" type="datetimeFigureOut">
              <a:rPr lang="en-US"/>
              <a:pPr>
                <a:defRPr/>
              </a:pPr>
              <a:t>4/28/2020</a:t>
            </a:fld>
            <a:endParaRPr lang="en-US"/>
          </a:p>
        </p:txBody>
      </p:sp>
      <p:sp>
        <p:nvSpPr>
          <p:cNvPr id="6" name="Footer Placeholder 4">
            <a:extLst>
              <a:ext uri="{FF2B5EF4-FFF2-40B4-BE49-F238E27FC236}">
                <a16:creationId xmlns:a16="http://schemas.microsoft.com/office/drawing/2014/main" xmlns="" id="{6AB09D47-47C4-4CA3-9BEE-5A51F1FBE4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69DF1F3-18E1-4317-A5AE-C0DD3CF9FC76}"/>
              </a:ext>
            </a:extLst>
          </p:cNvPr>
          <p:cNvSpPr>
            <a:spLocks noGrp="1"/>
          </p:cNvSpPr>
          <p:nvPr>
            <p:ph type="sldNum" sz="quarter" idx="12"/>
          </p:nvPr>
        </p:nvSpPr>
        <p:spPr/>
        <p:txBody>
          <a:bodyPr/>
          <a:lstStyle>
            <a:lvl1pPr>
              <a:defRPr/>
            </a:lvl1pPr>
          </a:lstStyle>
          <a:p>
            <a:fld id="{444B258C-8A4A-4BC8-BBCD-7D0ABB3EBFBD}" type="slidenum">
              <a:rPr lang="en-US"/>
              <a:pPr/>
              <a:t>‹#›</a:t>
            </a:fld>
            <a:endParaRPr lang="en-US"/>
          </a:p>
        </p:txBody>
      </p:sp>
    </p:spTree>
    <p:extLst>
      <p:ext uri="{BB962C8B-B14F-4D97-AF65-F5344CB8AC3E}">
        <p14:creationId xmlns:p14="http://schemas.microsoft.com/office/powerpoint/2010/main" val="2328787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xmlns="" id="{23EB5F9E-E881-42D0-9F96-3CFC1ADBB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5A98667-0F9E-4788-BC9A-C01B27733B89}" type="datetimeFigureOut">
              <a:rPr lang="en-US"/>
              <a:pPr>
                <a:defRPr/>
              </a:pPr>
              <a:t>4/28/2020</a:t>
            </a:fld>
            <a:endParaRPr lang="en-US"/>
          </a:p>
        </p:txBody>
      </p:sp>
      <p:sp>
        <p:nvSpPr>
          <p:cNvPr id="5" name="Footer Placeholder 4">
            <a:extLst>
              <a:ext uri="{FF2B5EF4-FFF2-40B4-BE49-F238E27FC236}">
                <a16:creationId xmlns:a16="http://schemas.microsoft.com/office/drawing/2014/main" xmlns="" id="{6AB09D47-47C4-4CA3-9BEE-5A51F1FBE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769DF1F3-18E1-4317-A5AE-C0DD3CF9FC7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1190EBB-1F01-4C8C-B739-D06D8CD9886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19050" y="1189038"/>
            <a:ext cx="12192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1" hangingPunct="1">
              <a:lnSpc>
                <a:spcPct val="90000"/>
              </a:lnSpc>
            </a:pPr>
            <a:endParaRPr lang="en-US" altLang="en-US" sz="3200" dirty="0">
              <a:solidFill>
                <a:schemeClr val="bg1"/>
              </a:solidFill>
              <a:latin typeface="Times New Roman" pitchFamily="18" charset="0"/>
              <a:cs typeface="Times New Roman" pitchFamily="18" charset="0"/>
            </a:endParaRPr>
          </a:p>
        </p:txBody>
      </p:sp>
      <p:sp>
        <p:nvSpPr>
          <p:cNvPr id="2052" name="Rectangle 10"/>
          <p:cNvSpPr>
            <a:spLocks noChangeArrowheads="1"/>
          </p:cNvSpPr>
          <p:nvPr/>
        </p:nvSpPr>
        <p:spPr bwMode="auto">
          <a:xfrm>
            <a:off x="0" y="2613025"/>
            <a:ext cx="12211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600" dirty="0" smtClean="0">
                <a:solidFill>
                  <a:schemeClr val="bg1"/>
                </a:solidFill>
                <a:latin typeface="Times New Roman" pitchFamily="18" charset="0"/>
                <a:cs typeface="Times New Roman" pitchFamily="18" charset="0"/>
              </a:rPr>
              <a:t>KULT SV. DJORDJA U SREDNJOVEKOVNOJ SRBIJI</a:t>
            </a:r>
            <a:endParaRPr lang="en-US" altLang="en-US" sz="3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1892"/>
            <a:ext cx="12192000" cy="5714999"/>
          </a:xfrm>
        </p:spPr>
        <p:txBody>
          <a:bodyPr/>
          <a:lstStyle/>
          <a:p>
            <a:pPr>
              <a:buFontTx/>
              <a:buChar char="-"/>
            </a:pPr>
            <a:r>
              <a:rPr lang="sr-Latn-RS" dirty="0" smtClean="0">
                <a:solidFill>
                  <a:schemeClr val="bg1"/>
                </a:solidFill>
                <a:latin typeface="Times New Roman" pitchFamily="18" charset="0"/>
                <a:cs typeface="Times New Roman" pitchFamily="18" charset="0"/>
              </a:rPr>
              <a:t>Predmeti lične pobožnosti</a:t>
            </a:r>
          </a:p>
          <a:p>
            <a:pPr>
              <a:buFontTx/>
              <a:buChar char="-"/>
            </a:pPr>
            <a:r>
              <a:rPr lang="sr-Latn-RS" dirty="0" smtClean="0">
                <a:solidFill>
                  <a:schemeClr val="bg1"/>
                </a:solidFill>
                <a:latin typeface="Times New Roman" pitchFamily="18" charset="0"/>
                <a:cs typeface="Times New Roman" pitchFamily="18" charset="0"/>
              </a:rPr>
              <a:t>Bronzani enkolpioni</a:t>
            </a:r>
          </a:p>
          <a:p>
            <a:pPr>
              <a:buFontTx/>
              <a:buChar char="-"/>
            </a:pPr>
            <a:r>
              <a:rPr lang="sr-Latn-RS" dirty="0" smtClean="0">
                <a:solidFill>
                  <a:schemeClr val="bg1"/>
                </a:solidFill>
                <a:latin typeface="Times New Roman" pitchFamily="18" charset="0"/>
                <a:cs typeface="Times New Roman" pitchFamily="18" charset="0"/>
              </a:rPr>
              <a:t>Urezane predstave svetitelja i njihova imena na grčkom jeziku</a:t>
            </a:r>
          </a:p>
          <a:p>
            <a:pPr>
              <a:buFontTx/>
              <a:buChar char="-"/>
            </a:pPr>
            <a:r>
              <a:rPr lang="sr-Latn-RS" dirty="0" smtClean="0">
                <a:solidFill>
                  <a:schemeClr val="bg1"/>
                </a:solidFill>
                <a:latin typeface="Times New Roman" pitchFamily="18" charset="0"/>
                <a:cs typeface="Times New Roman" pitchFamily="18" charset="0"/>
              </a:rPr>
              <a:t>Predstave svetitelja, ali i Bogorodice</a:t>
            </a:r>
          </a:p>
          <a:p>
            <a:pPr>
              <a:buFontTx/>
              <a:buChar char="-"/>
            </a:pPr>
            <a:r>
              <a:rPr lang="sr-Latn-RS" dirty="0" smtClean="0">
                <a:solidFill>
                  <a:schemeClr val="bg1"/>
                </a:solidFill>
                <a:latin typeface="Times New Roman" pitchFamily="18" charset="0"/>
                <a:cs typeface="Times New Roman" pitchFamily="18" charset="0"/>
              </a:rPr>
              <a:t>Na </a:t>
            </a:r>
            <a:r>
              <a:rPr lang="sr-Latn-RS" dirty="0" smtClean="0">
                <a:solidFill>
                  <a:schemeClr val="bg1"/>
                </a:solidFill>
                <a:latin typeface="Times New Roman" pitchFamily="18" charset="0"/>
                <a:cs typeface="Times New Roman" pitchFamily="18" charset="0"/>
              </a:rPr>
              <a:t>predmetima </a:t>
            </a:r>
            <a:r>
              <a:rPr lang="sr-Latn-RS" dirty="0" smtClean="0">
                <a:solidFill>
                  <a:schemeClr val="bg1"/>
                </a:solidFill>
                <a:latin typeface="Times New Roman" pitchFamily="18" charset="0"/>
                <a:cs typeface="Times New Roman" pitchFamily="18" charset="0"/>
              </a:rPr>
              <a:t>lične </a:t>
            </a:r>
            <a:r>
              <a:rPr lang="sr-Latn-RS" dirty="0" smtClean="0">
                <a:solidFill>
                  <a:schemeClr val="bg1"/>
                </a:solidFill>
                <a:latin typeface="Times New Roman" pitchFamily="18" charset="0"/>
                <a:cs typeface="Times New Roman" pitchFamily="18" charset="0"/>
              </a:rPr>
              <a:t>pobožnosti </a:t>
            </a:r>
            <a:r>
              <a:rPr lang="sr-Latn-RS" dirty="0" smtClean="0">
                <a:solidFill>
                  <a:schemeClr val="bg1"/>
                </a:solidFill>
                <a:latin typeface="Times New Roman" pitchFamily="18" charset="0"/>
                <a:cs typeface="Times New Roman" pitchFamily="18" charset="0"/>
              </a:rPr>
              <a:t>sv. Đorđe je predstavljen kao skoropomoćnik</a:t>
            </a:r>
          </a:p>
          <a:p>
            <a:pPr>
              <a:buFontTx/>
              <a:buChar char="-"/>
            </a:pPr>
            <a:r>
              <a:rPr lang="sr-Latn-RS" dirty="0" smtClean="0">
                <a:solidFill>
                  <a:schemeClr val="bg1"/>
                </a:solidFill>
                <a:latin typeface="Times New Roman" pitchFamily="18" charset="0"/>
                <a:cs typeface="Times New Roman" pitchFamily="18" charset="0"/>
              </a:rPr>
              <a:t>Datuju se od 10-12. veka</a:t>
            </a: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32878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53038" y="1323975"/>
            <a:ext cx="2282825" cy="3395663"/>
          </a:xfrm>
        </p:spPr>
      </p:pic>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2700" y="1323975"/>
            <a:ext cx="45593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0600" y="1323975"/>
            <a:ext cx="2868613"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1323975"/>
            <a:ext cx="21018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8"/>
          <p:cNvSpPr txBox="1">
            <a:spLocks noChangeArrowheads="1"/>
          </p:cNvSpPr>
          <p:nvPr/>
        </p:nvSpPr>
        <p:spPr bwMode="auto">
          <a:xfrm>
            <a:off x="0" y="5075238"/>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sr-Latn-RS" altLang="en-US" dirty="0" smtClean="0">
                <a:solidFill>
                  <a:schemeClr val="bg1"/>
                </a:solidFill>
                <a:latin typeface="Times New Roman" pitchFamily="18" charset="0"/>
                <a:cs typeface="Times New Roman" pitchFamily="18" charset="0"/>
              </a:rPr>
              <a:t>Novi Pazar        N.N.                            Ravna              Kladovo</a:t>
            </a:r>
            <a:r>
              <a:rPr lang="sr-Cyrl-RS" altLang="en-US" dirty="0" smtClean="0">
                <a:solidFill>
                  <a:schemeClr val="bg1"/>
                </a:solidFill>
                <a:latin typeface="Times New Roman" pitchFamily="18" charset="0"/>
                <a:cs typeface="Times New Roman" pitchFamily="18" charset="0"/>
              </a:rPr>
              <a:t>                                              </a:t>
            </a:r>
            <a:endParaRPr lang="en-US"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12192000" cy="6858000"/>
          </a:xfrm>
        </p:spPr>
        <p:txBody>
          <a:bodyPr/>
          <a:lstStyle/>
          <a:p>
            <a:r>
              <a:rPr lang="sr-Latn-RS" altLang="en-US" sz="2600" dirty="0" smtClean="0">
                <a:solidFill>
                  <a:schemeClr val="bg1"/>
                </a:solidFill>
                <a:latin typeface="Times New Roman" pitchFamily="18" charset="0"/>
                <a:cs typeface="Times New Roman" pitchFamily="18" charset="0"/>
              </a:rPr>
              <a:t>M</a:t>
            </a:r>
            <a:r>
              <a:rPr lang="sr-Cyrl-CS" altLang="en-US" sz="2600" dirty="0" smtClean="0">
                <a:solidFill>
                  <a:schemeClr val="bg1"/>
                </a:solidFill>
                <a:latin typeface="Times New Roman" pitchFamily="18" charset="0"/>
                <a:cs typeface="Times New Roman" pitchFamily="18" charset="0"/>
              </a:rPr>
              <a:t>anastira Rakovac (Dombo) na Fruškoj gori, oko 12 km zapadno od Novog Sada.  </a:t>
            </a:r>
            <a:r>
              <a:rPr lang="sr-Latn-RS" altLang="en-US" sz="2600" dirty="0" smtClean="0">
                <a:solidFill>
                  <a:schemeClr val="bg1"/>
                </a:solidFill>
                <a:latin typeface="Times New Roman" pitchFamily="18" charset="0"/>
                <a:cs typeface="Times New Roman" pitchFamily="18" charset="0"/>
              </a:rPr>
              <a:t>P</a:t>
            </a:r>
            <a:r>
              <a:rPr lang="sr-Cyrl-CS" altLang="en-US" sz="2600" dirty="0" smtClean="0">
                <a:solidFill>
                  <a:schemeClr val="bg1"/>
                </a:solidFill>
                <a:latin typeface="Times New Roman" pitchFamily="18" charset="0"/>
                <a:cs typeface="Times New Roman" pitchFamily="18" charset="0"/>
              </a:rPr>
              <a:t>rvi put </a:t>
            </a:r>
            <a:r>
              <a:rPr lang="sr-Latn-RS" altLang="en-US" sz="2600" dirty="0" smtClean="0">
                <a:solidFill>
                  <a:schemeClr val="bg1"/>
                </a:solidFill>
                <a:latin typeface="Times New Roman" pitchFamily="18" charset="0"/>
                <a:cs typeface="Times New Roman" pitchFamily="18" charset="0"/>
              </a:rPr>
              <a:t>se </a:t>
            </a:r>
            <a:r>
              <a:rPr lang="sr-Cyrl-CS" altLang="en-US" sz="2600" dirty="0" smtClean="0">
                <a:solidFill>
                  <a:schemeClr val="bg1"/>
                </a:solidFill>
                <a:latin typeface="Times New Roman" pitchFamily="18" charset="0"/>
                <a:cs typeface="Times New Roman" pitchFamily="18" charset="0"/>
              </a:rPr>
              <a:t>pominje 1237. godine, a najverovatnije je porušen u vreme turskih osvajanja 1526. godine. Tokom arheoloških istraživanja sprovedenih na ovom mestu, konstatovano je da se najstariji horizont vezuje za 12. vek.</a:t>
            </a:r>
            <a:r>
              <a:rPr lang="sr-Latn-RS" altLang="en-US" sz="2600" dirty="0" smtClean="0">
                <a:solidFill>
                  <a:schemeClr val="bg1"/>
                </a:solidFill>
                <a:latin typeface="Times New Roman" pitchFamily="18" charset="0"/>
                <a:cs typeface="Times New Roman" pitchFamily="18" charset="0"/>
              </a:rPr>
              <a:t/>
            </a:r>
            <a:br>
              <a:rPr lang="sr-Latn-RS" altLang="en-US" sz="2600" dirty="0" smtClean="0">
                <a:solidFill>
                  <a:schemeClr val="bg1"/>
                </a:solidFill>
                <a:latin typeface="Times New Roman" pitchFamily="18" charset="0"/>
                <a:cs typeface="Times New Roman" pitchFamily="18" charset="0"/>
              </a:rPr>
            </a:br>
            <a:r>
              <a:rPr lang="sr-Latn-RS" altLang="en-US" sz="2600" dirty="0" smtClean="0">
                <a:solidFill>
                  <a:schemeClr val="bg1"/>
                </a:solidFill>
                <a:latin typeface="Times New Roman" pitchFamily="18" charset="0"/>
                <a:cs typeface="Times New Roman" pitchFamily="18" charset="0"/>
              </a:rPr>
              <a:t/>
            </a:r>
            <a:br>
              <a:rPr lang="sr-Latn-RS" altLang="en-US" sz="2600" dirty="0" smtClean="0">
                <a:solidFill>
                  <a:schemeClr val="bg1"/>
                </a:solidFill>
                <a:latin typeface="Times New Roman" pitchFamily="18" charset="0"/>
                <a:cs typeface="Times New Roman" pitchFamily="18" charset="0"/>
              </a:rPr>
            </a:br>
            <a:r>
              <a:rPr lang="sr-Cyrl-CS" altLang="en-US" sz="2600" dirty="0" smtClean="0">
                <a:solidFill>
                  <a:schemeClr val="bg1"/>
                </a:solidFill>
                <a:latin typeface="Times New Roman" pitchFamily="18" charset="0"/>
                <a:cs typeface="Times New Roman" pitchFamily="18" charset="0"/>
              </a:rPr>
              <a:t>Ostava </a:t>
            </a:r>
            <a:r>
              <a:rPr lang="sr-Latn-RS" altLang="en-US" sz="2600" dirty="0" smtClean="0">
                <a:solidFill>
                  <a:schemeClr val="bg1"/>
                </a:solidFill>
                <a:latin typeface="Times New Roman" pitchFamily="18" charset="0"/>
                <a:cs typeface="Times New Roman" pitchFamily="18" charset="0"/>
              </a:rPr>
              <a:t>ikona </a:t>
            </a:r>
            <a:r>
              <a:rPr lang="sr-Cyrl-CS" altLang="en-US" sz="2600" dirty="0" smtClean="0">
                <a:solidFill>
                  <a:schemeClr val="bg1"/>
                </a:solidFill>
                <a:latin typeface="Times New Roman" pitchFamily="18" charset="0"/>
                <a:cs typeface="Times New Roman" pitchFamily="18" charset="0"/>
              </a:rPr>
              <a:t>je otkrivena u blizini antičkog zidanog groba. Sastojala se od osam pravougaonih ikonica, dva medaljona, jednog jezička i fragmentovanog friza.</a:t>
            </a:r>
            <a:r>
              <a:rPr lang="sr-Latn-RS" altLang="en-US" sz="2600" dirty="0" smtClean="0">
                <a:solidFill>
                  <a:schemeClr val="bg1"/>
                </a:solidFill>
                <a:latin typeface="Times New Roman" pitchFamily="18" charset="0"/>
                <a:cs typeface="Times New Roman" pitchFamily="18" charset="0"/>
              </a:rPr>
              <a:t/>
            </a:r>
            <a:br>
              <a:rPr lang="sr-Latn-RS" altLang="en-US" sz="2600" dirty="0" smtClean="0">
                <a:solidFill>
                  <a:schemeClr val="bg1"/>
                </a:solidFill>
                <a:latin typeface="Times New Roman" pitchFamily="18" charset="0"/>
                <a:cs typeface="Times New Roman" pitchFamily="18" charset="0"/>
              </a:rPr>
            </a:br>
            <a:r>
              <a:rPr lang="sr-Latn-RS" altLang="en-US" sz="2600" dirty="0" smtClean="0">
                <a:solidFill>
                  <a:schemeClr val="bg1"/>
                </a:solidFill>
                <a:latin typeface="Times New Roman" pitchFamily="18" charset="0"/>
                <a:cs typeface="Times New Roman" pitchFamily="18" charset="0"/>
              </a:rPr>
              <a:t/>
            </a:r>
            <a:br>
              <a:rPr lang="sr-Latn-RS" altLang="en-US" sz="2600" dirty="0" smtClean="0">
                <a:solidFill>
                  <a:schemeClr val="bg1"/>
                </a:solidFill>
                <a:latin typeface="Times New Roman" pitchFamily="18" charset="0"/>
                <a:cs typeface="Times New Roman" pitchFamily="18" charset="0"/>
              </a:rPr>
            </a:br>
            <a:r>
              <a:rPr lang="sr-Latn-RS" altLang="en-US" sz="2600" dirty="0" smtClean="0">
                <a:solidFill>
                  <a:schemeClr val="bg1"/>
                </a:solidFill>
                <a:latin typeface="Times New Roman" pitchFamily="18" charset="0"/>
                <a:cs typeface="Times New Roman" pitchFamily="18" charset="0"/>
              </a:rPr>
              <a:t>Sv. Đorđe predstavljen kao ratnik.</a:t>
            </a:r>
            <a:br>
              <a:rPr lang="sr-Latn-RS" altLang="en-US" sz="2600" dirty="0" smtClean="0">
                <a:solidFill>
                  <a:schemeClr val="bg1"/>
                </a:solidFill>
                <a:latin typeface="Times New Roman" pitchFamily="18" charset="0"/>
                <a:cs typeface="Times New Roman" pitchFamily="18" charset="0"/>
              </a:rPr>
            </a:br>
            <a:r>
              <a:rPr lang="sr-Latn-RS" altLang="en-US" sz="2600" dirty="0" smtClean="0">
                <a:solidFill>
                  <a:schemeClr val="bg1"/>
                </a:solidFill>
                <a:latin typeface="Times New Roman" pitchFamily="18" charset="0"/>
                <a:cs typeface="Times New Roman" pitchFamily="18" charset="0"/>
              </a:rPr>
              <a:t/>
            </a:r>
            <a:br>
              <a:rPr lang="sr-Latn-RS" altLang="en-US" sz="2600" dirty="0" smtClean="0">
                <a:solidFill>
                  <a:schemeClr val="bg1"/>
                </a:solidFill>
                <a:latin typeface="Times New Roman" pitchFamily="18" charset="0"/>
                <a:cs typeface="Times New Roman" pitchFamily="18" charset="0"/>
              </a:rPr>
            </a:br>
            <a:r>
              <a:rPr lang="sr-Latn-RS" altLang="en-US" sz="2600" dirty="0" smtClean="0">
                <a:solidFill>
                  <a:schemeClr val="bg1"/>
                </a:solidFill>
                <a:latin typeface="Times New Roman" pitchFamily="18" charset="0"/>
                <a:cs typeface="Times New Roman" pitchFamily="18" charset="0"/>
              </a:rPr>
              <a:t>Ovde je benediktanski manastir. Osnovao ga je Beloš, srednji sin Velikog župana Uroša I (1112-1145) i </a:t>
            </a:r>
            <a:r>
              <a:rPr lang="en-US" sz="2600" dirty="0" smtClean="0">
                <a:solidFill>
                  <a:schemeClr val="bg1"/>
                </a:solidFill>
                <a:latin typeface="Times New Roman" pitchFamily="18" charset="0"/>
                <a:cs typeface="Times New Roman" pitchFamily="18" charset="0"/>
              </a:rPr>
              <a:t>An</a:t>
            </a:r>
            <a:r>
              <a:rPr lang="sr-Latn-RS" sz="2600" dirty="0" smtClean="0">
                <a:solidFill>
                  <a:schemeClr val="bg1"/>
                </a:solidFill>
                <a:latin typeface="Times New Roman" pitchFamily="18" charset="0"/>
                <a:cs typeface="Times New Roman" pitchFamily="18" charset="0"/>
              </a:rPr>
              <a:t>e</a:t>
            </a:r>
            <a:r>
              <a:rPr lang="en-US" sz="2600" dirty="0" smtClean="0">
                <a:solidFill>
                  <a:schemeClr val="bg1"/>
                </a:solidFill>
                <a:latin typeface="Times New Roman" pitchFamily="18" charset="0"/>
                <a:cs typeface="Times New Roman" pitchFamily="18" charset="0"/>
              </a:rPr>
              <a:t> </a:t>
            </a:r>
            <a:r>
              <a:rPr lang="en-US" sz="2600" dirty="0" err="1" smtClean="0">
                <a:solidFill>
                  <a:schemeClr val="bg1"/>
                </a:solidFill>
                <a:latin typeface="Times New Roman" pitchFamily="18" charset="0"/>
                <a:cs typeface="Times New Roman" pitchFamily="18" charset="0"/>
              </a:rPr>
              <a:t>Diogenis</a:t>
            </a:r>
            <a:r>
              <a:rPr lang="sr-Latn-RS" sz="2600" dirty="0" smtClean="0">
                <a:solidFill>
                  <a:schemeClr val="bg1"/>
                </a:solidFill>
                <a:latin typeface="Times New Roman" pitchFamily="18" charset="0"/>
                <a:cs typeface="Times New Roman" pitchFamily="18" charset="0"/>
              </a:rPr>
              <a:t>e</a:t>
            </a:r>
            <a:r>
              <a:rPr lang="en-US" sz="2600" dirty="0" smtClean="0">
                <a:solidFill>
                  <a:schemeClr val="bg1"/>
                </a:solidFill>
                <a:latin typeface="Times New Roman" pitchFamily="18" charset="0"/>
                <a:cs typeface="Times New Roman" pitchFamily="18" charset="0"/>
              </a:rPr>
              <a:t>, </a:t>
            </a:r>
            <a:r>
              <a:rPr lang="sr-Latn-RS" sz="2600" dirty="0" smtClean="0">
                <a:solidFill>
                  <a:schemeClr val="bg1"/>
                </a:solidFill>
                <a:latin typeface="Times New Roman" pitchFamily="18" charset="0"/>
                <a:cs typeface="Times New Roman" pitchFamily="18" charset="0"/>
              </a:rPr>
              <a:t>praunuke </a:t>
            </a:r>
            <a:r>
              <a:rPr lang="en-US" sz="2600" dirty="0" smtClean="0">
                <a:solidFill>
                  <a:schemeClr val="bg1"/>
                </a:solidFill>
                <a:latin typeface="Times New Roman" pitchFamily="18" charset="0"/>
                <a:cs typeface="Times New Roman" pitchFamily="18" charset="0"/>
              </a:rPr>
              <a:t>Roman</a:t>
            </a:r>
            <a:r>
              <a:rPr lang="sr-Latn-RS" sz="2600" dirty="0" smtClean="0">
                <a:solidFill>
                  <a:schemeClr val="bg1"/>
                </a:solidFill>
                <a:latin typeface="Times New Roman" pitchFamily="18" charset="0"/>
                <a:cs typeface="Times New Roman" pitchFamily="18" charset="0"/>
              </a:rPr>
              <a:t>a</a:t>
            </a:r>
            <a:r>
              <a:rPr lang="en-US" sz="2600" dirty="0" smtClean="0">
                <a:solidFill>
                  <a:schemeClr val="bg1"/>
                </a:solidFill>
                <a:latin typeface="Times New Roman" pitchFamily="18" charset="0"/>
                <a:cs typeface="Times New Roman" pitchFamily="18" charset="0"/>
              </a:rPr>
              <a:t> </a:t>
            </a:r>
            <a:r>
              <a:rPr lang="en-US" sz="2600" dirty="0">
                <a:solidFill>
                  <a:schemeClr val="bg1"/>
                </a:solidFill>
                <a:latin typeface="Times New Roman" pitchFamily="18" charset="0"/>
                <a:cs typeface="Times New Roman" pitchFamily="18" charset="0"/>
              </a:rPr>
              <a:t>IV </a:t>
            </a:r>
            <a:r>
              <a:rPr lang="en-US" sz="2600" dirty="0" err="1" smtClean="0">
                <a:solidFill>
                  <a:schemeClr val="bg1"/>
                </a:solidFill>
                <a:latin typeface="Times New Roman" pitchFamily="18" charset="0"/>
                <a:cs typeface="Times New Roman" pitchFamily="18" charset="0"/>
              </a:rPr>
              <a:t>Diogen</a:t>
            </a:r>
            <a:r>
              <a:rPr lang="sr-Latn-RS" sz="2600" dirty="0" smtClean="0">
                <a:solidFill>
                  <a:schemeClr val="bg1"/>
                </a:solidFill>
                <a:latin typeface="Times New Roman" pitchFamily="18" charset="0"/>
                <a:cs typeface="Times New Roman" pitchFamily="18" charset="0"/>
              </a:rPr>
              <a:t>a</a:t>
            </a:r>
            <a:r>
              <a:rPr lang="en-US" sz="2600" dirty="0" smtClean="0">
                <a:solidFill>
                  <a:schemeClr val="bg1"/>
                </a:solidFill>
                <a:latin typeface="Times New Roman" pitchFamily="18" charset="0"/>
                <a:cs typeface="Times New Roman" pitchFamily="18" charset="0"/>
              </a:rPr>
              <a:t> </a:t>
            </a:r>
            <a:r>
              <a:rPr lang="en-US" sz="2600" dirty="0">
                <a:solidFill>
                  <a:schemeClr val="bg1"/>
                </a:solidFill>
                <a:latin typeface="Times New Roman" pitchFamily="18" charset="0"/>
                <a:cs typeface="Times New Roman" pitchFamily="18" charset="0"/>
              </a:rPr>
              <a:t>(</a:t>
            </a:r>
            <a:r>
              <a:rPr lang="en-US" sz="2600" dirty="0" smtClean="0">
                <a:solidFill>
                  <a:schemeClr val="bg1"/>
                </a:solidFill>
                <a:latin typeface="Times New Roman" pitchFamily="18" charset="0"/>
                <a:cs typeface="Times New Roman" pitchFamily="18" charset="0"/>
              </a:rPr>
              <a:t>1068</a:t>
            </a:r>
            <a:r>
              <a:rPr lang="sr-Latn-RS" sz="2600" dirty="0" smtClean="0">
                <a:solidFill>
                  <a:schemeClr val="bg1"/>
                </a:solidFill>
                <a:latin typeface="Times New Roman" pitchFamily="18" charset="0"/>
                <a:cs typeface="Times New Roman" pitchFamily="18" charset="0"/>
              </a:rPr>
              <a:t>-</a:t>
            </a:r>
            <a:r>
              <a:rPr lang="en-US" sz="2600" dirty="0" smtClean="0">
                <a:solidFill>
                  <a:schemeClr val="bg1"/>
                </a:solidFill>
                <a:latin typeface="Times New Roman" pitchFamily="18" charset="0"/>
                <a:cs typeface="Times New Roman" pitchFamily="18" charset="0"/>
              </a:rPr>
              <a:t>1072).</a:t>
            </a:r>
            <a:r>
              <a:rPr lang="sr-Latn-RS" sz="2600" dirty="0" smtClean="0">
                <a:solidFill>
                  <a:schemeClr val="bg1"/>
                </a:solidFill>
                <a:latin typeface="Times New Roman" pitchFamily="18" charset="0"/>
                <a:cs typeface="Times New Roman" pitchFamily="18" charset="0"/>
              </a:rPr>
              <a:t/>
            </a:r>
            <a:br>
              <a:rPr lang="sr-Latn-RS" sz="2600" dirty="0" smtClean="0">
                <a:solidFill>
                  <a:schemeClr val="bg1"/>
                </a:solidFill>
                <a:latin typeface="Times New Roman" pitchFamily="18" charset="0"/>
                <a:cs typeface="Times New Roman" pitchFamily="18" charset="0"/>
              </a:rPr>
            </a:br>
            <a:r>
              <a:rPr lang="sr-Latn-RS" sz="2600" dirty="0" smtClean="0">
                <a:solidFill>
                  <a:schemeClr val="bg1"/>
                </a:solidFill>
                <a:latin typeface="Times New Roman" pitchFamily="18" charset="0"/>
                <a:cs typeface="Times New Roman" pitchFamily="18" charset="0"/>
              </a:rPr>
              <a:t>Postaje mađarski velikodostojnik, regent Geze II (1141-1162), sina </a:t>
            </a:r>
            <a:r>
              <a:rPr lang="en-US" sz="2600" dirty="0" err="1" smtClean="0">
                <a:solidFill>
                  <a:schemeClr val="bg1"/>
                </a:solidFill>
                <a:latin typeface="Times New Roman" pitchFamily="18" charset="0"/>
                <a:cs typeface="Times New Roman" pitchFamily="18" charset="0"/>
              </a:rPr>
              <a:t>Bel</a:t>
            </a:r>
            <a:r>
              <a:rPr lang="sr-Latn-RS" sz="2600" dirty="0" smtClean="0">
                <a:solidFill>
                  <a:schemeClr val="bg1"/>
                </a:solidFill>
                <a:latin typeface="Times New Roman" pitchFamily="18" charset="0"/>
                <a:cs typeface="Times New Roman" pitchFamily="18" charset="0"/>
              </a:rPr>
              <a:t>e</a:t>
            </a:r>
            <a:r>
              <a:rPr lang="en-US" sz="2600" dirty="0" smtClean="0">
                <a:solidFill>
                  <a:schemeClr val="bg1"/>
                </a:solidFill>
                <a:latin typeface="Times New Roman" pitchFamily="18" charset="0"/>
                <a:cs typeface="Times New Roman" pitchFamily="18" charset="0"/>
              </a:rPr>
              <a:t> </a:t>
            </a:r>
            <a:r>
              <a:rPr lang="en-US" sz="2600" dirty="0">
                <a:solidFill>
                  <a:schemeClr val="bg1"/>
                </a:solidFill>
                <a:latin typeface="Times New Roman" pitchFamily="18" charset="0"/>
                <a:cs typeface="Times New Roman" pitchFamily="18" charset="0"/>
              </a:rPr>
              <a:t>II (1131 – 1141) </a:t>
            </a:r>
            <a:r>
              <a:rPr lang="sr-Latn-RS" sz="2600" dirty="0" smtClean="0">
                <a:solidFill>
                  <a:schemeClr val="bg1"/>
                </a:solidFill>
                <a:latin typeface="Times New Roman" pitchFamily="18" charset="0"/>
                <a:cs typeface="Times New Roman" pitchFamily="18" charset="0"/>
              </a:rPr>
              <a:t>i Beloševe sestre.</a:t>
            </a:r>
            <a:br>
              <a:rPr lang="sr-Latn-RS" sz="2600" dirty="0" smtClean="0">
                <a:solidFill>
                  <a:schemeClr val="bg1"/>
                </a:solidFill>
                <a:latin typeface="Times New Roman" pitchFamily="18" charset="0"/>
                <a:cs typeface="Times New Roman" pitchFamily="18" charset="0"/>
              </a:rPr>
            </a:br>
            <a:r>
              <a:rPr lang="sr-Latn-RS" sz="2600" dirty="0" smtClean="0">
                <a:solidFill>
                  <a:schemeClr val="bg1"/>
                </a:solidFill>
                <a:latin typeface="Times New Roman" pitchFamily="18" charset="0"/>
                <a:cs typeface="Times New Roman" pitchFamily="18" charset="0"/>
              </a:rPr>
              <a:t/>
            </a:r>
            <a:br>
              <a:rPr lang="sr-Latn-RS" sz="2600" dirty="0" smtClean="0">
                <a:solidFill>
                  <a:schemeClr val="bg1"/>
                </a:solidFill>
                <a:latin typeface="Times New Roman" pitchFamily="18" charset="0"/>
                <a:cs typeface="Times New Roman" pitchFamily="18" charset="0"/>
              </a:rPr>
            </a:br>
            <a:r>
              <a:rPr lang="sr-Latn-RS" sz="2600" dirty="0" smtClean="0">
                <a:solidFill>
                  <a:schemeClr val="bg1"/>
                </a:solidFill>
                <a:latin typeface="Times New Roman" pitchFamily="18" charset="0"/>
                <a:cs typeface="Times New Roman" pitchFamily="18" charset="0"/>
              </a:rPr>
              <a:t>Ovo objašnjava prisustvo vizantijskih hrišćanskih predmeta na teritoriji pod kontrolom Mađara</a:t>
            </a:r>
            <a:r>
              <a:rPr lang="en-US" sz="2600" dirty="0" smtClean="0">
                <a:solidFill>
                  <a:schemeClr val="bg1"/>
                </a:solidFill>
                <a:latin typeface="Times New Roman" pitchFamily="18" charset="0"/>
                <a:cs typeface="Times New Roman" pitchFamily="18" charset="0"/>
              </a:rPr>
              <a:t> </a:t>
            </a:r>
            <a:r>
              <a:rPr lang="en-US" sz="2600" dirty="0" err="1" smtClean="0">
                <a:solidFill>
                  <a:schemeClr val="bg1"/>
                </a:solidFill>
                <a:latin typeface="Times New Roman" pitchFamily="18" charset="0"/>
                <a:cs typeface="Times New Roman" pitchFamily="18" charset="0"/>
              </a:rPr>
              <a:t>sredinom</a:t>
            </a:r>
            <a:r>
              <a:rPr lang="en-US" sz="2600" dirty="0" smtClean="0">
                <a:solidFill>
                  <a:schemeClr val="bg1"/>
                </a:solidFill>
                <a:latin typeface="Times New Roman" pitchFamily="18" charset="0"/>
                <a:cs typeface="Times New Roman" pitchFamily="18" charset="0"/>
              </a:rPr>
              <a:t> 12. </a:t>
            </a:r>
            <a:r>
              <a:rPr lang="en-US" sz="2600" dirty="0" err="1" smtClean="0">
                <a:solidFill>
                  <a:schemeClr val="bg1"/>
                </a:solidFill>
                <a:latin typeface="Times New Roman" pitchFamily="18" charset="0"/>
                <a:cs typeface="Times New Roman" pitchFamily="18" charset="0"/>
              </a:rPr>
              <a:t>veka</a:t>
            </a:r>
            <a:r>
              <a:rPr lang="sr-Latn-RS" sz="2600" dirty="0" smtClean="0">
                <a:solidFill>
                  <a:schemeClr val="bg1"/>
                </a:solidFill>
                <a:latin typeface="Times New Roman" pitchFamily="18" charset="0"/>
                <a:cs typeface="Times New Roman" pitchFamily="18" charset="0"/>
              </a:rPr>
              <a:t>.</a:t>
            </a:r>
            <a:r>
              <a:rPr lang="sr-Latn-RS" sz="2600" dirty="0">
                <a:solidFill>
                  <a:schemeClr val="bg1"/>
                </a:solidFill>
                <a:latin typeface="Times New Roman" pitchFamily="18" charset="0"/>
                <a:cs typeface="Times New Roman" pitchFamily="18" charset="0"/>
              </a:rPr>
              <a:t/>
            </a:r>
            <a:br>
              <a:rPr lang="sr-Latn-RS" sz="2600" dirty="0">
                <a:solidFill>
                  <a:schemeClr val="bg1"/>
                </a:solidFill>
                <a:latin typeface="Times New Roman" pitchFamily="18" charset="0"/>
                <a:cs typeface="Times New Roman" pitchFamily="18" charset="0"/>
              </a:rPr>
            </a:br>
            <a:endParaRPr lang="en-US" altLang="en-US" sz="26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4990113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2437"/>
            <a:ext cx="12192000" cy="1325563"/>
          </a:xfrm>
        </p:spPr>
        <p:txBody>
          <a:bodyPr/>
          <a:lstStyle/>
          <a:p>
            <a:pPr algn="ctr"/>
            <a:r>
              <a:rPr lang="sr-Latn-RS" sz="2800" dirty="0" smtClean="0">
                <a:solidFill>
                  <a:schemeClr val="bg1"/>
                </a:solidFill>
                <a:latin typeface="Times New Roman" pitchFamily="18" charset="0"/>
                <a:cs typeface="Times New Roman" pitchFamily="18" charset="0"/>
              </a:rPr>
              <a:t>Rakovac – ostava ikona</a:t>
            </a:r>
            <a:endParaRPr lang="en-US" sz="2800" dirty="0">
              <a:solidFill>
                <a:schemeClr val="bg1"/>
              </a:solidFill>
              <a:latin typeface="Times New Roman" pitchFamily="18" charset="0"/>
              <a:cs typeface="Times New Roman" pitchFamily="18" charset="0"/>
            </a:endParaRPr>
          </a:p>
        </p:txBody>
      </p:sp>
      <p:pic>
        <p:nvPicPr>
          <p:cNvPr id="3" name="Picture 5" descr="ikona rakov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89999" y="3386138"/>
            <a:ext cx="1993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54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9287" y="747713"/>
            <a:ext cx="20780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55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5774" y="720725"/>
            <a:ext cx="2112963"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55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91174" y="3386138"/>
            <a:ext cx="18383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55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6724" y="747713"/>
            <a:ext cx="175101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55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19512" y="3386138"/>
            <a:ext cx="167163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549.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12212" y="790575"/>
            <a:ext cx="19288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555.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82774" y="3389313"/>
            <a:ext cx="15065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56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97774" y="3389313"/>
            <a:ext cx="11017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06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365875" cy="6862763"/>
          </a:xfrm>
        </p:spPr>
      </p:pic>
      <p:sp>
        <p:nvSpPr>
          <p:cNvPr id="2" name="Title 1"/>
          <p:cNvSpPr>
            <a:spLocks noGrp="1"/>
          </p:cNvSpPr>
          <p:nvPr>
            <p:ph type="title"/>
          </p:nvPr>
        </p:nvSpPr>
        <p:spPr>
          <a:xfrm>
            <a:off x="6369626" y="3045980"/>
            <a:ext cx="5822373" cy="1325563"/>
          </a:xfrm>
        </p:spPr>
        <p:txBody>
          <a:bodyPr/>
          <a:lstStyle/>
          <a:p>
            <a:r>
              <a:rPr lang="sr-Cyrl-CS" altLang="en-US" sz="2800" dirty="0" smtClean="0">
                <a:solidFill>
                  <a:schemeClr val="bg1"/>
                </a:solidFill>
                <a:latin typeface="Times New Roman" pitchFamily="18" charset="0"/>
                <a:cs typeface="Times New Roman" pitchFamily="18" charset="0"/>
              </a:rPr>
              <a:t>АРТ</a:t>
            </a:r>
            <a:r>
              <a:rPr lang="sr-Latn-CS" altLang="en-US" sz="2800" dirty="0" smtClean="0">
                <a:solidFill>
                  <a:schemeClr val="bg1"/>
                </a:solidFill>
                <a:latin typeface="Times New Roman" pitchFamily="18" charset="0"/>
                <a:cs typeface="Times New Roman" pitchFamily="18" charset="0"/>
              </a:rPr>
              <a:t>Y</a:t>
            </a:r>
            <a:r>
              <a:rPr lang="sr-Cyrl-CS" altLang="en-US" sz="2800" dirty="0" smtClean="0">
                <a:solidFill>
                  <a:schemeClr val="bg1"/>
                </a:solidFill>
                <a:latin typeface="Times New Roman" pitchFamily="18" charset="0"/>
                <a:cs typeface="Times New Roman" pitchFamily="18" charset="0"/>
              </a:rPr>
              <a:t>СПОΛ</a:t>
            </a:r>
            <a:r>
              <a:rPr lang="sr-Latn-CS" altLang="en-US" sz="2800" dirty="0" smtClean="0">
                <a:solidFill>
                  <a:schemeClr val="bg1"/>
                </a:solidFill>
                <a:latin typeface="Times New Roman" pitchFamily="18" charset="0"/>
                <a:cs typeface="Times New Roman" pitchFamily="18" charset="0"/>
              </a:rPr>
              <a:t>Y</a:t>
            </a:r>
            <a:r>
              <a:rPr lang="sr-Cyrl-CS" altLang="en-US" sz="2800" dirty="0" smtClean="0">
                <a:solidFill>
                  <a:schemeClr val="bg1"/>
                </a:solidFill>
                <a:latin typeface="Times New Roman" pitchFamily="18" charset="0"/>
                <a:cs typeface="Times New Roman" pitchFamily="18" charset="0"/>
              </a:rPr>
              <a:t>ТΛАЕξАРГ</a:t>
            </a:r>
            <a:r>
              <a:rPr lang="sr-Latn-CS" altLang="en-US" sz="2800" dirty="0" smtClean="0">
                <a:solidFill>
                  <a:schemeClr val="bg1"/>
                </a:solidFill>
                <a:latin typeface="Times New Roman" pitchFamily="18" charset="0"/>
                <a:cs typeface="Times New Roman" pitchFamily="18" charset="0"/>
              </a:rPr>
              <a:t>Y</a:t>
            </a:r>
            <a:r>
              <a:rPr lang="sr-Cyrl-CS" altLang="en-US" sz="2800" dirty="0" smtClean="0">
                <a:solidFill>
                  <a:schemeClr val="bg1"/>
                </a:solidFill>
                <a:latin typeface="Times New Roman" pitchFamily="18" charset="0"/>
                <a:cs typeface="Times New Roman" pitchFamily="18" charset="0"/>
              </a:rPr>
              <a:t>Р</a:t>
            </a:r>
            <a:r>
              <a:rPr lang="sr-Latn-CS" altLang="en-US" sz="2800" dirty="0" smtClean="0">
                <a:solidFill>
                  <a:schemeClr val="bg1"/>
                </a:solidFill>
                <a:latin typeface="Times New Roman" pitchFamily="18" charset="0"/>
                <a:cs typeface="Times New Roman" pitchFamily="18" charset="0"/>
              </a:rPr>
              <a:t>&amp;</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ТЕТЕФХЕ</a:t>
            </a:r>
            <a:r>
              <a:rPr lang="sr-Latn-CS" altLang="en-US" sz="2800" dirty="0" smtClean="0">
                <a:solidFill>
                  <a:schemeClr val="bg1"/>
                </a:solidFill>
                <a:latin typeface="Times New Roman" pitchFamily="18" charset="0"/>
                <a:cs typeface="Times New Roman" pitchFamily="18" charset="0"/>
              </a:rPr>
              <a:t>N</a:t>
            </a:r>
            <a:r>
              <a:rPr lang="sr-Cyrl-CS" altLang="en-US" sz="2800" dirty="0" smtClean="0">
                <a:solidFill>
                  <a:schemeClr val="bg1"/>
                </a:solidFill>
                <a:latin typeface="Times New Roman" pitchFamily="18" charset="0"/>
                <a:cs typeface="Times New Roman" pitchFamily="18" charset="0"/>
              </a:rPr>
              <a:t>СОСΛАТРНС</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ЕξН</a:t>
            </a:r>
            <a:r>
              <a:rPr lang="sr-Latn-CS" altLang="en-US" sz="2800" dirty="0" smtClean="0">
                <a:solidFill>
                  <a:schemeClr val="bg1"/>
                </a:solidFill>
                <a:latin typeface="Times New Roman" pitchFamily="18" charset="0"/>
                <a:cs typeface="Times New Roman" pitchFamily="18" charset="0"/>
              </a:rPr>
              <a:t>N</a:t>
            </a:r>
            <a:r>
              <a:rPr lang="sr-Cyrl-CS" altLang="en-US" sz="2800" dirty="0" smtClean="0">
                <a:solidFill>
                  <a:schemeClr val="bg1"/>
                </a:solidFill>
                <a:latin typeface="Times New Roman" pitchFamily="18" charset="0"/>
                <a:cs typeface="Times New Roman" pitchFamily="18" charset="0"/>
              </a:rPr>
              <a:t>ПНП</a:t>
            </a:r>
            <a:r>
              <a:rPr lang="sr-Latn-CS" altLang="en-US" sz="2800" dirty="0" smtClean="0">
                <a:solidFill>
                  <a:schemeClr val="bg1"/>
                </a:solidFill>
                <a:latin typeface="Times New Roman" pitchFamily="18" charset="0"/>
                <a:cs typeface="Times New Roman" pitchFamily="18" charset="0"/>
              </a:rPr>
              <a:t>Yθ</a:t>
            </a:r>
            <a:r>
              <a:rPr lang="sr-Cyrl-CS" altLang="en-US" sz="2800" dirty="0" smtClean="0">
                <a:solidFill>
                  <a:schemeClr val="bg1"/>
                </a:solidFill>
                <a:latin typeface="Times New Roman" pitchFamily="18" charset="0"/>
                <a:cs typeface="Times New Roman" pitchFamily="18" charset="0"/>
              </a:rPr>
              <a:t>АТРЕПА</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ГНСТЕКЕПОΛОАМН</a:t>
            </a:r>
            <a:r>
              <a:rPr lang="sr-Latn-CS" altLang="en-US" sz="2800" dirty="0" smtClean="0">
                <a:solidFill>
                  <a:schemeClr val="bg1"/>
                </a:solidFill>
                <a:latin typeface="Times New Roman" pitchFamily="18" charset="0"/>
                <a:cs typeface="Times New Roman" pitchFamily="18" charset="0"/>
              </a:rPr>
              <a:t>N</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МАРТ</a:t>
            </a:r>
            <a:r>
              <a:rPr lang="sr-Latn-CS" altLang="en-US" sz="2800" dirty="0" smtClean="0">
                <a:solidFill>
                  <a:schemeClr val="bg1"/>
                </a:solidFill>
                <a:latin typeface="Times New Roman" pitchFamily="18" charset="0"/>
                <a:cs typeface="Times New Roman" pitchFamily="18" charset="0"/>
              </a:rPr>
              <a:t>Y</a:t>
            </a:r>
            <a:r>
              <a:rPr lang="sr-Cyrl-CS" altLang="en-US" sz="2800" dirty="0" smtClean="0">
                <a:solidFill>
                  <a:schemeClr val="bg1"/>
                </a:solidFill>
                <a:latin typeface="Times New Roman" pitchFamily="18" charset="0"/>
                <a:cs typeface="Times New Roman" pitchFamily="18" charset="0"/>
              </a:rPr>
              <a:t>С ПОΛ</a:t>
            </a:r>
            <a:r>
              <a:rPr lang="sr-Latn-CS" altLang="en-US" sz="2800" dirty="0" smtClean="0">
                <a:solidFill>
                  <a:schemeClr val="bg1"/>
                </a:solidFill>
                <a:latin typeface="Times New Roman" pitchFamily="18" charset="0"/>
                <a:cs typeface="Times New Roman" pitchFamily="18" charset="0"/>
              </a:rPr>
              <a:t>Y</a:t>
            </a:r>
            <a:r>
              <a:rPr lang="sr-Cyrl-CS" altLang="en-US" sz="2800" dirty="0" smtClean="0">
                <a:solidFill>
                  <a:schemeClr val="bg1"/>
                </a:solidFill>
                <a:latin typeface="Times New Roman" pitchFamily="18" charset="0"/>
                <a:cs typeface="Times New Roman" pitchFamily="18" charset="0"/>
              </a:rPr>
              <a:t>ТΛА Еξ АРГ</a:t>
            </a:r>
            <a:r>
              <a:rPr lang="sr-Latn-CS" altLang="en-US" sz="2800" dirty="0" smtClean="0">
                <a:solidFill>
                  <a:schemeClr val="bg1"/>
                </a:solidFill>
                <a:latin typeface="Times New Roman" pitchFamily="18" charset="0"/>
                <a:cs typeface="Times New Roman" pitchFamily="18" charset="0"/>
              </a:rPr>
              <a:t>Y</a:t>
            </a:r>
            <a:r>
              <a:rPr lang="sr-Cyrl-CS" altLang="en-US" sz="2800" dirty="0" smtClean="0">
                <a:solidFill>
                  <a:schemeClr val="bg1"/>
                </a:solidFill>
                <a:latin typeface="Times New Roman" pitchFamily="18" charset="0"/>
                <a:cs typeface="Times New Roman" pitchFamily="18" charset="0"/>
              </a:rPr>
              <a:t>Р</a:t>
            </a:r>
            <a:r>
              <a:rPr lang="sr-Latn-CS" altLang="en-US" sz="2800" dirty="0" smtClean="0">
                <a:solidFill>
                  <a:schemeClr val="bg1"/>
                </a:solidFill>
                <a:latin typeface="Times New Roman" pitchFamily="18" charset="0"/>
                <a:cs typeface="Times New Roman" pitchFamily="18" charset="0"/>
              </a:rPr>
              <a:t>&amp;</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ТЕТЕФХЕ</a:t>
            </a:r>
            <a:r>
              <a:rPr lang="sr-Latn-CS" altLang="en-US" sz="2800" dirty="0" smtClean="0">
                <a:solidFill>
                  <a:schemeClr val="bg1"/>
                </a:solidFill>
                <a:latin typeface="Times New Roman" pitchFamily="18" charset="0"/>
                <a:cs typeface="Times New Roman" pitchFamily="18" charset="0"/>
              </a:rPr>
              <a:t>N</a:t>
            </a:r>
            <a:r>
              <a:rPr lang="sr-Cyrl-CS" altLang="en-US" sz="2800" dirty="0" smtClean="0">
                <a:solidFill>
                  <a:schemeClr val="bg1"/>
                </a:solidFill>
                <a:latin typeface="Times New Roman" pitchFamily="18" charset="0"/>
                <a:cs typeface="Times New Roman" pitchFamily="18" charset="0"/>
              </a:rPr>
              <a:t> СОС ΛАТРНС</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ЕξН</a:t>
            </a:r>
            <a:r>
              <a:rPr lang="sr-Latn-CS" altLang="en-US" sz="2800" dirty="0" smtClean="0">
                <a:solidFill>
                  <a:schemeClr val="bg1"/>
                </a:solidFill>
                <a:latin typeface="Times New Roman" pitchFamily="18" charset="0"/>
                <a:cs typeface="Times New Roman" pitchFamily="18" charset="0"/>
              </a:rPr>
              <a:t>N</a:t>
            </a:r>
            <a:r>
              <a:rPr lang="sr-Cyrl-CS" altLang="en-US" sz="2800" dirty="0" smtClean="0">
                <a:solidFill>
                  <a:schemeClr val="bg1"/>
                </a:solidFill>
                <a:latin typeface="Times New Roman" pitchFamily="18" charset="0"/>
                <a:cs typeface="Times New Roman" pitchFamily="18" charset="0"/>
              </a:rPr>
              <a:t> ПНП</a:t>
            </a:r>
            <a:r>
              <a:rPr lang="sr-Latn-CS" altLang="en-US" sz="2800" dirty="0" smtClean="0">
                <a:solidFill>
                  <a:schemeClr val="bg1"/>
                </a:solidFill>
                <a:latin typeface="Times New Roman" pitchFamily="18" charset="0"/>
                <a:cs typeface="Times New Roman" pitchFamily="18" charset="0"/>
              </a:rPr>
              <a:t>Yθ</a:t>
            </a:r>
            <a:r>
              <a:rPr lang="sr-Cyrl-CS" altLang="en-US" sz="2800" dirty="0" smtClean="0">
                <a:solidFill>
                  <a:schemeClr val="bg1"/>
                </a:solidFill>
                <a:latin typeface="Times New Roman" pitchFamily="18" charset="0"/>
                <a:cs typeface="Times New Roman" pitchFamily="18" charset="0"/>
              </a:rPr>
              <a:t>А ТРЕПА</a:t>
            </a:r>
            <a:r>
              <a:rPr lang="en-US" altLang="en-US" sz="2800" dirty="0" smtClean="0">
                <a:solidFill>
                  <a:schemeClr val="bg1"/>
                </a:solidFill>
                <a:latin typeface="Times New Roman" pitchFamily="18" charset="0"/>
                <a:cs typeface="Times New Roman" pitchFamily="18" charset="0"/>
              </a:rPr>
              <a:t/>
            </a:r>
            <a:br>
              <a:rPr lang="en-U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ГНС ТЕКЕ ПОΛО АМН</a:t>
            </a:r>
            <a:r>
              <a:rPr lang="sr-Latn-CS" altLang="en-US" sz="2800" dirty="0" smtClean="0">
                <a:solidFill>
                  <a:schemeClr val="bg1"/>
                </a:solidFill>
                <a:latin typeface="Times New Roman" pitchFamily="18" charset="0"/>
                <a:cs typeface="Times New Roman" pitchFamily="18" charset="0"/>
              </a:rPr>
              <a:t>N</a:t>
            </a:r>
            <a:br>
              <a:rPr lang="sr-Latn-CS" altLang="en-US" sz="2800" dirty="0" smtClean="0">
                <a:solidFill>
                  <a:schemeClr val="bg1"/>
                </a:solidFill>
                <a:latin typeface="Times New Roman" pitchFamily="18" charset="0"/>
                <a:cs typeface="Times New Roman" pitchFamily="18" charset="0"/>
              </a:rPr>
            </a:br>
            <a:r>
              <a:rPr lang="sr-Latn-CS" altLang="en-US" sz="2800" dirty="0" smtClean="0">
                <a:solidFill>
                  <a:schemeClr val="bg1"/>
                </a:solidFill>
                <a:latin typeface="Times New Roman" pitchFamily="18" charset="0"/>
                <a:cs typeface="Times New Roman" pitchFamily="18" charset="0"/>
              </a:rPr>
              <a:t/>
            </a:r>
            <a:br>
              <a:rPr lang="sr-Latn-CS" altLang="en-US" sz="2800" dirty="0" smtClean="0">
                <a:solidFill>
                  <a:schemeClr val="bg1"/>
                </a:solidFill>
                <a:latin typeface="Times New Roman" pitchFamily="18" charset="0"/>
                <a:cs typeface="Times New Roman" pitchFamily="18" charset="0"/>
              </a:rPr>
            </a:br>
            <a:r>
              <a:rPr lang="sr-Cyrl-CS" altLang="en-US" sz="2800" dirty="0" smtClean="0">
                <a:solidFill>
                  <a:schemeClr val="bg1"/>
                </a:solidFill>
                <a:latin typeface="Times New Roman" pitchFamily="18" charset="0"/>
                <a:cs typeface="Times New Roman" pitchFamily="18" charset="0"/>
              </a:rPr>
              <a:t>Многонапаћени мучениче, твој поклоник даде израдити из сребра спољашњи твој лика. Уверио сам се да (тај лик) многоме донесе благодети земље.</a:t>
            </a:r>
            <a:r>
              <a:rPr lang="en-US" altLang="en-US" dirty="0" smtClean="0">
                <a:solidFill>
                  <a:schemeClr val="bg1"/>
                </a:solidFill>
                <a:latin typeface="Times New Roman" pitchFamily="18" charset="0"/>
                <a:cs typeface="Times New Roman" pitchFamily="18" charset="0"/>
              </a:rPr>
              <a:t/>
            </a:r>
            <a:br>
              <a:rPr lang="en-US" altLang="en-US" dirty="0" smtClean="0">
                <a:solidFill>
                  <a:schemeClr val="bg1"/>
                </a:solidFill>
                <a:latin typeface="Times New Roman" pitchFamily="18" charset="0"/>
                <a:cs typeface="Times New Roman" pitchFamily="18" charset="0"/>
              </a:rPr>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12192000" cy="6858000"/>
          </a:xfrm>
        </p:spPr>
        <p:txBody>
          <a:bodyPr/>
          <a:lstStyle/>
          <a:p>
            <a:r>
              <a:rPr lang="sr-Latn-RS" altLang="en-US" sz="2800" dirty="0" smtClean="0">
                <a:solidFill>
                  <a:schemeClr val="bg1"/>
                </a:solidFill>
                <a:latin typeface="Times New Roman" pitchFamily="18" charset="0"/>
                <a:cs typeface="Times New Roman" pitchFamily="18" charset="0"/>
              </a:rPr>
              <a:t>- Dinastija Nemanjića je čvrsto povezana sa kultom sv. Đorđa.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On pomaže Nemanji da se spase iz zatočeništva.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Proglašava Nemanjinu pobedu pre bitke na Pantinu 1168. godine u pomenutoj crkvi sv. Đorđa u Zvečanu.</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Đurđevi stupovi (1070/1071) – predstva sv. Đorđa na konju.</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Značaj ovog kulta dodatno pojačava olovna ikona posvećena ovom svetitelju iz Rasa koji se nalazi nedaleko.</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Ovog svetitelja poštuju i drugi članovi srpske aristokratije. Nemanjin najstariji brat Tihomir u Budimlji podiže crkvu sv. Đorđa.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Stefan Prvovenčani navodi sv. Đorđa kao ključnog u pobedama nad </a:t>
            </a:r>
            <a:r>
              <a:rPr lang="en-US" altLang="en-US" sz="2800" dirty="0" smtClean="0">
                <a:solidFill>
                  <a:schemeClr val="bg1"/>
                </a:solidFill>
                <a:latin typeface="Times New Roman" pitchFamily="18" charset="0"/>
                <a:cs typeface="Times New Roman" pitchFamily="18" charset="0"/>
              </a:rPr>
              <a:t>V</a:t>
            </a:r>
            <a:r>
              <a:rPr lang="sr-Latn-RS" altLang="en-US" sz="2800" dirty="0" smtClean="0">
                <a:solidFill>
                  <a:schemeClr val="bg1"/>
                </a:solidFill>
                <a:latin typeface="Times New Roman" pitchFamily="18" charset="0"/>
                <a:cs typeface="Times New Roman" pitchFamily="18" charset="0"/>
              </a:rPr>
              <a:t>izantincima.</a:t>
            </a:r>
            <a:br>
              <a:rPr lang="sr-Latn-RS" altLang="en-US" sz="2800" dirty="0" smtClean="0">
                <a:solidFill>
                  <a:schemeClr val="bg1"/>
                </a:solidFill>
                <a:latin typeface="Times New Roman" pitchFamily="18" charset="0"/>
                <a:cs typeface="Times New Roman" pitchFamily="18" charset="0"/>
              </a:rPr>
            </a:br>
            <a:endParaRPr lang="en-US" altLang="en-US" sz="28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014220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0"/>
            <a:ext cx="65182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1"/>
          <p:cNvSpPr txBox="1">
            <a:spLocks noChangeArrowheads="1"/>
          </p:cNvSpPr>
          <p:nvPr/>
        </p:nvSpPr>
        <p:spPr bwMode="auto">
          <a:xfrm>
            <a:off x="7004050" y="2938463"/>
            <a:ext cx="51879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1" hangingPunct="1"/>
            <a:r>
              <a:rPr lang="hr-HR" altLang="en-US" dirty="0">
                <a:solidFill>
                  <a:schemeClr val="bg1"/>
                </a:solidFill>
                <a:latin typeface="Times New Roman" pitchFamily="18" charset="0"/>
                <a:cs typeface="Times New Roman" pitchFamily="18" charset="0"/>
              </a:rPr>
              <a:t>Stefan Nemanja, </a:t>
            </a:r>
            <a:endParaRPr lang="en-US" altLang="en-US" dirty="0">
              <a:solidFill>
                <a:schemeClr val="bg1"/>
              </a:solidFill>
              <a:latin typeface="Times New Roman" pitchFamily="18" charset="0"/>
              <a:cs typeface="Times New Roman" pitchFamily="18" charset="0"/>
            </a:endParaRPr>
          </a:p>
          <a:p>
            <a:pPr algn="ctr" eaLnBrk="1" hangingPunct="1"/>
            <a:r>
              <a:rPr lang="hr-HR" altLang="en-US" dirty="0" smtClean="0">
                <a:solidFill>
                  <a:schemeClr val="bg1"/>
                </a:solidFill>
                <a:latin typeface="Times New Roman" pitchFamily="18" charset="0"/>
                <a:cs typeface="Times New Roman" pitchFamily="18" charset="0"/>
              </a:rPr>
              <a:t>Manastir Studenica</a:t>
            </a:r>
            <a:r>
              <a:rPr lang="sr-Latn-ME" altLang="en-US" dirty="0" smtClean="0">
                <a:solidFill>
                  <a:schemeClr val="bg1"/>
                </a:solidFill>
                <a:latin typeface="Times New Roman" pitchFamily="18" charset="0"/>
                <a:cs typeface="Times New Roman" pitchFamily="18" charset="0"/>
              </a:rPr>
              <a:t>, </a:t>
            </a:r>
            <a:endParaRPr lang="en-US" altLang="en-US" dirty="0">
              <a:solidFill>
                <a:schemeClr val="bg1"/>
              </a:solidFill>
              <a:latin typeface="Times New Roman" pitchFamily="18" charset="0"/>
              <a:cs typeface="Times New Roman" pitchFamily="18" charset="0"/>
            </a:endParaRPr>
          </a:p>
          <a:p>
            <a:pPr algn="ctr" eaLnBrk="1" hangingPunct="1"/>
            <a:r>
              <a:rPr lang="sr-Latn-RS" altLang="en-US" dirty="0" smtClean="0">
                <a:solidFill>
                  <a:schemeClr val="bg1"/>
                </a:solidFill>
                <a:latin typeface="Times New Roman" pitchFamily="18" charset="0"/>
                <a:cs typeface="Times New Roman" pitchFamily="18" charset="0"/>
              </a:rPr>
              <a:t>Kraljeva crkva,</a:t>
            </a:r>
            <a:r>
              <a:rPr lang="sr-Latn-ME" altLang="en-US" dirty="0" smtClean="0">
                <a:solidFill>
                  <a:schemeClr val="bg1"/>
                </a:solidFill>
                <a:latin typeface="Times New Roman" pitchFamily="18" charset="0"/>
                <a:cs typeface="Times New Roman" pitchFamily="18" charset="0"/>
              </a:rPr>
              <a:t>14. vek. </a:t>
            </a:r>
            <a:endParaRPr lang="en-US"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1125"/>
            <a:ext cx="54022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t="15422" b="24680"/>
          <a:stretch>
            <a:fillRect/>
          </a:stretch>
        </p:blipFill>
        <p:spPr bwMode="auto">
          <a:xfrm>
            <a:off x="5748338" y="3960813"/>
            <a:ext cx="6443662"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338" y="0"/>
            <a:ext cx="64547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257175"/>
            <a:ext cx="12192000" cy="1325563"/>
          </a:xfrm>
        </p:spPr>
        <p:txBody>
          <a:bodyPr/>
          <a:lstStyle/>
          <a:p>
            <a:pPr algn="ctr" eaLnBrk="1" hangingPunct="1"/>
            <a:r>
              <a:rPr lang="sr-Latn-ME" altLang="en-US" sz="2800" dirty="0" smtClean="0">
                <a:solidFill>
                  <a:schemeClr val="bg1"/>
                </a:solidFill>
                <a:latin typeface="Times New Roman" pitchFamily="18" charset="0"/>
                <a:cs typeface="Times New Roman" pitchFamily="18" charset="0"/>
              </a:rPr>
              <a:t>Olovna ikonica sa predstavom sv. Đorđa, </a:t>
            </a:r>
            <a:r>
              <a:rPr lang="hr-HR" altLang="en-US" sz="2800" dirty="0" smtClean="0">
                <a:solidFill>
                  <a:schemeClr val="bg1"/>
                </a:solidFill>
                <a:latin typeface="Times New Roman" pitchFamily="18" charset="0"/>
                <a:cs typeface="Times New Roman" pitchFamily="18" charset="0"/>
              </a:rPr>
              <a:t>Ras, </a:t>
            </a:r>
            <a:r>
              <a:rPr lang="sr-Latn-ME" altLang="en-US" sz="2800" dirty="0" smtClean="0">
                <a:solidFill>
                  <a:schemeClr val="bg1"/>
                </a:solidFill>
                <a:latin typeface="Times New Roman" pitchFamily="18" charset="0"/>
                <a:cs typeface="Times New Roman" pitchFamily="18" charset="0"/>
              </a:rPr>
              <a:t>kraj 12-početak 13. veka</a:t>
            </a:r>
            <a:endParaRPr lang="en-US" altLang="en-US" sz="2800" dirty="0" smtClean="0">
              <a:solidFill>
                <a:schemeClr val="bg1"/>
              </a:solidFill>
              <a:latin typeface="Times New Roman" pitchFamily="18" charset="0"/>
              <a:cs typeface="Times New Roman" pitchFamily="18" charset="0"/>
            </a:endParaRPr>
          </a:p>
        </p:txBody>
      </p:sp>
      <p:pic>
        <p:nvPicPr>
          <p:cNvPr id="921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71663" y="1582738"/>
            <a:ext cx="8448675" cy="4903787"/>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12192000" cy="6858000"/>
          </a:xfrm>
        </p:spPr>
        <p:txBody>
          <a:bodyPr/>
          <a:lstStyle/>
          <a:p>
            <a:r>
              <a:rPr lang="sr-Latn-RS" altLang="en-US" sz="2800" dirty="0" smtClean="0">
                <a:solidFill>
                  <a:schemeClr val="bg1"/>
                </a:solidFill>
                <a:latin typeface="Times New Roman" pitchFamily="18" charset="0"/>
                <a:cs typeface="Times New Roman" pitchFamily="18" charset="0"/>
              </a:rPr>
              <a:t>-Kralj Milutin (1286-1321) podiže vi</a:t>
            </a:r>
            <a:r>
              <a:rPr lang="sr-Latn-RS" altLang="en-US" sz="2800" dirty="0">
                <a:solidFill>
                  <a:schemeClr val="bg1"/>
                </a:solidFill>
                <a:latin typeface="Times New Roman" pitchFamily="18" charset="0"/>
                <a:cs typeface="Times New Roman" pitchFamily="18" charset="0"/>
              </a:rPr>
              <a:t>š</a:t>
            </a:r>
            <a:r>
              <a:rPr lang="sr-Latn-RS" altLang="en-US" sz="2800" dirty="0" smtClean="0">
                <a:solidFill>
                  <a:schemeClr val="bg1"/>
                </a:solidFill>
                <a:latin typeface="Times New Roman" pitchFamily="18" charset="0"/>
                <a:cs typeface="Times New Roman" pitchFamily="18" charset="0"/>
              </a:rPr>
              <a:t>e crkva posvećenih ovom svetom ratniku, ili pak paraklise u okviru drugih zadužbina.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To je bitan element propagande.</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Kralj Milutin 1313. godine je pobedio Turke u Maloj Aziji.</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Kao ispunu zaveta podiže crkvu u Starom Nagoričinom. Nadvratnik.</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Ovde je bila ikona pred kojom se njegov sin Stefan Dečanski pomolio pre bitke na Velbuždu 1330.</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Potom je dao da je okuju u srebro.</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Sv. Đorđe u ovom periodu postaje česta pojava u živopisu crkava.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U Studenici se iznad severnog ulaza u egzonarteks nalazi predstava sv. Đorđa na propetom konju kako ubija aždaju. Kopija predstave iz Đurđevih stupova.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a:r>
            <a:br>
              <a:rPr lang="sr-Latn-RS" altLang="en-US" sz="2800" dirty="0" smtClean="0">
                <a:solidFill>
                  <a:schemeClr val="bg1"/>
                </a:solidFill>
                <a:latin typeface="Times New Roman" pitchFamily="18" charset="0"/>
                <a:cs typeface="Times New Roman" pitchFamily="18" charset="0"/>
              </a:rPr>
            </a:br>
            <a:endParaRPr lang="en-US" altLang="en-US" sz="28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5857941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4855"/>
            <a:ext cx="12192000" cy="5782108"/>
          </a:xfrm>
        </p:spPr>
        <p:txBody>
          <a:bodyPr/>
          <a:lstStyle/>
          <a:p>
            <a:pPr>
              <a:buFontTx/>
              <a:buChar char="-"/>
            </a:pPr>
            <a:r>
              <a:rPr lang="en-US" dirty="0" err="1" smtClean="0">
                <a:solidFill>
                  <a:schemeClr val="bg1"/>
                </a:solidFill>
                <a:latin typeface="Times New Roman" pitchFamily="18" charset="0"/>
                <a:cs typeface="Times New Roman" pitchFamily="18" charset="0"/>
              </a:rPr>
              <a:t>Srbija</a:t>
            </a:r>
            <a:r>
              <a:rPr lang="en-US" dirty="0" smtClean="0">
                <a:solidFill>
                  <a:schemeClr val="bg1"/>
                </a:solidFill>
                <a:latin typeface="Times New Roman" pitchFamily="18" charset="0"/>
                <a:cs typeface="Times New Roman" pitchFamily="18" charset="0"/>
              </a:rPr>
              <a:t> pod </a:t>
            </a:r>
            <a:r>
              <a:rPr lang="en-US" dirty="0" err="1" smtClean="0">
                <a:solidFill>
                  <a:schemeClr val="bg1"/>
                </a:solidFill>
                <a:latin typeface="Times New Roman" pitchFamily="18" charset="0"/>
                <a:cs typeface="Times New Roman" pitchFamily="18" charset="0"/>
              </a:rPr>
              <a:t>uticajem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Vizantije</a:t>
            </a:r>
            <a:endParaRPr lang="en-US" dirty="0" smtClean="0">
              <a:solidFill>
                <a:schemeClr val="bg1"/>
              </a:solidFill>
              <a:latin typeface="Times New Roman" pitchFamily="18" charset="0"/>
              <a:cs typeface="Times New Roman" pitchFamily="18" charset="0"/>
            </a:endParaRPr>
          </a:p>
          <a:p>
            <a:pPr>
              <a:buFontTx/>
              <a:buChar char="-"/>
            </a:pPr>
            <a:r>
              <a:rPr lang="en-US" dirty="0" err="1" smtClean="0">
                <a:solidFill>
                  <a:schemeClr val="bg1"/>
                </a:solidFill>
                <a:latin typeface="Times New Roman" pitchFamily="18" charset="0"/>
                <a:cs typeface="Times New Roman" pitchFamily="18" charset="0"/>
              </a:rPr>
              <a:t>Kult</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sv</a:t>
            </a:r>
            <a:r>
              <a:rPr lang="en-US" dirty="0" smtClean="0">
                <a:solidFill>
                  <a:schemeClr val="bg1"/>
                </a:solidFill>
                <a:latin typeface="Times New Roman" pitchFamily="18" charset="0"/>
                <a:cs typeface="Times New Roman" pitchFamily="18" charset="0"/>
              </a:rPr>
              <a:t>. </a:t>
            </a:r>
            <a:r>
              <a:rPr lang="sr-Latn-RS" dirty="0" smtClean="0">
                <a:solidFill>
                  <a:schemeClr val="bg1"/>
                </a:solidFill>
                <a:latin typeface="Times New Roman" pitchFamily="18" charset="0"/>
                <a:cs typeface="Times New Roman" pitchFamily="18" charset="0"/>
              </a:rPr>
              <a:t>Đorđa se odatle i širi</a:t>
            </a:r>
          </a:p>
          <a:p>
            <a:pPr>
              <a:buFontTx/>
              <a:buChar char="-"/>
            </a:pPr>
            <a:r>
              <a:rPr lang="sr-Latn-RS" dirty="0" smtClean="0">
                <a:solidFill>
                  <a:schemeClr val="bg1"/>
                </a:solidFill>
                <a:latin typeface="Times New Roman" pitchFamily="18" charset="0"/>
                <a:cs typeface="Times New Roman" pitchFamily="18" charset="0"/>
              </a:rPr>
              <a:t>Sveti ratnik</a:t>
            </a:r>
          </a:p>
          <a:p>
            <a:pPr>
              <a:buFontTx/>
              <a:buChar char="-"/>
            </a:pPr>
            <a:r>
              <a:rPr lang="sr-Latn-RS" dirty="0" smtClean="0">
                <a:solidFill>
                  <a:schemeClr val="bg1"/>
                </a:solidFill>
                <a:latin typeface="Times New Roman" pitchFamily="18" charset="0"/>
                <a:cs typeface="Times New Roman" pitchFamily="18" charset="0"/>
              </a:rPr>
              <a:t>Imperijalni kult, kult kod sveštenstva, patron crkava, lična pobožnost</a:t>
            </a:r>
          </a:p>
          <a:p>
            <a:pPr>
              <a:buFontTx/>
              <a:buChar char="-"/>
            </a:pPr>
            <a:r>
              <a:rPr lang="sr-Latn-RS" dirty="0" smtClean="0">
                <a:solidFill>
                  <a:schemeClr val="bg1"/>
                </a:solidFill>
                <a:latin typeface="Times New Roman" pitchFamily="18" charset="0"/>
                <a:cs typeface="Times New Roman" pitchFamily="18" charset="0"/>
              </a:rPr>
              <a:t>Postradao u vreme tetrarhije tokom progona hrišćana</a:t>
            </a:r>
          </a:p>
          <a:p>
            <a:pPr>
              <a:buFontTx/>
              <a:buChar char="-"/>
            </a:pPr>
            <a:r>
              <a:rPr lang="sr-Latn-RS" dirty="0" smtClean="0">
                <a:solidFill>
                  <a:schemeClr val="bg1"/>
                </a:solidFill>
                <a:latin typeface="Times New Roman" pitchFamily="18" charset="0"/>
                <a:cs typeface="Times New Roman" pitchFamily="18" charset="0"/>
              </a:rPr>
              <a:t>Indicije da kult počinje u 4. ili 5. veku</a:t>
            </a:r>
          </a:p>
          <a:p>
            <a:pPr>
              <a:buFontTx/>
              <a:buChar char="-"/>
            </a:pPr>
            <a:r>
              <a:rPr lang="en-US" dirty="0" err="1">
                <a:solidFill>
                  <a:schemeClr val="bg1"/>
                </a:solidFill>
                <a:latin typeface="Times New Roman" pitchFamily="18" charset="0"/>
                <a:cs typeface="Times New Roman" pitchFamily="18" charset="0"/>
              </a:rPr>
              <a:t>Lydda</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Diospolis</a:t>
            </a:r>
            <a:r>
              <a:rPr lang="en-US" dirty="0" smtClean="0">
                <a:solidFill>
                  <a:schemeClr val="bg1"/>
                </a:solidFill>
                <a:latin typeface="Times New Roman" pitchFamily="18" charset="0"/>
                <a:cs typeface="Times New Roman" pitchFamily="18" charset="0"/>
              </a:rPr>
              <a:t>)</a:t>
            </a:r>
            <a:r>
              <a:rPr lang="sr-Latn-RS" dirty="0" smtClean="0">
                <a:solidFill>
                  <a:schemeClr val="bg1"/>
                </a:solidFill>
                <a:latin typeface="Times New Roman" pitchFamily="18" charset="0"/>
                <a:cs typeface="Times New Roman" pitchFamily="18" charset="0"/>
              </a:rPr>
              <a:t> - današnji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Lod</a:t>
            </a:r>
            <a:r>
              <a:rPr lang="en-US" dirty="0" smtClean="0">
                <a:solidFill>
                  <a:schemeClr val="bg1"/>
                </a:solidFill>
                <a:latin typeface="Times New Roman" pitchFamily="18" charset="0"/>
                <a:cs typeface="Times New Roman" pitchFamily="18" charset="0"/>
              </a:rPr>
              <a:t> </a:t>
            </a:r>
            <a:r>
              <a:rPr lang="sr-Latn-RS" dirty="0" smtClean="0">
                <a:solidFill>
                  <a:schemeClr val="bg1"/>
                </a:solidFill>
                <a:latin typeface="Times New Roman" pitchFamily="18" charset="0"/>
                <a:cs typeface="Times New Roman" pitchFamily="18" charset="0"/>
              </a:rPr>
              <a:t>u Israelu sigurno potvrdjeno mesto hodočašća od 6. veka</a:t>
            </a:r>
          </a:p>
          <a:p>
            <a:pPr>
              <a:buFontTx/>
              <a:buChar char="-"/>
            </a:pPr>
            <a:r>
              <a:rPr lang="sr-Latn-RS" dirty="0" smtClean="0">
                <a:solidFill>
                  <a:schemeClr val="bg1"/>
                </a:solidFill>
                <a:latin typeface="Times New Roman" pitchFamily="18" charset="0"/>
                <a:cs typeface="Times New Roman" pitchFamily="18" charset="0"/>
              </a:rPr>
              <a:t>U vreme Dioklecijana ubijen u Nikomediji</a:t>
            </a:r>
          </a:p>
          <a:p>
            <a:pPr>
              <a:buFontTx/>
              <a:buChar char="-"/>
            </a:pPr>
            <a:r>
              <a:rPr lang="sr-Latn-RS" dirty="0" smtClean="0">
                <a:solidFill>
                  <a:schemeClr val="bg1"/>
                </a:solidFill>
                <a:latin typeface="Times New Roman" pitchFamily="18" charset="0"/>
                <a:cs typeface="Times New Roman" pitchFamily="18" charset="0"/>
              </a:rPr>
              <a:t>Ovde mu se vraćaju zemni ostaci i to je sada sedište kulta</a:t>
            </a:r>
          </a:p>
          <a:p>
            <a:pPr>
              <a:buFontTx/>
              <a:buChar char="-"/>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83661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8475" y="0"/>
            <a:ext cx="6521450" cy="6853238"/>
          </a:xfrm>
        </p:spPr>
      </p:pic>
      <p:sp>
        <p:nvSpPr>
          <p:cNvPr id="10243" name="TextBox 11"/>
          <p:cNvSpPr txBox="1">
            <a:spLocks noChangeArrowheads="1"/>
          </p:cNvSpPr>
          <p:nvPr/>
        </p:nvSpPr>
        <p:spPr bwMode="auto">
          <a:xfrm>
            <a:off x="7004050" y="2938463"/>
            <a:ext cx="5187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1" hangingPunct="1"/>
            <a:r>
              <a:rPr lang="hr-HR" altLang="en-US" dirty="0" smtClean="0">
                <a:solidFill>
                  <a:schemeClr val="bg1"/>
                </a:solidFill>
                <a:latin typeface="Times New Roman" pitchFamily="18" charset="0"/>
                <a:cs typeface="Times New Roman" pitchFamily="18" charset="0"/>
              </a:rPr>
              <a:t>Kralj Milutin, manastir Gračanica</a:t>
            </a:r>
            <a:r>
              <a:rPr lang="sr-Latn-ME" altLang="en-US" dirty="0" smtClean="0">
                <a:solidFill>
                  <a:schemeClr val="bg1"/>
                </a:solidFill>
                <a:latin typeface="Times New Roman" pitchFamily="18" charset="0"/>
                <a:cs typeface="Times New Roman" pitchFamily="18" charset="0"/>
              </a:rPr>
              <a:t>, 14. vek </a:t>
            </a:r>
            <a:endParaRPr lang="en-US"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209675"/>
            <a:ext cx="59086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1113"/>
            <a:ext cx="59182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p:cNvPicPr>
            <a:picLocks noChangeAspect="1" noChangeArrowheads="1"/>
          </p:cNvPicPr>
          <p:nvPr/>
        </p:nvPicPr>
        <p:blipFill>
          <a:blip r:embed="rId4">
            <a:extLst>
              <a:ext uri="{28A0092B-C50C-407E-A947-70E740481C1C}">
                <a14:useLocalDpi xmlns:a14="http://schemas.microsoft.com/office/drawing/2010/main" val="0"/>
              </a:ext>
            </a:extLst>
          </a:blip>
          <a:srcRect t="30688" r="977" b="18018"/>
          <a:stretch>
            <a:fillRect/>
          </a:stretch>
        </p:blipFill>
        <p:spPr bwMode="auto">
          <a:xfrm>
            <a:off x="69850" y="4556125"/>
            <a:ext cx="5918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5973762" y="132918"/>
            <a:ext cx="6218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1" hangingPunct="1"/>
            <a:r>
              <a:rPr lang="sr-Latn-RS" altLang="en-US" dirty="0" smtClean="0">
                <a:solidFill>
                  <a:schemeClr val="bg1"/>
                </a:solidFill>
                <a:latin typeface="Times New Roman" pitchFamily="18" charset="0"/>
                <a:cs typeface="Times New Roman" pitchFamily="18" charset="0"/>
              </a:rPr>
              <a:t>Staro Nagoričino</a:t>
            </a:r>
            <a:endParaRPr lang="en-US"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42113" y="1489075"/>
            <a:ext cx="4854575" cy="3636963"/>
          </a:xfrm>
        </p:spPr>
      </p:pic>
      <p:pic>
        <p:nvPicPr>
          <p:cNvPr id="122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0"/>
            <a:ext cx="5132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xmlns="" id="{F292028B-F395-499E-93C0-734F8D3B6FF1}"/>
              </a:ext>
            </a:extLst>
          </p:cNvPr>
          <p:cNvCxnSpPr>
            <a:cxnSpLocks/>
            <a:endCxn id="12290" idx="1"/>
          </p:cNvCxnSpPr>
          <p:nvPr/>
        </p:nvCxnSpPr>
        <p:spPr>
          <a:xfrm flipV="1">
            <a:off x="3525838" y="3308350"/>
            <a:ext cx="3216275" cy="481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12192000" cy="6858000"/>
          </a:xfrm>
        </p:spPr>
        <p:txBody>
          <a:bodyPr/>
          <a:lstStyle/>
          <a:p>
            <a:r>
              <a:rPr lang="sr-Latn-RS" altLang="en-US" sz="2800" dirty="0" smtClean="0">
                <a:solidFill>
                  <a:schemeClr val="bg1"/>
                </a:solidFill>
                <a:latin typeface="Times New Roman" pitchFamily="18" charset="0"/>
                <a:cs typeface="Times New Roman" pitchFamily="18" charset="0"/>
              </a:rPr>
              <a:t>-Kult sv. Đorža poštuju i Brankovići i Lazarevići.</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Vidimo da je kult povezan prvenstveno sa vladarima.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Ipak poštuje ga i vlastela.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Crkva sv. Đorđa u manastiru Pološko.</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Dragušin, Dušanov saradnik. Njegova majka Marija je zapravo deo loze Nemanjića, Dušanova tetka, i ona je ktitor.</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Ktitorska kompozicija je i pokazatelj hijerarhije u srpskoj srednjovekovnoj državi.</a:t>
            </a:r>
            <a:br>
              <a:rPr lang="sr-Latn-RS" altLang="en-US" sz="2800" dirty="0" smtClean="0">
                <a:solidFill>
                  <a:schemeClr val="bg1"/>
                </a:solidFill>
                <a:latin typeface="Times New Roman" pitchFamily="18" charset="0"/>
                <a:cs typeface="Times New Roman" pitchFamily="18" charset="0"/>
              </a:rPr>
            </a:br>
            <a:endParaRPr lang="en-US" altLang="en-US" sz="28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4963183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463" y="0"/>
            <a:ext cx="466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363"/>
            <a:ext cx="66230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12192000" cy="6858000"/>
          </a:xfrm>
        </p:spPr>
        <p:txBody>
          <a:bodyPr/>
          <a:lstStyle/>
          <a:p>
            <a:r>
              <a:rPr lang="sr-Latn-RS" altLang="en-US" sz="2800" dirty="0" smtClean="0">
                <a:solidFill>
                  <a:schemeClr val="bg1"/>
                </a:solidFill>
                <a:latin typeface="Times New Roman" pitchFamily="18" charset="0"/>
                <a:cs typeface="Times New Roman" pitchFamily="18" charset="0"/>
              </a:rPr>
              <a:t>-Veoma poštovan u srpskoj srednjovekovnoj državi. U prednemanjićko i nemanjićko doba.</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Povezan je prvenstveno sa vladarima i tada je predstavljen kao vojnik.</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Na bogoslužbenim i predmetima lične pobožnosti kao skoropomoćnik.</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Natpisi su uglavnom na grčkom, ali imamo i jedan na staroslovenskom, možda nakdnadno urezan.</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Od njega je poštovaniji samo kult sv. Nikole.</a:t>
            </a:r>
            <a:br>
              <a:rPr lang="sr-Latn-RS" altLang="en-US" sz="2800" dirty="0" smtClean="0">
                <a:solidFill>
                  <a:schemeClr val="bg1"/>
                </a:solidFill>
                <a:latin typeface="Times New Roman" pitchFamily="18" charset="0"/>
                <a:cs typeface="Times New Roman" pitchFamily="18" charset="0"/>
              </a:rPr>
            </a:br>
            <a:r>
              <a:rPr lang="sr-Latn-RS" altLang="en-US" sz="2800" dirty="0" smtClean="0">
                <a:solidFill>
                  <a:schemeClr val="bg1"/>
                </a:solidFill>
                <a:latin typeface="Times New Roman" pitchFamily="18" charset="0"/>
                <a:cs typeface="Times New Roman" pitchFamily="18" charset="0"/>
              </a:rPr>
              <a:t>- Kult se </a:t>
            </a:r>
            <a:r>
              <a:rPr lang="sr-Latn-RS" altLang="en-US" sz="2800" smtClean="0">
                <a:solidFill>
                  <a:schemeClr val="bg1"/>
                </a:solidFill>
                <a:latin typeface="Times New Roman" pitchFamily="18" charset="0"/>
                <a:cs typeface="Times New Roman" pitchFamily="18" charset="0"/>
              </a:rPr>
              <a:t>prvo </a:t>
            </a:r>
            <a:r>
              <a:rPr lang="sr-Latn-RS" altLang="en-US" sz="2800">
                <a:solidFill>
                  <a:schemeClr val="bg1"/>
                </a:solidFill>
                <a:latin typeface="Times New Roman" pitchFamily="18" charset="0"/>
                <a:cs typeface="Times New Roman" pitchFamily="18" charset="0"/>
              </a:rPr>
              <a:t>š</a:t>
            </a:r>
            <a:r>
              <a:rPr lang="sr-Latn-RS" altLang="en-US" sz="2800" smtClean="0">
                <a:solidFill>
                  <a:schemeClr val="bg1"/>
                </a:solidFill>
                <a:latin typeface="Times New Roman" pitchFamily="18" charset="0"/>
                <a:cs typeface="Times New Roman" pitchFamily="18" charset="0"/>
              </a:rPr>
              <a:t>iri </a:t>
            </a:r>
            <a:r>
              <a:rPr lang="sr-Latn-RS" altLang="en-US" sz="2800" dirty="0" smtClean="0">
                <a:solidFill>
                  <a:schemeClr val="bg1"/>
                </a:solidFill>
                <a:latin typeface="Times New Roman" pitchFamily="18" charset="0"/>
                <a:cs typeface="Times New Roman" pitchFamily="18" charset="0"/>
              </a:rPr>
              <a:t>pod uticajem vizantijske, a potom i srpske samostalne crkve.</a:t>
            </a:r>
            <a:endParaRPr lang="en-US" altLang="en-US" sz="28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548354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0" y="0"/>
            <a:ext cx="12192000" cy="1325563"/>
          </a:xfrm>
        </p:spPr>
        <p:txBody>
          <a:bodyPr/>
          <a:lstStyle/>
          <a:p>
            <a:pPr algn="ctr" eaLnBrk="1" hangingPunct="1"/>
            <a:r>
              <a:rPr lang="en-US" altLang="en-US" sz="2800" dirty="0" err="1" smtClean="0">
                <a:solidFill>
                  <a:schemeClr val="bg1"/>
                </a:solidFill>
                <a:latin typeface="Times New Roman" pitchFamily="18" charset="0"/>
                <a:cs typeface="Times New Roman" pitchFamily="18" charset="0"/>
              </a:rPr>
              <a:t>Velbu</a:t>
            </a:r>
            <a:r>
              <a:rPr lang="sr-Latn-ME" altLang="en-US" sz="2800" dirty="0" smtClean="0">
                <a:solidFill>
                  <a:schemeClr val="bg1"/>
                </a:solidFill>
                <a:latin typeface="Times New Roman" pitchFamily="18" charset="0"/>
                <a:cs typeface="Times New Roman" pitchFamily="18" charset="0"/>
              </a:rPr>
              <a:t>žd, 10-11. vek</a:t>
            </a:r>
            <a:endParaRPr lang="en-US" altLang="en-US" sz="2800" dirty="0" smtClean="0">
              <a:solidFill>
                <a:schemeClr val="bg1"/>
              </a:solidFill>
              <a:latin typeface="Times New Roman" pitchFamily="18" charset="0"/>
              <a:cs typeface="Times New Roman" pitchFamily="18" charset="0"/>
            </a:endParaRPr>
          </a:p>
        </p:txBody>
      </p:sp>
      <p:pic>
        <p:nvPicPr>
          <p:cNvPr id="15363"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09738" y="1325563"/>
            <a:ext cx="8362950" cy="53213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7413" y="11113"/>
            <a:ext cx="4000500" cy="6846887"/>
          </a:xfrm>
        </p:spPr>
      </p:pic>
      <p:sp>
        <p:nvSpPr>
          <p:cNvPr id="16387" name="TextBox 11"/>
          <p:cNvSpPr txBox="1">
            <a:spLocks noChangeArrowheads="1"/>
          </p:cNvSpPr>
          <p:nvPr/>
        </p:nvSpPr>
        <p:spPr bwMode="auto">
          <a:xfrm>
            <a:off x="4887913" y="278391"/>
            <a:ext cx="73040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1" hangingPunct="1"/>
            <a:r>
              <a:rPr lang="hr-HR" altLang="en-US" dirty="0" smtClean="0">
                <a:solidFill>
                  <a:schemeClr val="bg1"/>
                </a:solidFill>
                <a:latin typeface="Times New Roman" pitchFamily="18" charset="0"/>
                <a:cs typeface="Times New Roman" pitchFamily="18" charset="0"/>
              </a:rPr>
              <a:t>Sv. Đorđe, </a:t>
            </a:r>
            <a:r>
              <a:rPr lang="hr-HR" altLang="en-US" dirty="0">
                <a:solidFill>
                  <a:schemeClr val="bg1"/>
                </a:solidFill>
                <a:latin typeface="Times New Roman" pitchFamily="18" charset="0"/>
                <a:cs typeface="Times New Roman" pitchFamily="18" charset="0"/>
              </a:rPr>
              <a:t>Staro Nagoričino</a:t>
            </a:r>
            <a:r>
              <a:rPr lang="sr-Latn-ME" altLang="en-US" dirty="0">
                <a:solidFill>
                  <a:schemeClr val="bg1"/>
                </a:solidFill>
                <a:latin typeface="Times New Roman" pitchFamily="18" charset="0"/>
                <a:cs typeface="Times New Roman" pitchFamily="18" charset="0"/>
              </a:rPr>
              <a:t>, </a:t>
            </a:r>
            <a:r>
              <a:rPr lang="sr-Latn-ME" altLang="en-US" dirty="0" smtClean="0">
                <a:solidFill>
                  <a:schemeClr val="bg1"/>
                </a:solidFill>
                <a:latin typeface="Times New Roman" pitchFamily="18" charset="0"/>
                <a:cs typeface="Times New Roman" pitchFamily="18" charset="0"/>
              </a:rPr>
              <a:t>14. vek</a:t>
            </a:r>
          </a:p>
          <a:p>
            <a:pPr algn="ctr" eaLnBrk="1" hangingPunct="1"/>
            <a:endParaRPr lang="sr-Latn-ME" altLang="en-US" dirty="0">
              <a:solidFill>
                <a:schemeClr val="bg1"/>
              </a:solidFill>
              <a:latin typeface="Times New Roman" pitchFamily="18" charset="0"/>
              <a:cs typeface="Times New Roman" pitchFamily="18" charset="0"/>
            </a:endParaRPr>
          </a:p>
          <a:p>
            <a:pPr algn="ctr" eaLnBrk="1" hangingPunct="1"/>
            <a:endParaRPr lang="sr-Latn-ME" altLang="en-US" dirty="0" smtClean="0">
              <a:solidFill>
                <a:schemeClr val="bg1"/>
              </a:solidFill>
              <a:latin typeface="Times New Roman" pitchFamily="18" charset="0"/>
              <a:cs typeface="Times New Roman" pitchFamily="18" charset="0"/>
            </a:endParaRPr>
          </a:p>
          <a:p>
            <a:pPr algn="ctr" eaLnBrk="1" hangingPunct="1"/>
            <a:endParaRPr lang="sr-Latn-ME" altLang="en-US" dirty="0">
              <a:solidFill>
                <a:schemeClr val="bg1"/>
              </a:solidFill>
              <a:latin typeface="Times New Roman" pitchFamily="18" charset="0"/>
              <a:cs typeface="Times New Roman" pitchFamily="18" charset="0"/>
            </a:endParaRPr>
          </a:p>
          <a:p>
            <a:pPr algn="ctr" eaLnBrk="1" hangingPunct="1"/>
            <a:endParaRPr lang="sr-Latn-ME" altLang="en-US" dirty="0" smtClean="0">
              <a:solidFill>
                <a:schemeClr val="bg1"/>
              </a:solidFill>
              <a:latin typeface="Times New Roman" pitchFamily="18" charset="0"/>
              <a:cs typeface="Times New Roman" pitchFamily="18" charset="0"/>
            </a:endParaRPr>
          </a:p>
          <a:p>
            <a:pPr eaLnBrk="1" hangingPunct="1"/>
            <a:r>
              <a:rPr lang="sr-Latn-ME" altLang="en-US" dirty="0" smtClean="0">
                <a:solidFill>
                  <a:schemeClr val="bg1"/>
                </a:solidFill>
                <a:latin typeface="Times New Roman" pitchFamily="18" charset="0"/>
                <a:cs typeface="Times New Roman" pitchFamily="18" charset="0"/>
              </a:rPr>
              <a:t>- Kult preživeo period turske dominacije i održao se do danas. </a:t>
            </a:r>
            <a:endParaRPr lang="en-US"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54628"/>
            <a:ext cx="12192000" cy="5122717"/>
          </a:xfrm>
        </p:spPr>
        <p:txBody>
          <a:bodyPr/>
          <a:lstStyle/>
          <a:p>
            <a:pPr>
              <a:buFontTx/>
              <a:buChar char="-"/>
            </a:pPr>
            <a:r>
              <a:rPr lang="sr-Latn-RS" dirty="0" smtClean="0">
                <a:solidFill>
                  <a:schemeClr val="bg1"/>
                </a:solidFill>
                <a:latin typeface="Times New Roman" pitchFamily="18" charset="0"/>
                <a:cs typeface="Times New Roman" pitchFamily="18" charset="0"/>
              </a:rPr>
              <a:t>Bio je rimski vojnik, aristokrata, poreklom iz Kapadokije</a:t>
            </a:r>
          </a:p>
          <a:p>
            <a:pPr>
              <a:buFontTx/>
              <a:buChar char="-"/>
            </a:pPr>
            <a:r>
              <a:rPr lang="sr-Latn-RS" dirty="0" smtClean="0">
                <a:solidFill>
                  <a:schemeClr val="bg1"/>
                </a:solidFill>
                <a:latin typeface="Times New Roman" pitchFamily="18" charset="0"/>
                <a:cs typeface="Times New Roman" pitchFamily="18" charset="0"/>
              </a:rPr>
              <a:t>Bio je mučen i pogubljen je (rastrzan na konjima, dekapitiran, ...)</a:t>
            </a:r>
          </a:p>
          <a:p>
            <a:pPr>
              <a:buFontTx/>
              <a:buChar char="-"/>
            </a:pPr>
            <a:r>
              <a:rPr lang="sr-Latn-RS" dirty="0" smtClean="0">
                <a:solidFill>
                  <a:schemeClr val="bg1"/>
                </a:solidFill>
                <a:latin typeface="Times New Roman" pitchFamily="18" charset="0"/>
                <a:cs typeface="Times New Roman" pitchFamily="18" charset="0"/>
              </a:rPr>
              <a:t>Imamo podatke od hodočasnika da je u Nikomediji postojao hram u 4. ili 5. veku</a:t>
            </a:r>
          </a:p>
          <a:p>
            <a:pPr>
              <a:buFontTx/>
              <a:buChar char="-"/>
            </a:pPr>
            <a:r>
              <a:rPr lang="sr-Latn-RS" dirty="0" smtClean="0">
                <a:solidFill>
                  <a:schemeClr val="bg1"/>
                </a:solidFill>
                <a:latin typeface="Times New Roman" pitchFamily="18" charset="0"/>
                <a:cs typeface="Times New Roman" pitchFamily="18" charset="0"/>
              </a:rPr>
              <a:t>Arheološki</a:t>
            </a:r>
            <a:r>
              <a:rPr lang="en-US" dirty="0" smtClean="0">
                <a:solidFill>
                  <a:schemeClr val="bg1"/>
                </a:solidFill>
                <a:latin typeface="Times New Roman" pitchFamily="18" charset="0"/>
                <a:cs typeface="Times New Roman" pitchFamily="18" charset="0"/>
              </a:rPr>
              <a:t>h</a:t>
            </a:r>
            <a:r>
              <a:rPr lang="sr-Latn-RS" dirty="0" smtClean="0">
                <a:solidFill>
                  <a:schemeClr val="bg1"/>
                </a:solidFill>
                <a:latin typeface="Times New Roman" pitchFamily="18" charset="0"/>
                <a:cs typeface="Times New Roman" pitchFamily="18" charset="0"/>
              </a:rPr>
              <a:t> potvrda crkve nema </a:t>
            </a:r>
          </a:p>
          <a:p>
            <a:pPr>
              <a:buFontTx/>
              <a:buChar char="-"/>
            </a:pPr>
            <a:r>
              <a:rPr lang="sr-Latn-RS" dirty="0" smtClean="0">
                <a:solidFill>
                  <a:schemeClr val="bg1"/>
                </a:solidFill>
                <a:latin typeface="Times New Roman" pitchFamily="18" charset="0"/>
                <a:cs typeface="Times New Roman" pitchFamily="18" charset="0"/>
              </a:rPr>
              <a:t>U Lodu imamo manastirsku crkvu iz 10. veka</a:t>
            </a:r>
          </a:p>
          <a:p>
            <a:pPr>
              <a:buFontTx/>
              <a:buChar char="-"/>
            </a:pPr>
            <a:r>
              <a:rPr lang="sr-Latn-RS" dirty="0" smtClean="0">
                <a:solidFill>
                  <a:schemeClr val="bg1"/>
                </a:solidFill>
                <a:latin typeface="Times New Roman" pitchFamily="18" charset="0"/>
                <a:cs typeface="Times New Roman" pitchFamily="18" charset="0"/>
              </a:rPr>
              <a:t>U ovom periodu njegov kult dodatno jača</a:t>
            </a:r>
          </a:p>
          <a:p>
            <a:pPr>
              <a:buFontTx/>
              <a:buChar char="-"/>
            </a:pPr>
            <a:r>
              <a:rPr lang="sr-Latn-RS" dirty="0" smtClean="0">
                <a:solidFill>
                  <a:schemeClr val="bg1"/>
                </a:solidFill>
                <a:latin typeface="Times New Roman" pitchFamily="18" charset="0"/>
                <a:cs typeface="Times New Roman" pitchFamily="18" charset="0"/>
              </a:rPr>
              <a:t>Naročito ga poštuju vizantijski carevi koji puno ratuju (Foka, Vasilije II)</a:t>
            </a:r>
          </a:p>
          <a:p>
            <a:pPr>
              <a:buFontTx/>
              <a:buChar char="-"/>
            </a:pPr>
            <a:r>
              <a:rPr lang="sr-Latn-RS" dirty="0" smtClean="0">
                <a:solidFill>
                  <a:schemeClr val="bg1"/>
                </a:solidFill>
                <a:latin typeface="Times New Roman" pitchFamily="18" charset="0"/>
                <a:cs typeface="Times New Roman" pitchFamily="18" charset="0"/>
              </a:rPr>
              <a:t>Najpoznatije njegovo delo je spašavanje devojke od nemani – od. 10. veka</a:t>
            </a: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3417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54628"/>
            <a:ext cx="12192000" cy="5122717"/>
          </a:xfrm>
        </p:spPr>
        <p:txBody>
          <a:bodyPr/>
          <a:lstStyle/>
          <a:p>
            <a:pPr>
              <a:buFontTx/>
              <a:buChar char="-"/>
            </a:pPr>
            <a:r>
              <a:rPr lang="sr-Latn-RS" dirty="0" smtClean="0">
                <a:solidFill>
                  <a:schemeClr val="bg1"/>
                </a:solidFill>
                <a:latin typeface="Times New Roman" pitchFamily="18" charset="0"/>
                <a:cs typeface="Times New Roman" pitchFamily="18" charset="0"/>
              </a:rPr>
              <a:t>Pre ikonoborstva se predstavlja kao golobradi mladić, ponekad na konju sa sv. Teodorom Tironom</a:t>
            </a:r>
          </a:p>
          <a:p>
            <a:pPr>
              <a:buFontTx/>
              <a:buChar char="-"/>
            </a:pPr>
            <a:r>
              <a:rPr lang="sr-Latn-RS" dirty="0" smtClean="0">
                <a:solidFill>
                  <a:schemeClr val="bg1"/>
                </a:solidFill>
                <a:latin typeface="Times New Roman" pitchFamily="18" charset="0"/>
                <a:cs typeface="Times New Roman" pitchFamily="18" charset="0"/>
              </a:rPr>
              <a:t>Posle ikonoboračke krize kao ratnik, najpre pešadinac, a potom i konjanik koji ubija aždaju</a:t>
            </a:r>
          </a:p>
          <a:p>
            <a:pPr>
              <a:buFontTx/>
              <a:buChar char="-"/>
            </a:pPr>
            <a:r>
              <a:rPr lang="sr-Latn-RS" dirty="0" smtClean="0">
                <a:solidFill>
                  <a:schemeClr val="bg1"/>
                </a:solidFill>
                <a:latin typeface="Times New Roman" pitchFamily="18" charset="0"/>
                <a:cs typeface="Times New Roman" pitchFamily="18" charset="0"/>
              </a:rPr>
              <a:t>Mač ili koplje se na predstavama javljaju od 10. veka. Pečat Romana Sklera, savremenika Konstantina IX Monomonaha sa predstavom sv. Đorđa.</a:t>
            </a:r>
          </a:p>
          <a:p>
            <a:pPr>
              <a:buFontTx/>
              <a:buChar char="-"/>
            </a:pPr>
            <a:r>
              <a:rPr lang="sr-Latn-RS" dirty="0" smtClean="0">
                <a:solidFill>
                  <a:schemeClr val="bg1"/>
                </a:solidFill>
                <a:latin typeface="Times New Roman" pitchFamily="18" charset="0"/>
                <a:cs typeface="Times New Roman" pitchFamily="18" charset="0"/>
              </a:rPr>
              <a:t>Na predstavama gde ubija aždaju princeza se</a:t>
            </a:r>
            <a:r>
              <a:rPr lang="en-US" dirty="0" smtClean="0">
                <a:solidFill>
                  <a:schemeClr val="bg1"/>
                </a:solidFill>
                <a:latin typeface="Times New Roman" pitchFamily="18" charset="0"/>
                <a:cs typeface="Times New Roman" pitchFamily="18" charset="0"/>
              </a:rPr>
              <a:t> </a:t>
            </a:r>
            <a:r>
              <a:rPr lang="sr-Latn-RS" dirty="0" smtClean="0">
                <a:solidFill>
                  <a:schemeClr val="bg1"/>
                </a:solidFill>
                <a:latin typeface="Times New Roman" pitchFamily="18" charset="0"/>
                <a:cs typeface="Times New Roman" pitchFamily="18" charset="0"/>
              </a:rPr>
              <a:t>javlja od 11. veka (crkva sv. Barbare u Soganu – Kapadokija, 1006. ili 1021.)</a:t>
            </a:r>
          </a:p>
          <a:p>
            <a:pPr>
              <a:buFontTx/>
              <a:buChar char="-"/>
            </a:pPr>
            <a:r>
              <a:rPr lang="sr-Latn-RS" dirty="0" smtClean="0">
                <a:solidFill>
                  <a:schemeClr val="bg1"/>
                </a:solidFill>
                <a:latin typeface="Times New Roman" pitchFamily="18" charset="0"/>
                <a:cs typeface="Times New Roman" pitchFamily="18" charset="0"/>
              </a:rPr>
              <a:t>U Gruziji je predstavljen kao razbojnik. Postoji priča i da je ubica.</a:t>
            </a:r>
          </a:p>
          <a:p>
            <a:pPr>
              <a:buFontTx/>
              <a:buChar char="-"/>
            </a:pPr>
            <a:r>
              <a:rPr lang="sr-Latn-RS" dirty="0" smtClean="0">
                <a:solidFill>
                  <a:schemeClr val="bg1"/>
                </a:solidFill>
                <a:latin typeface="Times New Roman" pitchFamily="18" charset="0"/>
                <a:cs typeface="Times New Roman" pitchFamily="18" charset="0"/>
              </a:rPr>
              <a:t>Interveniše u bitkama na strani hrišćana. V</a:t>
            </a:r>
            <a:r>
              <a:rPr lang="en-US" dirty="0" err="1" smtClean="0">
                <a:solidFill>
                  <a:schemeClr val="bg1"/>
                </a:solidFill>
                <a:latin typeface="Times New Roman" pitchFamily="18" charset="0"/>
                <a:cs typeface="Times New Roman" pitchFamily="18" charset="0"/>
              </a:rPr>
              <a:t>i</a:t>
            </a:r>
            <a:r>
              <a:rPr lang="sr-Latn-RS" dirty="0" smtClean="0">
                <a:solidFill>
                  <a:schemeClr val="bg1"/>
                </a:solidFill>
                <a:latin typeface="Times New Roman" pitchFamily="18" charset="0"/>
                <a:cs typeface="Times New Roman" pitchFamily="18" charset="0"/>
              </a:rPr>
              <a:t>zantinci, zapadnoevropski vitezovi od Krstaških ratova.</a:t>
            </a:r>
          </a:p>
          <a:p>
            <a:pPr>
              <a:buFontTx/>
              <a:buChar char="-"/>
            </a:pPr>
            <a:r>
              <a:rPr lang="sr-Latn-RS" dirty="0" smtClean="0">
                <a:solidFill>
                  <a:schemeClr val="bg1"/>
                </a:solidFill>
                <a:latin typeface="Times New Roman" pitchFamily="18" charset="0"/>
                <a:cs typeface="Times New Roman" pitchFamily="18" charset="0"/>
              </a:rPr>
              <a:t>Poštuju ga i nehrišćani, uključujući i muslimane još od 8. veka.</a:t>
            </a: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4045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819"/>
            <a:ext cx="12192000" cy="5714999"/>
          </a:xfrm>
        </p:spPr>
        <p:txBody>
          <a:bodyPr/>
          <a:lstStyle/>
          <a:p>
            <a:pPr>
              <a:buFontTx/>
              <a:buChar char="-"/>
            </a:pPr>
            <a:r>
              <a:rPr lang="sr-Latn-RS" dirty="0" smtClean="0">
                <a:solidFill>
                  <a:schemeClr val="bg1"/>
                </a:solidFill>
                <a:latin typeface="Times New Roman" pitchFamily="18" charset="0"/>
                <a:cs typeface="Times New Roman" pitchFamily="18" charset="0"/>
              </a:rPr>
              <a:t>Od 11. veka kult sv. Đorđa je povezan za carem.</a:t>
            </a:r>
          </a:p>
          <a:p>
            <a:pPr>
              <a:buFontTx/>
              <a:buChar char="-"/>
            </a:pPr>
            <a:r>
              <a:rPr lang="sr-Latn-RS" dirty="0" smtClean="0">
                <a:solidFill>
                  <a:schemeClr val="bg1"/>
                </a:solidFill>
                <a:latin typeface="Times New Roman" pitchFamily="18" charset="0"/>
                <a:cs typeface="Times New Roman" pitchFamily="18" charset="0"/>
              </a:rPr>
              <a:t>Konstantin IX Monomonah ga izuzetno poštuje. Funerarna crkva sv. Đorđa u manastirskom kompleksu u Mangani. Isak Komnin kao oficir i začetnik buduće vladarske loze.</a:t>
            </a:r>
          </a:p>
          <a:p>
            <a:pPr>
              <a:buFontTx/>
              <a:buChar char="-"/>
            </a:pPr>
            <a:r>
              <a:rPr lang="sr-Latn-RS" dirty="0" smtClean="0">
                <a:solidFill>
                  <a:schemeClr val="bg1"/>
                </a:solidFill>
                <a:latin typeface="Times New Roman" pitchFamily="18" charset="0"/>
                <a:cs typeface="Times New Roman" pitchFamily="18" charset="0"/>
              </a:rPr>
              <a:t>Dinastija Komnina poštuje izuzetno kult ovog svetitelja. Kovanje Jovana Komnina – sv. Đorđe kao ratnik stoji.</a:t>
            </a:r>
          </a:p>
          <a:p>
            <a:pPr>
              <a:buFontTx/>
              <a:buChar char="-"/>
            </a:pPr>
            <a:r>
              <a:rPr lang="sr-Latn-RS" dirty="0" smtClean="0">
                <a:solidFill>
                  <a:schemeClr val="bg1"/>
                </a:solidFill>
                <a:latin typeface="Times New Roman" pitchFamily="18" charset="0"/>
                <a:cs typeface="Times New Roman" pitchFamily="18" charset="0"/>
              </a:rPr>
              <a:t>Novac je osim platežnog i propagandno sredstvo.</a:t>
            </a:r>
          </a:p>
          <a:p>
            <a:pPr>
              <a:buFontTx/>
              <a:buChar char="-"/>
            </a:pPr>
            <a:r>
              <a:rPr lang="sr-Latn-RS" dirty="0" smtClean="0">
                <a:solidFill>
                  <a:schemeClr val="bg1"/>
                </a:solidFill>
                <a:latin typeface="Times New Roman" pitchFamily="18" charset="0"/>
                <a:cs typeface="Times New Roman" pitchFamily="18" charset="0"/>
              </a:rPr>
              <a:t>Tako kult ovog svetog ratnika stiže i do Srba, gde već postoji vizantijska crkvena organizacija.</a:t>
            </a:r>
          </a:p>
          <a:p>
            <a:pPr>
              <a:buFontTx/>
              <a:buChar char="-"/>
            </a:pPr>
            <a:r>
              <a:rPr lang="sr-Latn-RS" dirty="0" smtClean="0">
                <a:solidFill>
                  <a:schemeClr val="bg1"/>
                </a:solidFill>
                <a:latin typeface="Times New Roman" pitchFamily="18" charset="0"/>
                <a:cs typeface="Times New Roman" pitchFamily="18" charset="0"/>
              </a:rPr>
              <a:t>Tako imamo predstavu ovog ratnika još u prednemanjićkom slikarstvu.</a:t>
            </a:r>
          </a:p>
          <a:p>
            <a:pPr>
              <a:buFontTx/>
              <a:buChar char="-"/>
            </a:pPr>
            <a:r>
              <a:rPr lang="sr-Latn-RS" dirty="0" smtClean="0">
                <a:solidFill>
                  <a:schemeClr val="bg1"/>
                </a:solidFill>
                <a:latin typeface="Times New Roman" pitchFamily="18" charset="0"/>
                <a:cs typeface="Times New Roman" pitchFamily="18" charset="0"/>
              </a:rPr>
              <a:t>Javlja se i na pečatu Bodina, koji je u Arheološkom muzeju u Konstantinopolju. </a:t>
            </a:r>
            <a:r>
              <a:rPr lang="sr-Latn-RS" dirty="0" smtClean="0">
                <a:solidFill>
                  <a:schemeClr val="bg1"/>
                </a:solidFill>
                <a:latin typeface="Times New Roman" pitchFamily="18" charset="0"/>
                <a:cs typeface="Times New Roman" pitchFamily="18" charset="0"/>
              </a:rPr>
              <a:t>sv</a:t>
            </a:r>
            <a:r>
              <a:rPr lang="sr-Latn-RS" dirty="0" smtClean="0">
                <a:solidFill>
                  <a:schemeClr val="bg1"/>
                </a:solidFill>
                <a:latin typeface="Times New Roman" pitchFamily="18" charset="0"/>
                <a:cs typeface="Times New Roman" pitchFamily="18" charset="0"/>
              </a:rPr>
              <a:t>. Ratnik je Bodinov zaštitnik, ali i zaštitnik potomstva, jer Bodinov sin nosi ime </a:t>
            </a:r>
            <a:r>
              <a:rPr lang="sr-Latn-RS" dirty="0" smtClean="0">
                <a:solidFill>
                  <a:schemeClr val="bg1"/>
                </a:solidFill>
                <a:latin typeface="Times New Roman" pitchFamily="18" charset="0"/>
                <a:cs typeface="Times New Roman" pitchFamily="18" charset="0"/>
              </a:rPr>
              <a:t>Đorđe</a:t>
            </a:r>
            <a:r>
              <a:rPr lang="sr-Latn-RS" dirty="0" smtClean="0">
                <a:solidFill>
                  <a:schemeClr val="bg1"/>
                </a:solidFill>
                <a:latin typeface="Times New Roman" pitchFamily="18" charset="0"/>
                <a:cs typeface="Times New Roman" pitchFamily="18" charset="0"/>
              </a:rPr>
              <a:t>. </a:t>
            </a:r>
          </a:p>
          <a:p>
            <a:pPr>
              <a:buFontTx/>
              <a:buChar char="-"/>
            </a:pPr>
            <a:r>
              <a:rPr lang="sr-Latn-RS" dirty="0" smtClean="0">
                <a:solidFill>
                  <a:schemeClr val="bg1"/>
                </a:solidFill>
                <a:latin typeface="Times New Roman" pitchFamily="18" charset="0"/>
                <a:cs typeface="Times New Roman" pitchFamily="18" charset="0"/>
              </a:rPr>
              <a:t>Podižu se i eponimne crkve</a:t>
            </a: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6998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509" y="1766455"/>
            <a:ext cx="7287491" cy="955669"/>
          </a:xfrm>
        </p:spPr>
        <p:txBody>
          <a:bodyPr/>
          <a:lstStyle/>
          <a:p>
            <a:pPr algn="r"/>
            <a:r>
              <a:rPr lang="sr-Latn-RS" sz="2800" dirty="0" smtClean="0">
                <a:solidFill>
                  <a:schemeClr val="bg1"/>
                </a:solidFill>
                <a:latin typeface="Times New Roman" pitchFamily="18" charset="0"/>
                <a:cs typeface="Times New Roman" pitchFamily="18" charset="0"/>
              </a:rPr>
              <a:t>Pečat Konstantina Bodina (1081-1101)</a:t>
            </a:r>
            <a:r>
              <a:rPr lang="sr-Latn-R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4509" cy="685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773" y="2722124"/>
            <a:ext cx="3931227" cy="413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904509" y="0"/>
            <a:ext cx="72874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sr-Latn-RS" sz="2800" smtClean="0">
                <a:solidFill>
                  <a:schemeClr val="bg1"/>
                </a:solidFill>
                <a:latin typeface="Times New Roman" pitchFamily="18" charset="0"/>
                <a:cs typeface="Times New Roman" pitchFamily="18" charset="0"/>
              </a:rPr>
              <a:t>Ston, crkva sv. Mihaila – sv. Đorđe, poslednja četvrtina 11. veka</a:t>
            </a:r>
            <a:r>
              <a:rPr lang="sr-Latn-RS" sz="280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53814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9"/>
          <p:cNvPicPr>
            <a:picLocks noChangeAspect="1" noChangeArrowheads="1"/>
          </p:cNvPicPr>
          <p:nvPr/>
        </p:nvPicPr>
        <p:blipFill>
          <a:blip r:embed="rId2">
            <a:extLst>
              <a:ext uri="{28A0092B-C50C-407E-A947-70E740481C1C}">
                <a14:useLocalDpi xmlns:a14="http://schemas.microsoft.com/office/drawing/2010/main" val="0"/>
              </a:ext>
            </a:extLst>
          </a:blip>
          <a:srcRect t="23872" r="214" b="21967"/>
          <a:stretch>
            <a:fillRect/>
          </a:stretch>
        </p:blipFill>
        <p:spPr bwMode="auto">
          <a:xfrm>
            <a:off x="0" y="0"/>
            <a:ext cx="42132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775" y="3703638"/>
            <a:ext cx="4213225"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213225" y="574681"/>
            <a:ext cx="7287491" cy="955669"/>
          </a:xfrm>
        </p:spPr>
        <p:txBody>
          <a:bodyPr/>
          <a:lstStyle/>
          <a:p>
            <a:r>
              <a:rPr lang="sr-Latn-RS" sz="2800" dirty="0" smtClean="0">
                <a:solidFill>
                  <a:schemeClr val="bg1"/>
                </a:solidFill>
                <a:latin typeface="Times New Roman" pitchFamily="18" charset="0"/>
                <a:cs typeface="Times New Roman" pitchFamily="18" charset="0"/>
              </a:rPr>
              <a:t>Crkva sv. Đorđa u Baru</a:t>
            </a:r>
            <a:endParaRPr lang="en-US" sz="2800" dirty="0">
              <a:latin typeface="Times New Roman" pitchFamily="18" charset="0"/>
              <a:cs typeface="Times New Roman" pitchFamily="18" charset="0"/>
            </a:endParaRPr>
          </a:p>
        </p:txBody>
      </p:sp>
      <p:sp>
        <p:nvSpPr>
          <p:cNvPr id="7" name="Title 1"/>
          <p:cNvSpPr txBox="1">
            <a:spLocks/>
          </p:cNvSpPr>
          <p:nvPr/>
        </p:nvSpPr>
        <p:spPr bwMode="auto">
          <a:xfrm>
            <a:off x="691284" y="5880972"/>
            <a:ext cx="7287491" cy="95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sr-Latn-RS" sz="2800" dirty="0" smtClean="0">
                <a:solidFill>
                  <a:schemeClr val="bg1"/>
                </a:solidFill>
                <a:latin typeface="Times New Roman" pitchFamily="18" charset="0"/>
                <a:cs typeface="Times New Roman" pitchFamily="18" charset="0"/>
              </a:rPr>
              <a:t>Crkva sv. Đorđa u Zvečanu</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1892"/>
            <a:ext cx="12192000" cy="5714999"/>
          </a:xfrm>
        </p:spPr>
        <p:txBody>
          <a:bodyPr/>
          <a:lstStyle/>
          <a:p>
            <a:pPr>
              <a:buFontTx/>
              <a:buChar char="-"/>
            </a:pPr>
            <a:r>
              <a:rPr lang="sr-Latn-RS" dirty="0" smtClean="0">
                <a:solidFill>
                  <a:schemeClr val="bg1"/>
                </a:solidFill>
                <a:latin typeface="Times New Roman" pitchFamily="18" charset="0"/>
                <a:cs typeface="Times New Roman" pitchFamily="18" charset="0"/>
              </a:rPr>
              <a:t>Procesijski krst iz otkriven u Bogdancima kod Svrljiga.</a:t>
            </a:r>
          </a:p>
          <a:p>
            <a:pPr>
              <a:buFontTx/>
              <a:buChar char="-"/>
            </a:pPr>
            <a:r>
              <a:rPr lang="sr-Latn-RS" dirty="0" smtClean="0">
                <a:solidFill>
                  <a:schemeClr val="bg1"/>
                </a:solidFill>
                <a:latin typeface="Times New Roman" pitchFamily="18" charset="0"/>
                <a:cs typeface="Times New Roman" pitchFamily="18" charset="0"/>
              </a:rPr>
              <a:t>Hrist, sv. Đorđe, sv. Gerontije (otac, aristokrata), sv. Teodor Tiron i sv. Polihronija (majka, hrišćanka)</a:t>
            </a:r>
          </a:p>
          <a:p>
            <a:pPr>
              <a:buFontTx/>
              <a:buChar char="-"/>
            </a:pPr>
            <a:r>
              <a:rPr lang="sr-Latn-RS" dirty="0" smtClean="0">
                <a:solidFill>
                  <a:schemeClr val="bg1"/>
                </a:solidFill>
                <a:latin typeface="Times New Roman" pitchFamily="18" charset="0"/>
                <a:cs typeface="Times New Roman" pitchFamily="18" charset="0"/>
              </a:rPr>
              <a:t>Niš centar vizantijske uprave i crkvene vlasti, Svrljig (Svelogabos).</a:t>
            </a: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sr-Latn-RS" dirty="0" smtClean="0">
              <a:solidFill>
                <a:schemeClr val="bg1"/>
              </a:solidFill>
              <a:latin typeface="Times New Roman" pitchFamily="18" charset="0"/>
              <a:cs typeface="Times New Roman" pitchFamily="18" charset="0"/>
            </a:endParaRPr>
          </a:p>
          <a:p>
            <a:pPr>
              <a:buFontTx/>
              <a:buChar char="-"/>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3149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5875"/>
            <a:ext cx="387667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7"/>
          <p:cNvPicPr>
            <a:picLocks noChangeAspect="1" noChangeArrowheads="1"/>
          </p:cNvPicPr>
          <p:nvPr/>
        </p:nvPicPr>
        <p:blipFill>
          <a:blip r:embed="rId3">
            <a:extLst>
              <a:ext uri="{28A0092B-C50C-407E-A947-70E740481C1C}">
                <a14:useLocalDpi xmlns:a14="http://schemas.microsoft.com/office/drawing/2010/main" val="0"/>
              </a:ext>
            </a:extLst>
          </a:blip>
          <a:srcRect l="33855" t="31999" r="32561" b="41026"/>
          <a:stretch>
            <a:fillRect/>
          </a:stretch>
        </p:blipFill>
        <p:spPr bwMode="auto">
          <a:xfrm>
            <a:off x="6823075" y="1682750"/>
            <a:ext cx="38782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xmlns="" id="{3A37D57C-7B8B-4F18-BBAA-3B7106AE09DA}"/>
              </a:ext>
            </a:extLst>
          </p:cNvPr>
          <p:cNvCxnSpPr>
            <a:cxnSpLocks/>
          </p:cNvCxnSpPr>
          <p:nvPr/>
        </p:nvCxnSpPr>
        <p:spPr>
          <a:xfrm>
            <a:off x="3048000" y="2470150"/>
            <a:ext cx="4322763" cy="5826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01" name="TextBox 11"/>
          <p:cNvSpPr txBox="1">
            <a:spLocks noChangeArrowheads="1"/>
          </p:cNvSpPr>
          <p:nvPr/>
        </p:nvSpPr>
        <p:spPr bwMode="auto">
          <a:xfrm>
            <a:off x="4565650" y="5759450"/>
            <a:ext cx="762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1" hangingPunct="1"/>
            <a:r>
              <a:rPr lang="sr-Latn-RS" altLang="en-US" dirty="0" smtClean="0">
                <a:solidFill>
                  <a:schemeClr val="bg1"/>
                </a:solidFill>
                <a:latin typeface="Times New Roman" pitchFamily="18" charset="0"/>
                <a:cs typeface="Times New Roman" pitchFamily="18" charset="0"/>
              </a:rPr>
              <a:t>Procesijski krst</a:t>
            </a:r>
            <a:r>
              <a:rPr lang="en-US" altLang="en-US" dirty="0" smtClean="0">
                <a:solidFill>
                  <a:schemeClr val="bg1"/>
                </a:solidFill>
                <a:latin typeface="Times New Roman" pitchFamily="18" charset="0"/>
                <a:cs typeface="Times New Roman" pitchFamily="18" charset="0"/>
              </a:rPr>
              <a:t>, </a:t>
            </a:r>
            <a:r>
              <a:rPr lang="en-US" altLang="en-US" dirty="0" err="1">
                <a:solidFill>
                  <a:schemeClr val="bg1"/>
                </a:solidFill>
                <a:latin typeface="Times New Roman" pitchFamily="18" charset="0"/>
                <a:cs typeface="Times New Roman" pitchFamily="18" charset="0"/>
              </a:rPr>
              <a:t>Bogdanci</a:t>
            </a:r>
            <a:r>
              <a:rPr lang="en-US" altLang="en-US" dirty="0">
                <a:solidFill>
                  <a:schemeClr val="bg1"/>
                </a:solidFill>
                <a:latin typeface="Times New Roman" pitchFamily="18" charset="0"/>
                <a:cs typeface="Times New Roman" pitchFamily="18" charset="0"/>
              </a:rPr>
              <a:t> </a:t>
            </a:r>
            <a:r>
              <a:rPr lang="sr-Latn-ME" altLang="en-US" dirty="0" smtClean="0">
                <a:solidFill>
                  <a:schemeClr val="bg1"/>
                </a:solidFill>
                <a:latin typeface="Times New Roman" pitchFamily="18" charset="0"/>
                <a:cs typeface="Times New Roman" pitchFamily="18" charset="0"/>
              </a:rPr>
              <a:t>10/11. vek</a:t>
            </a:r>
            <a:endParaRPr lang="en-US"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769</Words>
  <Application>Microsoft Office PowerPoint</Application>
  <PresentationFormat>Custom</PresentationFormat>
  <Paragraphs>84</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Pečat Konstantina Bodina (1081-1101),</vt:lpstr>
      <vt:lpstr>Crkva sv. Đorđa u Baru</vt:lpstr>
      <vt:lpstr>PowerPoint Presentation</vt:lpstr>
      <vt:lpstr>PowerPoint Presentation</vt:lpstr>
      <vt:lpstr>PowerPoint Presentation</vt:lpstr>
      <vt:lpstr>PowerPoint Presentation</vt:lpstr>
      <vt:lpstr>Manastira Rakovac (Dombo) na Fruškoj gori, oko 12 km zapadno od Novog Sada.  Prvi put se pominje 1237. godine, a najverovatnije je porušen u vreme turskih osvajanja 1526. godine. Tokom arheoloških istraživanja sprovedenih na ovom mestu, konstatovano je da se najstariji horizont vezuje za 12. vek.  Ostava ikona je otkrivena u blizini antičkog zidanog groba. Sastojala se od osam pravougaonih ikonica, dva medaljona, jednog jezička i fragmentovanog friza.  Sv. Đorđe predstavljen kao ratnik.  Ovde je benediktanski manastir. Osnovao ga je Beloš, srednji sin Velikog župana Uroša I (1112-1145) i Ane Diogenise, praunuke Romana IV Diogena (1068-1072). Postaje mađarski velikodostojnik, regent Geze II (1141-1162), sina Bele II (1131 – 1141) i Beloševe sestre.  Ovo objašnjava prisustvo vizantijskih hrišćanskih predmeta na teritoriji pod kontrolom Mađara sredinom 12. veka. </vt:lpstr>
      <vt:lpstr>Rakovac – ostava ikona</vt:lpstr>
      <vt:lpstr>АРТYСПОΛYТΛАЕξАРГYР&amp; ТЕТЕФХЕNСОСΛАТРНС ЕξНNПНПYθАТРЕПА ГНСТЕКЕПОΛОАМНN МАРТYС ПОΛYТΛА Еξ АРГYР&amp; ТЕТЕФХЕN СОС ΛАТРНС ЕξНN ПНПYθА ТРЕПА ГНС ТЕКЕ ПОΛО АМНN  Многонапаћени мучениче, твој поклоник даде израдити из сребра спољашњи твој лика. Уверио сам се да (тај лик) многоме донесе благодети земље. </vt:lpstr>
      <vt:lpstr>- Dinastija Nemanjića je čvrsto povezana sa kultom sv. Đorđa. - On pomaže Nemanji da se spase iz zatočeništva. - Proglašava Nemanjinu pobedu pre bitke na Pantinu 1168. godine u pomenutoj crkvi sv. Đorđa u Zvečanu. - Đurđevi stupovi (1070/1071) – predstva sv. Đorđa na konju. - Značaj ovog kulta dodatno pojačava olovna ikona posvećena ovom svetitelju iz Rasa koji se nalazi nedaleko. - Ovog svetitelja poštuju i drugi članovi srpske aristokratije. Nemanjin najstariji brat Tihomir u Budimlji podiže crkvu sv. Đorđa. - Stefan Prvovenčani navodi sv. Đorđa kao ključnog u pobedama nad Vizantincima. </vt:lpstr>
      <vt:lpstr>PowerPoint Presentation</vt:lpstr>
      <vt:lpstr>PowerPoint Presentation</vt:lpstr>
      <vt:lpstr>Olovna ikonica sa predstavom sv. Đorđa, Ras, kraj 12-početak 13. veka</vt:lpstr>
      <vt:lpstr>-Kralj Milutin (1286-1321) podiže više crkva posvećenih ovom svetom ratniku, ili pak paraklise u okviru drugih zadužbina. - To je bitan element propagande. - Kralj Milutin 1313. godine je pobedio Turke u Maloj Aziji. - Kao ispunu zaveta podiže crkvu u Starom Nagoričinom. Nadvratnik. - Ovde je bila ikona pred kojom se njegov sin Stefan Dečanski pomolio pre bitke na Velbuždu 1330. - Potom je dao da je okuju u srebro. - Sv. Đorđe u ovom periodu postaje česta pojava u živopisu crkava. - U Studenici se iznad severnog ulaza u egzonarteks nalazi predstava sv. Đorđa na propetom konju kako ubija aždaju. Kopija predstave iz Đurđevih stupova.  </vt:lpstr>
      <vt:lpstr>PowerPoint Presentation</vt:lpstr>
      <vt:lpstr>PowerPoint Presentation</vt:lpstr>
      <vt:lpstr>PowerPoint Presentation</vt:lpstr>
      <vt:lpstr>-Kult sv. Đorža poštuju i Brankovići i Lazarevići. - Vidimo da je kult povezan prvenstveno sa vladarima. - Ipak poštuje ga i vlastela. - Crkva sv. Đorđa u manastiru Pološko. - Dragušin, Dušanov saradnik. Njegova majka Marija je zapravo deo loze Nemanjića, Dušanova tetka, i ona je ktitor. - Ktitorska kompozicija je i pokazatelj hijerarhije u srpskoj srednjovekovnoj državi. </vt:lpstr>
      <vt:lpstr>PowerPoint Presentation</vt:lpstr>
      <vt:lpstr>-Veoma poštovan u srpskoj srednjovekovnoj državi. U prednemanjićko i nemanjićko doba. - Povezan je prvenstveno sa vladarima i tada je predstavljen kao vojnik. - Na bogoslužbenim i predmetima lične pobožnosti kao skoropomoćnik. - Natpisi su uglavnom na grčkom, ali imamo i jedan na staroslovenskom, možda nakdnadno urezan. - Od njega je poštovaniji samo kult sv. Nikole. - Kult se prvo širi pod uticajem vizantijske, a potom i srpske samostalne crkve.</vt:lpstr>
      <vt:lpstr>Velbužd, 10-11. vek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User</cp:lastModifiedBy>
  <cp:revision>45</cp:revision>
  <dcterms:created xsi:type="dcterms:W3CDTF">2018-10-20T08:42:19Z</dcterms:created>
  <dcterms:modified xsi:type="dcterms:W3CDTF">2020-04-28T16:43:09Z</dcterms:modified>
</cp:coreProperties>
</file>