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58" r:id="rId5"/>
    <p:sldId id="259" r:id="rId6"/>
    <p:sldId id="263" r:id="rId7"/>
    <p:sldId id="262" r:id="rId8"/>
    <p:sldId id="264" r:id="rId9"/>
    <p:sldId id="261" r:id="rId10"/>
    <p:sldId id="260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ilmil@f.bg.ac.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mtClean="0"/>
              <a:t>Životna sredina i kultura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sr-Latn-RS" dirty="0"/>
              <a:t>Antropologija za studente demografije</a:t>
            </a:r>
          </a:p>
          <a:p>
            <a:pPr algn="r"/>
            <a:r>
              <a:rPr lang="sr-Latn-RS" dirty="0"/>
              <a:t>prof. dr </a:t>
            </a:r>
            <a:r>
              <a:rPr lang="sr-Latn-RS" dirty="0" smtClean="0"/>
              <a:t>Mi</a:t>
            </a:r>
            <a:r>
              <a:rPr lang="en-US" dirty="0" smtClean="0"/>
              <a:t>l</a:t>
            </a:r>
            <a:r>
              <a:rPr lang="sr-Latn-RS" dirty="0" smtClean="0"/>
              <a:t>oš </a:t>
            </a:r>
            <a:r>
              <a:rPr lang="sr-Latn-RS" dirty="0"/>
              <a:t>Milenković</a:t>
            </a:r>
          </a:p>
          <a:p>
            <a:pPr algn="r"/>
            <a:r>
              <a:rPr lang="sr-Latn-RS" dirty="0"/>
              <a:t>Univerzitet u </a:t>
            </a:r>
            <a:r>
              <a:rPr lang="sr-Latn-RS" dirty="0" smtClean="0"/>
              <a:t>Beogradu,</a:t>
            </a:r>
          </a:p>
          <a:p>
            <a:pPr algn="r"/>
            <a:r>
              <a:rPr lang="sr-Latn-RS" dirty="0" smtClean="0"/>
              <a:t>Filozofski </a:t>
            </a:r>
            <a:r>
              <a:rPr lang="sr-Latn-RS" dirty="0"/>
              <a:t>fakultet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Kako su klimatske promene povezane sa političkim, ekonomskim i širim kulturnim kontekstom?</a:t>
            </a:r>
          </a:p>
          <a:p>
            <a:r>
              <a:rPr lang="sr-Latn-RS" dirty="0" smtClean="0"/>
              <a:t>Istorija, a posebno arheologija, pomažu antropologiji (sociologiji, demografiji, ekonomiji, politikologiji i pravnoj nauci) da se nose sa savremenim problemima odnosa društva i životne sredine, iako je kontekst izmenjen </a:t>
            </a:r>
          </a:p>
          <a:p>
            <a:r>
              <a:rPr lang="sr-Latn-RS" b="1" dirty="0" smtClean="0"/>
              <a:t>Kako su društva u prošlosti reagovala na promene u životnoj sredini može da nam pomogne da razumemo šta NE treba da radimo</a:t>
            </a:r>
            <a:r>
              <a:rPr lang="sr-Latn-RS" dirty="0" smtClean="0"/>
              <a:t>?</a:t>
            </a:r>
            <a:r>
              <a:rPr lang="sr-Latn-RS" dirty="0" smtClean="0">
                <a:solidFill>
                  <a:srgbClr val="FF0000"/>
                </a:solidFill>
              </a:rPr>
              <a:t> Preci kao negativni uzori</a:t>
            </a:r>
          </a:p>
          <a:p>
            <a:r>
              <a:rPr lang="sr-Latn-RS" dirty="0" smtClean="0"/>
              <a:t>Iako je svaki kontekst jedinstven, pravilnosti postoje (nema naučnih „zakona“ ali ima jakih korelacija)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Uzroci, analogije...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77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Politička </a:t>
            </a:r>
            <a:r>
              <a:rPr lang="sr-Latn-RS" dirty="0"/>
              <a:t>i tehnološka devolucija Maja „usled“ autodestrukcije ekosistema (iscrpljivanje prirodnih resursa kao kontekst napuštanja </a:t>
            </a:r>
            <a:r>
              <a:rPr lang="sr-Latn-RS" dirty="0" smtClean="0"/>
              <a:t>gradova i „kraj civilizacije“, povratak seoskom životu do danas)</a:t>
            </a:r>
            <a:endParaRPr lang="sr-Latn-RS" dirty="0"/>
          </a:p>
          <a:p>
            <a:r>
              <a:rPr lang="sr-Latn-RS" dirty="0"/>
              <a:t>Kraj feudalizma i naučni i tehnološki napredak „usled“ malog ledenog doba u Evropi (gubitak „božanskog“ autoriteta </a:t>
            </a:r>
            <a:r>
              <a:rPr lang="sr-Latn-RS" dirty="0" smtClean="0"/>
              <a:t>aristokratije, uspon naučnog pogleda na svet, razvoj ekonomije ali i medicine)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Čuveni primeri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46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Poljoprivreda je u evolutivnoj perspektivi „skoriji izum“</a:t>
            </a:r>
          </a:p>
          <a:p>
            <a:r>
              <a:rPr lang="sr-Latn-RS" dirty="0" smtClean="0"/>
              <a:t>Većinu sveukupne istorije naše vrste mi nismo bili poljoprivrednici, u smislu da smo gajili životinje i biljke</a:t>
            </a:r>
          </a:p>
          <a:p>
            <a:r>
              <a:rPr lang="sr-Latn-RS" dirty="0" smtClean="0"/>
              <a:t>Ipak, prelazak se nije dogodio kao događaj nego je u pitanju bio proces koji je trajao hiljadama godina</a:t>
            </a:r>
          </a:p>
          <a:p>
            <a:r>
              <a:rPr lang="sr-Latn-RS" dirty="0" smtClean="0"/>
              <a:t>Nije se dogodio na isti način u svim regijama na planeti: u Mezoamerici su biljke i životinje domestifikovane pre nego što su osnovana stalna naselja, dok su u Evroaziji, Africi i Peruu prvo osnovana stalna naselja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 razvitka poljoprivrede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2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/>
              <a:t>Pripitomljavanje je verovatno najvažniji događaj u demografskoj istoriji čovečanstva</a:t>
            </a:r>
          </a:p>
          <a:p>
            <a:r>
              <a:rPr lang="vi-VN" dirty="0"/>
              <a:t>Odnosi se na takvu intervenciju u životnu sredinu, da se razmnožavanje biljaka i životinja kontroliše da služi ljudskim zajednicama (i one vremenom ne mogu više da s erazmnožavaju bez nas)</a:t>
            </a:r>
          </a:p>
          <a:p>
            <a:r>
              <a:rPr lang="vi-VN" dirty="0"/>
              <a:t>Neolit je ključni period - najraniji dokazi o pripitomljavanju potiču sa Bliskog Istoka oko 8000 p.n.e.</a:t>
            </a:r>
          </a:p>
          <a:p>
            <a:r>
              <a:rPr lang="vi-VN" dirty="0"/>
              <a:t>U Novom svetu, rane oblasti uzgoja i pripitomljavanja uključuju visoravni Mezoamerike (oko 7000), Centralne Andi oko Perua (možda čak i ranije), i istočne šume Severne Amerike (oko 2000)</a:t>
            </a:r>
          </a:p>
          <a:p>
            <a:r>
              <a:rPr lang="vi-VN" dirty="0"/>
              <a:t>Verovatno su postojali i nezavisni centri pripitomljavanja u drugim oblastima Starog sveta - Kini, Jugoistočnoj Aziji (Malezija, Tajland, Kambodža i Vijetnam), Novoj Gvineji i Afrika— negde oko ili posle 6000. p.n.e.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Domestifikacija (pripitomljavanje)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44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/>
              <a:t>Teorijski kontrovezno pitanje – svaka teorija sadrži demografski argument</a:t>
            </a:r>
          </a:p>
          <a:p>
            <a:r>
              <a:rPr lang="vi-VN" dirty="0"/>
              <a:t>Naučnici se slažu (za razliku od „teoretičara“ o tzv. Drevnim vanzemaljcima </a:t>
            </a:r>
            <a:r>
              <a:rPr lang="vi-VN" dirty="0" smtClean="0"/>
              <a:t>i</a:t>
            </a:r>
            <a:r>
              <a:rPr lang="sr-Latn-RS" dirty="0" smtClean="0"/>
              <a:t>li</a:t>
            </a:r>
            <a:r>
              <a:rPr lang="vi-VN" dirty="0" smtClean="0"/>
              <a:t> </a:t>
            </a:r>
            <a:r>
              <a:rPr lang="vi-VN" dirty="0"/>
              <a:t>dogmi velikih religija) da su ljudi bili prinuđeni da pripitome biljne i životinjske vrste</a:t>
            </a:r>
          </a:p>
          <a:p>
            <a:r>
              <a:rPr lang="vi-VN" dirty="0"/>
              <a:t>Globalni i lokalni porast stanovništva u za ljude nastanjivim regijama – kada neko mora da se iseli, on sa sobom „nosi“ seme i vodi životinje, pokušavajući da reprodukuje prethodno stanje relativnog izobilja</a:t>
            </a:r>
          </a:p>
          <a:p>
            <a:r>
              <a:rPr lang="vi-VN" dirty="0"/>
              <a:t>Klimatske promene – sušnija leta i hladnije zime favorizovala su sedentarni način života u blizini sezonskih staništa</a:t>
            </a:r>
          </a:p>
          <a:p>
            <a:r>
              <a:rPr lang="vi-VN" dirty="0"/>
              <a:t>Mezoamerika – izuzetak, znamo da nisu imali klimatske nepogode niti populacioni bum a ipak su u neolitu sproveli </a:t>
            </a:r>
            <a:r>
              <a:rPr lang="vi-VN" dirty="0" smtClean="0"/>
              <a:t>domestifikaciju</a:t>
            </a:r>
            <a:r>
              <a:rPr lang="sr-Latn-RS" dirty="0"/>
              <a:t>?</a:t>
            </a:r>
            <a:endParaRPr lang="vi-VN" dirty="0"/>
          </a:p>
          <a:p>
            <a:endParaRPr lang="vi-V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Zašto je uopšte došlo do domestifikacije?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44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Bez obzira na to zašto je nastala, proizvodnja hrane je imala važne sociokulturne posledice</a:t>
            </a:r>
          </a:p>
          <a:p>
            <a:r>
              <a:rPr lang="vi-VN" dirty="0"/>
              <a:t>Pripitomljavanje biljaka i životinja dovelo je do značajnog povećanja u populaciji</a:t>
            </a:r>
          </a:p>
          <a:p>
            <a:r>
              <a:rPr lang="vi-VN" dirty="0"/>
              <a:t>Veće oslanjanje na poljoprivredu dovelo je do povećanja sedentarizma</a:t>
            </a:r>
          </a:p>
          <a:p>
            <a:r>
              <a:rPr lang="vi-VN" dirty="0"/>
              <a:t>Osteološki materijal pokazuje da je stanovništvo koje se u velikoj meri oslanjalo na poljoprivredu bilo manje zdravo u poređenju sa ranijim prehrambenim obrascima</a:t>
            </a:r>
          </a:p>
          <a:p>
            <a:r>
              <a:rPr lang="vi-VN" dirty="0"/>
              <a:t>U trajnijim naseljima, kuće i pokućstvo sofisticiraniji, ljudi su počeli da prave tekstil, da farbaju grnčariju, da trguju na daljinu i formiraju trajnije političke </a:t>
            </a:r>
            <a:r>
              <a:rPr lang="vi-VN" dirty="0" smtClean="0"/>
              <a:t>saveze</a:t>
            </a:r>
            <a:endParaRPr lang="sr-Latn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Posledice domestifikacije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36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Razvoj civilizacije je pre arheološko nego istorijsko pitanje (zbog nedostaka pisnaih izvora – ono što znamo smo zaključili na osnovu ostataka materijalne kulture)</a:t>
            </a:r>
          </a:p>
          <a:p>
            <a:r>
              <a:rPr lang="sr-Latn-RS" dirty="0" smtClean="0"/>
              <a:t>Na primer, znamo da razlike u sahranjivanju održavaju razlike tokom života (u statusu, bogatstvu a verovanto i moći)</a:t>
            </a:r>
          </a:p>
          <a:p>
            <a:r>
              <a:rPr lang="sr-Latn-RS" dirty="0" smtClean="0"/>
              <a:t>Veličina kuće, sofisticiranost pokućstva, distribucija oružja i sl. Ukazuju na scioekonomske razlike u prošlosti</a:t>
            </a:r>
          </a:p>
          <a:p>
            <a:r>
              <a:rPr lang="sr-Latn-RS" dirty="0" smtClean="0"/>
              <a:t>Hijerarhizovanost i centralzovanost kao indikatori za formiranje proto-država </a:t>
            </a:r>
          </a:p>
          <a:p>
            <a:r>
              <a:rPr lang="sr-Latn-RS" dirty="0" smtClean="0"/>
              <a:t>Važan indikator razvoja „civilizacije“ su i postojanje gradova, javnih zgrada (vladarskih palata ili verskih hramova), standardizacija, na primer dominantnog (zvaničnog) umetničkog stila ili religijskih rituala</a:t>
            </a:r>
          </a:p>
          <a:p>
            <a:r>
              <a:rPr lang="sr-Latn-RS" dirty="0" smtClean="0"/>
              <a:t>Postojanje centralizovane moći, sposobne da prikuplja porez ili vodi rat, takođe ukazuje na „državni“ karakter civilizacije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Značaj za demografiju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08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Vidimo se za 15 minuta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Pauza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1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„Poreklo“ civilizacije može biti nezavisno, ona nema jedan „izvor“</a:t>
            </a:r>
          </a:p>
          <a:p>
            <a:r>
              <a:rPr lang="sr-Latn-RS" dirty="0" smtClean="0"/>
              <a:t>Najbolje proučena regija „Plodnog polumeseca“ dugo je, na osnovu greške u mišljenju, smatrana „izvorom civilizacije“ odakle se ona „širila svetom“</a:t>
            </a:r>
            <a:r>
              <a:rPr lang="sr-Latn-RS" dirty="0"/>
              <a:t> </a:t>
            </a:r>
            <a:r>
              <a:rPr lang="sr-Latn-RS" dirty="0" smtClean="0"/>
              <a:t>(difuzionizam)</a:t>
            </a:r>
          </a:p>
          <a:p>
            <a:r>
              <a:rPr lang="sr-Latn-RS" dirty="0" smtClean="0"/>
              <a:t>Sofisticiranije sahranjivanje pojedinih grupa, specijalizaciej proizvodnje po tipu (na primer, u jednom selu se prozvodi jedna a u drugom drugi deo za kola za vuču), razlika u veličini/značaju hramova, sve to ukazuje na postojanje stratifikacije</a:t>
            </a:r>
          </a:p>
          <a:p>
            <a:r>
              <a:rPr lang="sr-Latn-RS" dirty="0" smtClean="0"/>
              <a:t>Sumer je ujedinjen oko 3000 g. pne. – centralna vlast, pismo, urbani centri, veliki hramovi, zapisani zakoni, stajaća vojska, irigacioni sistem, mreža trgovinskih ruta, sofisticiranija materijalna kultura ... „prva“ civilizacija</a:t>
            </a:r>
          </a:p>
          <a:p>
            <a:endParaRPr lang="sr-Latn-R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Današnji Irak i Iran – „kolevke“ civilizacije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03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vi-VN" dirty="0"/>
              <a:t>U periodu formiranja mala, autonomna poljoprivreda sela pomerena sa brdovitih padina ka dolini Teotihuakan, verovatno zbog potrebe za navodnjavanjem</a:t>
            </a:r>
          </a:p>
          <a:p>
            <a:r>
              <a:rPr lang="vi-VN" dirty="0"/>
              <a:t>Pojava malih „elitnih“ centara, od kojih je svaki imao uzdignutu platformu na sredinim , sa hramovima i „palatama“ ljudi višeg ranga</a:t>
            </a:r>
          </a:p>
          <a:p>
            <a:r>
              <a:rPr lang="vi-VN" dirty="0"/>
              <a:t>Grad-država Teotihuakan se smatra „kolevkom“ civilizacije koja se potom razvila širom Meksika i ostatka Mezoamerike</a:t>
            </a:r>
          </a:p>
          <a:p>
            <a:r>
              <a:rPr lang="vi-VN" dirty="0"/>
              <a:t>Arheološki dokazi – Teotihuanska grnčarija i arhitektonski elementi su široko rasprostranjeni; grobovi uključuju značajne količine stranih dobara</a:t>
            </a:r>
          </a:p>
          <a:p>
            <a:r>
              <a:rPr lang="vi-VN" dirty="0"/>
              <a:t>Ulice i zgrade bili su raspoređeni u mreži koja je morala biti centralno isplanirana</a:t>
            </a:r>
          </a:p>
          <a:p>
            <a:r>
              <a:rPr lang="vi-VN" dirty="0"/>
              <a:t>Oahaka, provincija u kojoj se razvio Monte Alban – još jedan grad-država sa sasvim drugačijom funkcijom u odnosu na centralizovane države Starog sveta</a:t>
            </a:r>
          </a:p>
          <a:p>
            <a:r>
              <a:rPr lang="vi-VN" dirty="0"/>
              <a:t>Monte Alban je bio neutralno mesto okupljanja – policentrična civilizacija</a:t>
            </a:r>
          </a:p>
          <a:p>
            <a:r>
              <a:rPr lang="vi-VN" dirty="0"/>
              <a:t>Države Maja bile su brojne, urbanije i mnogo složenije nego danas (Maje su izrazit primer „devolucije“ odnsno puta od razvijene države nazad u seoski život</a:t>
            </a:r>
            <a:r>
              <a:rPr lang="vi-VN" dirty="0" smtClean="0"/>
              <a:t>)</a:t>
            </a:r>
            <a:endParaRPr lang="sr-Latn-RS" dirty="0" smtClean="0"/>
          </a:p>
          <a:p>
            <a:r>
              <a:rPr lang="sr-Latn-RS" dirty="0" smtClean="0"/>
              <a:t>Maje, Olmeci, Asteci i Inke – razliliti tipovi odgovora na probleme životne sredine</a:t>
            </a:r>
            <a:endParaRPr lang="vi-V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Mezoameričke civilizacije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2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Na prethodnim predavanjima smo učili o tome kako u različitim tipovima društava funkcionišu politika, ekonomija, magija i religija</a:t>
            </a:r>
          </a:p>
          <a:p>
            <a:r>
              <a:rPr lang="sr-Latn-RS" dirty="0" smtClean="0"/>
              <a:t>Slično je i sa uticajem životne sredine na kulturu, i obrnuto</a:t>
            </a:r>
          </a:p>
          <a:p>
            <a:r>
              <a:rPr lang="sr-Latn-RS" dirty="0" smtClean="0"/>
              <a:t>Posebno važno – </a:t>
            </a:r>
            <a:r>
              <a:rPr lang="sr-Latn-RS" b="1" dirty="0" smtClean="0"/>
              <a:t>izbegavajte geografski determinizam</a:t>
            </a:r>
            <a:r>
              <a:rPr lang="sr-Latn-RS" dirty="0" smtClean="0"/>
              <a:t>; iako postoje pravilnosti, </a:t>
            </a:r>
            <a:r>
              <a:rPr lang="sr-Latn-RS" b="1" dirty="0" smtClean="0"/>
              <a:t>nisu sve kulture na isti način reagovale na promene u životnoj sredini</a:t>
            </a: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Da se podsetimo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Gradovi i države su rano nastali i na afričkom, azijskom, južnoameričkom i severnoameričkom kontinentu, samo su njihovi ostaci otkriveni kasnije nego sumerski ili majanski</a:t>
            </a:r>
          </a:p>
          <a:p>
            <a:r>
              <a:rPr lang="vi-VN" dirty="0"/>
              <a:t>Egipatska civilizacija je datirana mnogo ranije od Sumerske</a:t>
            </a:r>
          </a:p>
          <a:p>
            <a:r>
              <a:rPr lang="vi-VN" dirty="0"/>
              <a:t>Aksum u Etopiji</a:t>
            </a:r>
          </a:p>
          <a:p>
            <a:r>
              <a:rPr lang="vi-VN" dirty="0"/>
              <a:t>Pdharska „crna“ Afrika takođe je imala gradove i države</a:t>
            </a:r>
          </a:p>
          <a:p>
            <a:r>
              <a:rPr lang="vi-VN" dirty="0"/>
              <a:t>Harapska civilizacija u dolini Inda </a:t>
            </a:r>
          </a:p>
          <a:p>
            <a:r>
              <a:rPr lang="vi-VN" dirty="0"/>
              <a:t>Šang dinastija u Kini </a:t>
            </a:r>
          </a:p>
          <a:p>
            <a:r>
              <a:rPr lang="vi-VN" dirty="0"/>
              <a:t>I mnoge druge drevne države „zaslužne“ su za dmografske promene ljudske populacije u prošlosti ali i izvor kulturnih znanja/inspiracija nauci za postupanje u sluaju prirodnih promena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Nisu tu samo Sumeri ili Maje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12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/>
              <a:t>Populacija raste i postaje koncentrisana u gradovima</a:t>
            </a:r>
          </a:p>
          <a:p>
            <a:r>
              <a:rPr lang="vi-VN" dirty="0"/>
              <a:t>Efikasnija poljoprivreda omogućava mnogim ljudima da budu „sklonjeni“ iz proizvodnje hrane</a:t>
            </a:r>
          </a:p>
          <a:p>
            <a:r>
              <a:rPr lang="vi-VN" dirty="0"/>
              <a:t>Posledica – razvoj religije, muzike, arhitekture, književnosti i kasnije filozofije i protonauke</a:t>
            </a:r>
          </a:p>
          <a:p>
            <a:r>
              <a:rPr lang="vi-VN" dirty="0"/>
              <a:t>Dolazi do militarističke ekspanzije i osvajanja, vođe imaju vlast nad sopstvenim stanovništvom ali i ratuju sa okolnim zajednicama</a:t>
            </a:r>
          </a:p>
          <a:p>
            <a:r>
              <a:rPr lang="vi-VN" dirty="0"/>
              <a:t>Formiranje klasnog društva - niža klasa siromašnih i često nezdravih ljudi, viša klasa obrazovanija, zdravija, s velikim demografskim potencijalom</a:t>
            </a:r>
          </a:p>
          <a:p>
            <a:r>
              <a:rPr lang="vi-VN" dirty="0"/>
              <a:t>Gustina stanovništva čest je uzrok epidemija i gladi ali i uzrok širenja populacija, genetskog mešanja, kulturnog mešanja</a:t>
            </a:r>
            <a:r>
              <a:rPr lang="vi-VN" dirty="0" smtClean="0"/>
              <a:t>...</a:t>
            </a:r>
            <a:endParaRPr lang="vi-V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Zašto je uopšte bitno to pitanje nastanka države i civilizacije?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35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/>
              <a:t>Sve drevne države su jednom, na kraju propale </a:t>
            </a:r>
          </a:p>
          <a:p>
            <a:r>
              <a:rPr lang="vi-VN" dirty="0"/>
              <a:t>Kao i u slučaju </a:t>
            </a:r>
            <a:r>
              <a:rPr lang="vi-VN" dirty="0" smtClean="0"/>
              <a:t>nj</a:t>
            </a:r>
            <a:r>
              <a:rPr lang="sr-Latn-RS" dirty="0" smtClean="0"/>
              <a:t>i</a:t>
            </a:r>
            <a:r>
              <a:rPr lang="vi-VN" dirty="0" smtClean="0"/>
              <a:t>hovog </a:t>
            </a:r>
            <a:r>
              <a:rPr lang="vi-VN" dirty="0"/>
              <a:t>nastanka, ne postoji jedinstvena teorija o propadanju</a:t>
            </a:r>
          </a:p>
          <a:p>
            <a:r>
              <a:rPr lang="vi-VN" dirty="0"/>
              <a:t>Odgovor na ovo pitanje je važno danas, a ima makar 4 aspekta:</a:t>
            </a:r>
          </a:p>
          <a:p>
            <a:r>
              <a:rPr lang="vi-VN" dirty="0"/>
              <a:t>1) degradacija životne sredine;</a:t>
            </a:r>
          </a:p>
          <a:p>
            <a:r>
              <a:rPr lang="vi-VN" dirty="0"/>
              <a:t>2) ljudsko ponašanje koje može povećati učestalost bolesti; </a:t>
            </a:r>
          </a:p>
          <a:p>
            <a:r>
              <a:rPr lang="vi-VN" dirty="0"/>
              <a:t>3) prekomerno proširenje koje može da iscrpi resurse; </a:t>
            </a:r>
          </a:p>
          <a:p>
            <a:r>
              <a:rPr lang="vi-VN" dirty="0"/>
              <a:t>4) unutrašnji sukob koji je rezultat lošeg upravljanja</a:t>
            </a:r>
          </a:p>
          <a:p>
            <a:r>
              <a:rPr lang="vi-VN" dirty="0"/>
              <a:t>Ne brkajte propast pojedinačnih država sa propašću država uopšte</a:t>
            </a:r>
          </a:p>
          <a:p>
            <a:r>
              <a:rPr lang="vi-VN" dirty="0"/>
              <a:t>Zapamtite – celokupna demografija je nauka o životu populacije u državi, dok se najveći broj ljudskih zajednica, tokom najdužeg dela istorije, formirao i postojao izvan onoga što smatramo državom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Kako države propadaju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75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/>
              <a:t>Demografija je proučavanje ljudske populacije i kako se ona menja tokom vremena. </a:t>
            </a:r>
            <a:endParaRPr lang="sr-Latn-RS" dirty="0" smtClean="0"/>
          </a:p>
          <a:p>
            <a:r>
              <a:rPr lang="vi-VN" dirty="0" smtClean="0"/>
              <a:t>To </a:t>
            </a:r>
            <a:r>
              <a:rPr lang="vi-VN" dirty="0"/>
              <a:t>uključuje analizu faktora kao što su stope fertiliteta, stope mortaliteta i migracioni obrasci da bi se razumelo kako stanovništvo raste ili opada. </a:t>
            </a:r>
            <a:endParaRPr lang="sr-Latn-RS" dirty="0" smtClean="0"/>
          </a:p>
          <a:p>
            <a:r>
              <a:rPr lang="vi-VN" dirty="0" smtClean="0"/>
              <a:t>Ekologija </a:t>
            </a:r>
            <a:r>
              <a:rPr lang="vi-VN" dirty="0"/>
              <a:t>je proučavanje odnosa između živih organizama i njihovog okruženja. To uključuje razumevanje načina na koji različite vrste komuniciraju jedna sa drugom i sa svojim fizičkim okruženjem, i kako ove interakcije mogu uticati na ukupno funkcionisanje ekosistema. </a:t>
            </a:r>
            <a:endParaRPr lang="sr-Latn-RS" dirty="0" smtClean="0"/>
          </a:p>
          <a:p>
            <a:r>
              <a:rPr lang="sr-Latn-RS" b="1" dirty="0" smtClean="0"/>
              <a:t>Za razliku od ekologije koja ima poreklo u prirodnim naukama, a posebno biologiji, antropologiaj proučava sociokulturne aspekte odnosa ljudske vrste i prirodne sredine i zbog toga je relevantnija demografiji – ljudi svesno, pod prinudom ili po navici („iz običaja“) menjaju životnu sredinu ili na promene u njoj reaguju na određeni način, kolektivno.</a:t>
            </a:r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Jedan dugi zaključak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6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/>
              <a:t>Postoji nekoliko načina na koje su demografija i </a:t>
            </a:r>
            <a:r>
              <a:rPr lang="sr-Latn-RS" dirty="0" smtClean="0"/>
              <a:t>„antropološka“ </a:t>
            </a:r>
            <a:r>
              <a:rPr lang="vi-VN" dirty="0" smtClean="0"/>
              <a:t>ekologija </a:t>
            </a:r>
            <a:r>
              <a:rPr lang="vi-VN" dirty="0"/>
              <a:t>povezane. Na primer:</a:t>
            </a:r>
          </a:p>
          <a:p>
            <a:r>
              <a:rPr lang="vi-VN" dirty="0"/>
              <a:t>Veličina </a:t>
            </a:r>
            <a:r>
              <a:rPr lang="vi-VN" dirty="0" smtClean="0"/>
              <a:t>populacije </a:t>
            </a:r>
            <a:r>
              <a:rPr lang="vi-VN" dirty="0"/>
              <a:t>može imati značajan uticaj na lokalni ekosistem. Velika populacija može da izvrši pritisak na resurse kao što su hrana, voda i sklonište, što dovodi do konkurencije i potencijalno prouzrokuje degradaciju životne sredine. S druge strane, mala populacija </a:t>
            </a:r>
            <a:r>
              <a:rPr lang="sr-Latn-RS" dirty="0" smtClean="0"/>
              <a:t>obično </a:t>
            </a:r>
            <a:r>
              <a:rPr lang="vi-VN" dirty="0" smtClean="0"/>
              <a:t>neće </a:t>
            </a:r>
            <a:r>
              <a:rPr lang="vi-VN" dirty="0"/>
              <a:t>imati toliki uticaj na životnu sredinu. </a:t>
            </a:r>
            <a:endParaRPr lang="sr-Latn-RS" dirty="0" smtClean="0"/>
          </a:p>
          <a:p>
            <a:r>
              <a:rPr lang="vi-VN" dirty="0" smtClean="0"/>
              <a:t>Distribucija stanovništva</a:t>
            </a:r>
            <a:r>
              <a:rPr lang="sr-Latn-RS" dirty="0" smtClean="0"/>
              <a:t> - n</a:t>
            </a:r>
            <a:r>
              <a:rPr lang="vi-VN" dirty="0" smtClean="0"/>
              <a:t>ačin </a:t>
            </a:r>
            <a:r>
              <a:rPr lang="vi-VN" dirty="0"/>
              <a:t>na koji je stanovništvo raspoređeno </a:t>
            </a:r>
            <a:r>
              <a:rPr lang="vi-VN" dirty="0" smtClean="0"/>
              <a:t>takođe </a:t>
            </a:r>
            <a:r>
              <a:rPr lang="vi-VN" dirty="0"/>
              <a:t>može imati uticaj na lokalni ekosistem. Na primer, stanovništvo koje je koncentrisano u jednoj oblasti može imati veći uticaj na to područje nego stanovništvo koje je ravnomernije raspoređeno.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81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/>
              <a:t>Način </a:t>
            </a:r>
            <a:r>
              <a:rPr lang="vi-VN" dirty="0"/>
              <a:t>na koji stanovništvo koristi resurse takođe može uticati na lokalni ekosistem. Na primer, ako se populacija u velikoj meri oslanja na jedan resurs, kao što je određena vrsta ribe, to bi moglo dovesti do prekomernog izlova i potencijalno štetiti ekosistemu. </a:t>
            </a:r>
            <a:endParaRPr lang="sr-Latn-RS" dirty="0" smtClean="0"/>
          </a:p>
          <a:p>
            <a:r>
              <a:rPr lang="vi-VN" dirty="0" smtClean="0"/>
              <a:t>Ljudska </a:t>
            </a:r>
            <a:r>
              <a:rPr lang="vi-VN" dirty="0"/>
              <a:t>aktivnost, kao što je korišćenje zemljišta i razvoj, takođe može imati uticaj na lokalni ekosistem. Na primer, urbanizacija može dovesti do uništavanja staništa i gubitka biodiverziteta. </a:t>
            </a:r>
            <a:endParaRPr lang="sr-Latn-RS" dirty="0" smtClean="0"/>
          </a:p>
          <a:p>
            <a:r>
              <a:rPr lang="vi-VN" dirty="0" smtClean="0"/>
              <a:t>Sve </a:t>
            </a:r>
            <a:r>
              <a:rPr lang="vi-VN" dirty="0"/>
              <a:t>u svemu, demografija i </a:t>
            </a:r>
            <a:r>
              <a:rPr lang="sr-Latn-RS" dirty="0" smtClean="0"/>
              <a:t>„antropološka“ </a:t>
            </a:r>
            <a:r>
              <a:rPr lang="vi-VN" dirty="0" smtClean="0"/>
              <a:t>ekologija </a:t>
            </a:r>
            <a:r>
              <a:rPr lang="vi-VN" dirty="0"/>
              <a:t>su povezane po tome što veličina, distribucija i ponašanje populacije mogu uticati na lokalni ekosistem, a promene u ekosistemu mogu zauzvrat uticati na populaciju</a:t>
            </a:r>
            <a:r>
              <a:rPr lang="vi-VN" dirty="0" smtClean="0"/>
              <a:t>.</a:t>
            </a:r>
            <a:endParaRPr lang="sr-Latn-RS" dirty="0" smtClean="0"/>
          </a:p>
          <a:p>
            <a:r>
              <a:rPr lang="sr-Latn-RS" dirty="0" smtClean="0"/>
              <a:t>U svakom od ovih primera vidite da demografsek posledice bivaju izazvane kulturnim faktorima, a ne samo prirodnim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35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Čitajte predavanja i </a:t>
            </a:r>
            <a:r>
              <a:rPr lang="en-US" smtClean="0"/>
              <a:t>obaveznu</a:t>
            </a:r>
            <a:r>
              <a:rPr lang="en-US" dirty="0" smtClean="0"/>
              <a:t> </a:t>
            </a:r>
            <a:r>
              <a:rPr lang="sr-Latn-RS" dirty="0" smtClean="0"/>
              <a:t>literaturu</a:t>
            </a:r>
          </a:p>
          <a:p>
            <a:r>
              <a:rPr lang="sr-Latn-RS" dirty="0" smtClean="0"/>
              <a:t>Pripremajte se p</a:t>
            </a:r>
            <a:r>
              <a:rPr lang="en-US" dirty="0" smtClean="0"/>
              <a:t>o</a:t>
            </a:r>
            <a:r>
              <a:rPr lang="sr-Latn-RS" dirty="0" smtClean="0"/>
              <a:t>lako za ispit</a:t>
            </a:r>
            <a:r>
              <a:rPr lang="en-US" dirty="0" smtClean="0"/>
              <a:t> (test)</a:t>
            </a:r>
            <a:endParaRPr lang="sr-Latn-RS" dirty="0" smtClean="0"/>
          </a:p>
          <a:p>
            <a:r>
              <a:rPr lang="sr-Latn-RS" dirty="0" smtClean="0"/>
              <a:t>Konsultacije: </a:t>
            </a:r>
            <a:r>
              <a:rPr lang="sr-Latn-RS" dirty="0" smtClean="0">
                <a:hlinkClick r:id="rId2"/>
              </a:rPr>
              <a:t>milmil</a:t>
            </a:r>
            <a:r>
              <a:rPr lang="en-US" dirty="0" smtClean="0">
                <a:hlinkClick r:id="rId2"/>
              </a:rPr>
              <a:t>@f.bg.ac.rs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8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b="1" dirty="0" err="1"/>
              <a:t>i</a:t>
            </a:r>
            <a:r>
              <a:rPr lang="sr-Latn-RS" b="1" dirty="0"/>
              <a:t>zbegavajte i kulturni determinizam – nisu sve kulture na isti način intervenisale u prirodu</a:t>
            </a:r>
          </a:p>
          <a:p>
            <a:r>
              <a:rPr lang="sr-Latn-RS" dirty="0"/>
              <a:t>Živimo u vremenima klimatskih promena – one izazivaju mnoge demografiji interesantne fenomene</a:t>
            </a:r>
          </a:p>
          <a:p>
            <a:r>
              <a:rPr lang="sr-Latn-RS" dirty="0"/>
              <a:t>Ali to „izazivanje“ nije prost uzročno-posledični odnos; različite kulture različito reaguju na iste klimatske promene, i različito menjaju svet oko sebe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Suše, uragani i snežne oluje, zemljotresi, ili iznenadno množenje insekata, izazivaju kulturnu promenu globalnih razmera, poput migracija usled gladi, što vodi demografskim promenama</a:t>
            </a:r>
          </a:p>
          <a:p>
            <a:r>
              <a:rPr lang="sr-Latn-RS" dirty="0" smtClean="0"/>
              <a:t>Ali isto tako i sociokulturni faktori poput odbijanja kulturne promene (neprilagodljivosti) ili ekonomske politike, izazivaju prirodne pojave, nesreće ili glad, beskućništvo i prateće demografske fenomene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Prirodne pojave su često izvan naše kontrole, ali odgovori na njih nisu </a:t>
            </a:r>
            <a:r>
              <a:rPr lang="sr-Latn-RS" dirty="0" smtClean="0"/>
              <a:t>– socijana sredina u velikoj meri može da predupredi ili reaguje na prirodne pojave u zavisnosti od ekonomske i političke „kulturne opremljenosti“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Interkacija prirode i kulture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U bogatijoj i politički uređenijoj zemlji stradaće manje ljudi od zemljotresa ili suše nego u siromašnoj</a:t>
            </a:r>
          </a:p>
          <a:p>
            <a:r>
              <a:rPr lang="sr-Latn-RS" dirty="0" smtClean="0"/>
              <a:t>Prelazak virusa sa životinja na ljude izazvaće različite reakcije u kulturama koje su sklonije fatalizmu od onih koje su racionalnije zasnovane</a:t>
            </a:r>
          </a:p>
          <a:p>
            <a:r>
              <a:rPr lang="sr-Latn-RS" dirty="0" smtClean="0"/>
              <a:t>Glad je veoma retka u zemljama koje imaju razvijeno tržište (mada ne i siromaštvo, koje je tamo strukturno)</a:t>
            </a:r>
          </a:p>
          <a:p>
            <a:r>
              <a:rPr lang="sr-Latn-RS" dirty="0" smtClean="0"/>
              <a:t>Bolest, glad, katastrofe – koje demografske posledice ostavljaju?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Prirodni fenomeni su istovremeno sociokulturni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Demografija i antropologija su nauke </a:t>
            </a:r>
            <a:r>
              <a:rPr lang="sr-Latn-RS" dirty="0"/>
              <a:t>– </a:t>
            </a:r>
            <a:r>
              <a:rPr lang="sr-Latn-RS" dirty="0" smtClean="0"/>
              <a:t>mi </a:t>
            </a:r>
            <a:r>
              <a:rPr lang="sr-Latn-RS" dirty="0"/>
              <a:t>nastojimo da </a:t>
            </a:r>
            <a:r>
              <a:rPr lang="sr-Latn-RS" b="1" dirty="0"/>
              <a:t>predvidimo</a:t>
            </a:r>
            <a:r>
              <a:rPr lang="sr-Latn-RS" dirty="0"/>
              <a:t>, na osnovu racionalnih modela ali i istorijskih činjenica, kako da </a:t>
            </a:r>
            <a:r>
              <a:rPr lang="sr-Latn-RS" b="1" dirty="0"/>
              <a:t>formiramo odgovore </a:t>
            </a:r>
            <a:r>
              <a:rPr lang="sr-Latn-RS" dirty="0"/>
              <a:t>na krizne situacije</a:t>
            </a:r>
          </a:p>
          <a:p>
            <a:r>
              <a:rPr lang="sr-Latn-RS" b="1" dirty="0"/>
              <a:t>Briga o populaciji i briga o životnoj sredini su </a:t>
            </a:r>
            <a:r>
              <a:rPr lang="sr-Latn-RS" b="1" dirty="0" smtClean="0"/>
              <a:t>međuzavisne</a:t>
            </a:r>
            <a:endParaRPr lang="sr-Latn-RS" b="1" dirty="0"/>
          </a:p>
          <a:p>
            <a:r>
              <a:rPr lang="sr-Latn-RS" dirty="0"/>
              <a:t>Ovo nije „samo ekološko“ pitanje već i političko, ekonomsko, religijsko, bezbednosno </a:t>
            </a:r>
            <a:r>
              <a:rPr lang="sr-Latn-RS" dirty="0" smtClean="0"/>
              <a:t>– dakle kulturno</a:t>
            </a:r>
            <a:endParaRPr lang="sr-Latn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40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/>
              <a:t>Klimatski i drugi događaji u </a:t>
            </a:r>
            <a:r>
              <a:rPr lang="sr-Latn-RS" dirty="0" smtClean="0"/>
              <a:t>prirodnom</a:t>
            </a:r>
            <a:r>
              <a:rPr lang="vi-VN" dirty="0" smtClean="0"/>
              <a:t> okruženju</a:t>
            </a:r>
            <a:r>
              <a:rPr lang="sr-Latn-RS" dirty="0" smtClean="0"/>
              <a:t> prelaze u</a:t>
            </a:r>
            <a:r>
              <a:rPr lang="vi-VN" dirty="0" smtClean="0"/>
              <a:t> </a:t>
            </a:r>
            <a:r>
              <a:rPr lang="vi-VN" dirty="0"/>
              <a:t>katastrofe zbog </a:t>
            </a:r>
            <a:r>
              <a:rPr lang="sr-Latn-RS" dirty="0" smtClean="0"/>
              <a:t>društvenih uslova – </a:t>
            </a:r>
            <a:r>
              <a:rPr lang="sr-Latn-RS" dirty="0" smtClean="0">
                <a:solidFill>
                  <a:srgbClr val="FF0000"/>
                </a:solidFill>
              </a:rPr>
              <a:t>katastrofe su društveni fenomeni</a:t>
            </a:r>
            <a:r>
              <a:rPr lang="vi-VN" dirty="0" smtClean="0"/>
              <a:t>, </a:t>
            </a:r>
            <a:r>
              <a:rPr lang="vi-VN" dirty="0"/>
              <a:t>koji imaju </a:t>
            </a:r>
            <a:r>
              <a:rPr lang="sr-Latn-RS" dirty="0" smtClean="0"/>
              <a:t>kulturne uzroke ali i moguća rešenja (koja variraju u vremenu i prostoru)</a:t>
            </a:r>
          </a:p>
          <a:p>
            <a:r>
              <a:rPr lang="vi-VN" dirty="0"/>
              <a:t>Glad skoro uvek ima neke </a:t>
            </a:r>
            <a:r>
              <a:rPr lang="vi-VN" dirty="0" smtClean="0"/>
              <a:t>uzroke </a:t>
            </a:r>
            <a:r>
              <a:rPr lang="sr-Latn-RS" dirty="0" smtClean="0"/>
              <a:t>koji su sociokulturni a ne samo prirodni – na primer, ko prikuplja i distribuira hranu, ko uopšte određuje ko će imati pristup hrani</a:t>
            </a:r>
          </a:p>
          <a:p>
            <a:r>
              <a:rPr lang="sr-Latn-RS" dirty="0" smtClean="0"/>
              <a:t>Isto je i sa vodom – iako je suša prirodni fenomen, voda se može skladištiti i distribuirati, ili ne, u zavisnosti od političkih i ekononomskih (dakle sociokulturnih) faktora</a:t>
            </a:r>
          </a:p>
          <a:p>
            <a:pPr marL="0" indent="0">
              <a:buNone/>
            </a:pPr>
            <a:endParaRPr lang="sr-Latn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3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b="1" dirty="0"/>
              <a:t>Neće svi podjednako demografski trpeti promene u životnoj sredini </a:t>
            </a:r>
            <a:r>
              <a:rPr lang="sr-Latn-RS" dirty="0"/>
              <a:t>– oni koji nemaju pristup zaklonu, vodi i hrani imaju manje šanse da opstanu</a:t>
            </a:r>
          </a:p>
          <a:p>
            <a:r>
              <a:rPr lang="sr-Latn-RS" dirty="0"/>
              <a:t>Taj </a:t>
            </a:r>
            <a:r>
              <a:rPr lang="sr-Latn-RS" b="1" dirty="0"/>
              <a:t>pristup je uvek određen sociokulturno </a:t>
            </a:r>
            <a:r>
              <a:rPr lang="sr-Latn-RS" dirty="0"/>
              <a:t>– na osnovu „rase“, „nacije“, imovinskog statusa ili „volje bogova“ (religijski)</a:t>
            </a:r>
          </a:p>
          <a:p>
            <a:r>
              <a:rPr lang="sr-Latn-RS" dirty="0" smtClean="0"/>
              <a:t>Mir ili rat u slučaju nedostatka resursa? Društva su kroz istoriju različito odgovarala u tom smislu na iste negativne podsticaje prirode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4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Promene u životnoj sredini vode u promene ponašanja pojedinaca, uključujući njihov demografski trag</a:t>
            </a:r>
          </a:p>
          <a:p>
            <a:r>
              <a:rPr lang="sr-Latn-RS" dirty="0" smtClean="0"/>
              <a:t>Kao što klimatske promene povećavaju šansu za rat država i naroda, tako povećavaju šansu za individualno nasilje (prema ženama i deci, kriminal...)</a:t>
            </a:r>
          </a:p>
          <a:p>
            <a:r>
              <a:rPr lang="sr-Latn-RS" dirty="0" smtClean="0"/>
              <a:t>Resursi i interesi, ciljevi i vrednosti, imaju ekološke implikacije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Nije reč samo o državama i narodima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30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246</TotalTime>
  <Words>2367</Words>
  <Application>Microsoft Office PowerPoint</Application>
  <PresentationFormat>On-screen Show (4:3)</PresentationFormat>
  <Paragraphs>136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Waveform</vt:lpstr>
      <vt:lpstr>Životna sredina i kultura</vt:lpstr>
      <vt:lpstr>Da se podsetimo</vt:lpstr>
      <vt:lpstr>...</vt:lpstr>
      <vt:lpstr>Interkacija prirode i kulture</vt:lpstr>
      <vt:lpstr>Prirodni fenomeni su istovremeno sociokulturni</vt:lpstr>
      <vt:lpstr>...</vt:lpstr>
      <vt:lpstr>...</vt:lpstr>
      <vt:lpstr>...</vt:lpstr>
      <vt:lpstr>Nije reč samo o državama i narodima</vt:lpstr>
      <vt:lpstr>Uzroci, analogije...</vt:lpstr>
      <vt:lpstr>Čuveni primeri</vt:lpstr>
      <vt:lpstr>Pre razvitka poljoprivrede</vt:lpstr>
      <vt:lpstr>Domestifikacija (pripitomljavanje)</vt:lpstr>
      <vt:lpstr>Zašto je uopšte došlo do domestifikacije?</vt:lpstr>
      <vt:lpstr>Posledice domestifikacije</vt:lpstr>
      <vt:lpstr>Značaj za demografiju</vt:lpstr>
      <vt:lpstr>Pauza</vt:lpstr>
      <vt:lpstr>Današnji Irak i Iran – „kolevke“ civilizacije</vt:lpstr>
      <vt:lpstr>Mezoameričke civilizacije</vt:lpstr>
      <vt:lpstr>Nisu tu samo Sumeri ili Maje</vt:lpstr>
      <vt:lpstr>Zašto je uopšte bitno to pitanje nastanka države i civilizacije?</vt:lpstr>
      <vt:lpstr>Kako države propadaju</vt:lpstr>
      <vt:lpstr>Jedan dugi zaključak</vt:lpstr>
      <vt:lpstr>...</vt:lpstr>
      <vt:lpstr>...</vt:lpstr>
      <vt:lpstr>...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Životna sredina i kultura</dc:title>
  <dc:creator>EA</dc:creator>
  <cp:lastModifiedBy>User</cp:lastModifiedBy>
  <cp:revision>23</cp:revision>
  <dcterms:created xsi:type="dcterms:W3CDTF">2006-08-16T00:00:00Z</dcterms:created>
  <dcterms:modified xsi:type="dcterms:W3CDTF">2024-11-13T12:35:49Z</dcterms:modified>
</cp:coreProperties>
</file>