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F276-B4E1-4F58-A978-C8F6C4405963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57B0-74E8-4219-8218-7494D3A0B0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F276-B4E1-4F58-A978-C8F6C4405963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57B0-74E8-4219-8218-7494D3A0B0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F276-B4E1-4F58-A978-C8F6C4405963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57B0-74E8-4219-8218-7494D3A0B0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F276-B4E1-4F58-A978-C8F6C4405963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57B0-74E8-4219-8218-7494D3A0B0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F276-B4E1-4F58-A978-C8F6C4405963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57B0-74E8-4219-8218-7494D3A0B0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F276-B4E1-4F58-A978-C8F6C4405963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57B0-74E8-4219-8218-7494D3A0B0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F276-B4E1-4F58-A978-C8F6C4405963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57B0-74E8-4219-8218-7494D3A0B0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F276-B4E1-4F58-A978-C8F6C4405963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57B0-74E8-4219-8218-7494D3A0B0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F276-B4E1-4F58-A978-C8F6C4405963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57B0-74E8-4219-8218-7494D3A0B0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F276-B4E1-4F58-A978-C8F6C4405963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57B0-74E8-4219-8218-7494D3A0B0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F276-B4E1-4F58-A978-C8F6C4405963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57B0-74E8-4219-8218-7494D3A0B0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6F276-B4E1-4F58-A978-C8F6C4405963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A57B0-74E8-4219-8218-7494D3A0B0A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smtClean="0"/>
              <a:t>savremena umetnost_3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User\Documents\JASMINA SVE\FILOZOFSKI FAKULTET_predavanja\SAVREMENA 2020\76b3a79a-365e-40f7-bcd8-5a8c305853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81000"/>
            <a:ext cx="3429000" cy="4572000"/>
          </a:xfrm>
          <a:prstGeom prst="rect">
            <a:avLst/>
          </a:prstGeom>
          <a:noFill/>
        </p:spPr>
      </p:pic>
      <p:pic>
        <p:nvPicPr>
          <p:cNvPr id="93187" name="Picture 3" descr="C:\Users\User\Documents\JASMINA SVE\FILOZOFSKI FAKULTET_predavanja\SAVREMENA 2020\39642db6-a9b0-4933-b1f9-49bbff8f15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762000"/>
            <a:ext cx="4114800" cy="54864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029200" y="5334000"/>
            <a:ext cx="3893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/>
              <a:t>Olafur Eliasson, </a:t>
            </a:r>
            <a:r>
              <a:rPr lang="en-US" i="1" dirty="0" smtClean="0"/>
              <a:t>Symbiotic seeing</a:t>
            </a:r>
            <a:r>
              <a:rPr lang="sr-Latn-RS" i="1" dirty="0" smtClean="0"/>
              <a:t>, </a:t>
            </a:r>
            <a:r>
              <a:rPr lang="sr-Latn-RS" dirty="0" smtClean="0"/>
              <a:t>2020)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04800" y="914400"/>
          <a:ext cx="3076545" cy="762000"/>
        </p:xfrm>
        <a:graphic>
          <a:graphicData uri="http://schemas.openxmlformats.org/presentationml/2006/ole">
            <p:oleObj spid="_x0000_s1026" name="Packager Shell Object" showAsIcon="1" r:id="rId3" imgW="2223720" imgH="550800" progId="Package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533400" y="2057400"/>
          <a:ext cx="2224087" cy="550863"/>
        </p:xfrm>
        <a:graphic>
          <a:graphicData uri="http://schemas.openxmlformats.org/presentationml/2006/ole">
            <p:oleObj spid="_x0000_s1027" name="Packager Shell Object" showAsIcon="1" r:id="rId4" imgW="2223720" imgH="550800" progId="Package">
              <p:embed/>
            </p:oleObj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685800" y="3429000"/>
          <a:ext cx="2224087" cy="550863"/>
        </p:xfrm>
        <a:graphic>
          <a:graphicData uri="http://schemas.openxmlformats.org/presentationml/2006/ole">
            <p:oleObj spid="_x0000_s1028" name="Packager Shell Object" showAsIcon="1" r:id="rId5" imgW="2223720" imgH="550800" progId="Package">
              <p:embed/>
            </p:oleObj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762000" y="4953000"/>
          <a:ext cx="2224087" cy="550863"/>
        </p:xfrm>
        <a:graphic>
          <a:graphicData uri="http://schemas.openxmlformats.org/presentationml/2006/ole">
            <p:oleObj spid="_x0000_s1029" name="Packager Shell Object" showAsIcon="1" r:id="rId6" imgW="2223720" imgH="550800" progId="Package">
              <p:embed/>
            </p:oleObj>
          </a:graphicData>
        </a:graphic>
      </p:graphicFrame>
      <p:pic>
        <p:nvPicPr>
          <p:cNvPr id="3078" name="Picture 6" descr="C:\Users\User\Documents\JASMINA SVE\FILOZOFSKI FAKULTET_predavanja\SAVREMENA 2020\daf9cc7e-4094-476d-a472-995f21c1c42f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91050" y="228600"/>
            <a:ext cx="4171950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Image result for allan kaprow works 19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828800"/>
            <a:ext cx="4005384" cy="3124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33400" y="5257800"/>
            <a:ext cx="29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Words, 1962 by Allan </a:t>
            </a:r>
            <a:r>
              <a:rPr lang="en-US" b="1" dirty="0" err="1" smtClean="0"/>
              <a:t>Kaprow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343400" y="0"/>
            <a:ext cx="4572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/>
              <a:t>- “e</a:t>
            </a:r>
            <a:r>
              <a:rPr lang="en-US" dirty="0" err="1" smtClean="0"/>
              <a:t>nvironment</a:t>
            </a:r>
            <a:r>
              <a:rPr lang="sr-Latn-RS" dirty="0" smtClean="0"/>
              <a:t>”/</a:t>
            </a:r>
            <a:r>
              <a:rPr lang="en-US" dirty="0" err="1" smtClean="0"/>
              <a:t>ambijent</a:t>
            </a:r>
            <a:r>
              <a:rPr lang="en-US" dirty="0" smtClean="0"/>
              <a:t> </a:t>
            </a:r>
            <a:r>
              <a:rPr lang="sr-Latn-RS" dirty="0" smtClean="0"/>
              <a:t>- </a:t>
            </a:r>
            <a:r>
              <a:rPr lang="en-US" dirty="0" smtClean="0"/>
              <a:t>Allan </a:t>
            </a:r>
            <a:r>
              <a:rPr lang="en-US" dirty="0" err="1" smtClean="0"/>
              <a:t>Kaprow</a:t>
            </a:r>
            <a:r>
              <a:rPr lang="en-US" dirty="0" smtClean="0"/>
              <a:t> 1958</a:t>
            </a:r>
            <a:endParaRPr lang="sr-Latn-RS" dirty="0" smtClean="0"/>
          </a:p>
          <a:p>
            <a:r>
              <a:rPr lang="sr-Latn-RS" dirty="0" smtClean="0"/>
              <a:t>- sredinom  70ih: project art, temporary art; a termin instalacija počinje da se koristi simultano sa terminom izložba u značenju imenovanja rada koji je izveden u izložbenom prostoru; svi ambijenti postaju instalacije ali obrnuto nije funkcionisalo</a:t>
            </a:r>
          </a:p>
          <a:p>
            <a:r>
              <a:rPr lang="sr-Latn-RS" dirty="0" smtClean="0"/>
              <a:t>- Daniel Buren </a:t>
            </a:r>
            <a:r>
              <a:rPr lang="en-US" dirty="0" smtClean="0"/>
              <a:t>1971 </a:t>
            </a:r>
            <a:r>
              <a:rPr lang="sr-Latn-RS" dirty="0" smtClean="0"/>
              <a:t>piše esej </a:t>
            </a:r>
            <a:r>
              <a:rPr lang="en-US" dirty="0" smtClean="0"/>
              <a:t>“The Function of the Studio”</a:t>
            </a:r>
            <a:r>
              <a:rPr lang="sr-Latn-RS" dirty="0" smtClean="0"/>
              <a:t> – esej o potrebi da sačuva odnos između rada i mesta njegove reprodukcije te postavlja pitanje</a:t>
            </a:r>
            <a:r>
              <a:rPr lang="en-US" dirty="0" smtClean="0"/>
              <a:t> “Hasn’t the term </a:t>
            </a:r>
            <a:r>
              <a:rPr lang="en-US" i="1" dirty="0" smtClean="0"/>
              <a:t>installation </a:t>
            </a:r>
            <a:r>
              <a:rPr lang="en-US" dirty="0" smtClean="0"/>
              <a:t>come to replace </a:t>
            </a:r>
            <a:r>
              <a:rPr lang="en-US" i="1" dirty="0" smtClean="0"/>
              <a:t>exhibition</a:t>
            </a:r>
            <a:r>
              <a:rPr lang="en-US" dirty="0" smtClean="0"/>
              <a:t>?</a:t>
            </a:r>
            <a:endParaRPr lang="sr-Latn-RS" dirty="0" smtClean="0"/>
          </a:p>
          <a:p>
            <a:r>
              <a:rPr lang="sr-Latn-RS" i="1" dirty="0" smtClean="0"/>
              <a:t>-</a:t>
            </a:r>
            <a:r>
              <a:rPr lang="en-US" i="1" dirty="0" smtClean="0"/>
              <a:t>The Oxford</a:t>
            </a:r>
            <a:r>
              <a:rPr lang="sr-Latn-RS" i="1" dirty="0" smtClean="0"/>
              <a:t> </a:t>
            </a:r>
            <a:r>
              <a:rPr lang="en-US" i="1" dirty="0" smtClean="0"/>
              <a:t>Dictionary of Art </a:t>
            </a:r>
            <a:r>
              <a:rPr lang="en-US" dirty="0" smtClean="0"/>
              <a:t>(1988) </a:t>
            </a:r>
            <a:r>
              <a:rPr lang="sr-Latn-RS" dirty="0" smtClean="0"/>
              <a:t>instalacija je </a:t>
            </a:r>
            <a:r>
              <a:rPr lang="en-US" dirty="0" smtClean="0"/>
              <a:t>“term which came into</a:t>
            </a:r>
            <a:r>
              <a:rPr lang="sr-Latn-RS" dirty="0" smtClean="0"/>
              <a:t> </a:t>
            </a:r>
            <a:r>
              <a:rPr lang="en-US" dirty="0" smtClean="0"/>
              <a:t>vogue during the 1970s for an assemblage or environment constructed in the gallery specifically for a particular exhibition.”</a:t>
            </a:r>
            <a:endParaRPr lang="sr-Latn-RS" dirty="0" smtClean="0"/>
          </a:p>
          <a:p>
            <a:r>
              <a:rPr lang="sr-Latn-RS" dirty="0" smtClean="0"/>
              <a:t>- </a:t>
            </a:r>
            <a:r>
              <a:rPr lang="en-US" dirty="0" smtClean="0"/>
              <a:t>The</a:t>
            </a:r>
            <a:r>
              <a:rPr lang="sr-Latn-RS" dirty="0" smtClean="0"/>
              <a:t> </a:t>
            </a:r>
            <a:r>
              <a:rPr lang="en-US" i="1" dirty="0" smtClean="0"/>
              <a:t>Glossary of Art,</a:t>
            </a:r>
            <a:r>
              <a:rPr lang="sr-Latn-RS" i="1" dirty="0" smtClean="0"/>
              <a:t> </a:t>
            </a:r>
            <a:r>
              <a:rPr lang="en-US" i="1" dirty="0" smtClean="0"/>
              <a:t>Architecture and Design Since 1945 </a:t>
            </a:r>
            <a:r>
              <a:rPr lang="en-US" dirty="0" smtClean="0"/>
              <a:t>(1992) :“the</a:t>
            </a:r>
            <a:r>
              <a:rPr lang="sr-Latn-RS" dirty="0" smtClean="0"/>
              <a:t> </a:t>
            </a:r>
            <a:r>
              <a:rPr lang="en-US" dirty="0" smtClean="0"/>
              <a:t>word ‘installation’ has taken on a stronger meaning, i.e., a one-off</a:t>
            </a:r>
            <a:r>
              <a:rPr lang="sr-Latn-RS" dirty="0" smtClean="0"/>
              <a:t> </a:t>
            </a:r>
            <a:r>
              <a:rPr lang="en-US" dirty="0" smtClean="0"/>
              <a:t>exhibit fabricated in relation to the specific characteristics of a gallery</a:t>
            </a:r>
            <a:r>
              <a:rPr lang="sr-Latn-RS" dirty="0" smtClean="0"/>
              <a:t> </a:t>
            </a:r>
            <a:r>
              <a:rPr lang="en-US" dirty="0" smtClean="0"/>
              <a:t>space. </a:t>
            </a:r>
            <a:endParaRPr lang="sr-Latn-RS" dirty="0" smtClean="0"/>
          </a:p>
          <a:p>
            <a:r>
              <a:rPr lang="sr-Latn-RS" dirty="0" smtClean="0"/>
              <a:t>- </a:t>
            </a:r>
            <a:r>
              <a:rPr lang="en-US" dirty="0" smtClean="0"/>
              <a:t>P</a:t>
            </a:r>
            <a:r>
              <a:rPr lang="sr-Latn-RS" dirty="0" smtClean="0"/>
              <a:t>oznih 80ih </a:t>
            </a:r>
            <a:r>
              <a:rPr lang="en-US" dirty="0" smtClean="0"/>
              <a:t>‘Installation Art’</a:t>
            </a:r>
            <a:r>
              <a:rPr lang="sr-Latn-RS" dirty="0" smtClean="0"/>
              <a:t> kao umetnička disciplina/žanr je rođena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228600"/>
            <a:ext cx="1346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b="1" dirty="0" smtClean="0"/>
              <a:t>INSTALACIJE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monoskop.org/images/7/7a/El_Lissitzky_PROUN_Room_19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81000"/>
            <a:ext cx="479976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029200" y="457200"/>
            <a:ext cx="32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 smtClean="0">
                <a:latin typeface="Calibri" pitchFamily="34" charset="0"/>
              </a:rPr>
              <a:t>Prounenraum</a:t>
            </a:r>
            <a:r>
              <a:rPr lang="en-US" dirty="0" smtClean="0">
                <a:latin typeface="Calibri" pitchFamily="34" charset="0"/>
              </a:rPr>
              <a:t> [</a:t>
            </a:r>
            <a:r>
              <a:rPr lang="en-US" dirty="0" err="1" smtClean="0">
                <a:latin typeface="Calibri" pitchFamily="34" charset="0"/>
              </a:rPr>
              <a:t>Proun</a:t>
            </a:r>
            <a:r>
              <a:rPr lang="en-US" dirty="0" smtClean="0">
                <a:latin typeface="Calibri" pitchFamily="34" charset="0"/>
              </a:rPr>
              <a:t> Room], Great Berlin Art Exhibition, 1923</a:t>
            </a:r>
            <a:endParaRPr lang="en-US" dirty="0"/>
          </a:p>
        </p:txBody>
      </p:sp>
      <p:pic>
        <p:nvPicPr>
          <p:cNvPr id="6" name="Picture 2" descr="http://www.designishistory.com/images/lissitzky/ProunRoo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667000"/>
            <a:ext cx="4419600" cy="395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950" y="142875"/>
            <a:ext cx="84201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Tate installation shots of the workers clu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5400" y="3505200"/>
            <a:ext cx="5308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1" name="Picture 4" descr="Tate installation shots of the workers club at the Rodchenko &amp; Popova exhibition at Tate Moder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81600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2" name="Rectangle 3"/>
          <p:cNvSpPr>
            <a:spLocks noChangeArrowheads="1"/>
          </p:cNvSpPr>
          <p:nvPr/>
        </p:nvSpPr>
        <p:spPr bwMode="auto">
          <a:xfrm>
            <a:off x="5715000" y="304800"/>
            <a:ext cx="3103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Tate installation shots of the workers </a:t>
            </a:r>
            <a:r>
              <a:rPr lang="en-US" dirty="0" smtClean="0">
                <a:latin typeface="Calibri" pitchFamily="34" charset="0"/>
              </a:rPr>
              <a:t>club</a:t>
            </a:r>
            <a:r>
              <a:rPr lang="sr-Latn-RS" dirty="0" smtClean="0">
                <a:latin typeface="Calibri" pitchFamily="34" charset="0"/>
              </a:rPr>
              <a:t>, 1925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5715000" y="5857875"/>
            <a:ext cx="2895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The Hannover </a:t>
            </a:r>
            <a:r>
              <a:rPr lang="en-US" dirty="0" err="1">
                <a:latin typeface="Calibri" pitchFamily="34" charset="0"/>
              </a:rPr>
              <a:t>Merzbau</a:t>
            </a:r>
            <a:r>
              <a:rPr lang="en-US" dirty="0">
                <a:latin typeface="Calibri" pitchFamily="34" charset="0"/>
              </a:rPr>
              <a:t> by Kurt </a:t>
            </a:r>
            <a:r>
              <a:rPr lang="en-US" dirty="0" err="1">
                <a:latin typeface="Calibri" pitchFamily="34" charset="0"/>
              </a:rPr>
              <a:t>Schwitters</a:t>
            </a:r>
            <a:r>
              <a:rPr lang="en-US" dirty="0">
                <a:latin typeface="Calibri" pitchFamily="34" charset="0"/>
              </a:rPr>
              <a:t>. Photo by Wilhelm </a:t>
            </a:r>
            <a:r>
              <a:rPr lang="en-US" dirty="0" err="1">
                <a:latin typeface="Calibri" pitchFamily="34" charset="0"/>
              </a:rPr>
              <a:t>Redemann</a:t>
            </a:r>
            <a:r>
              <a:rPr lang="en-US" dirty="0">
                <a:latin typeface="Calibri" pitchFamily="34" charset="0"/>
              </a:rPr>
              <a:t>, 1933</a:t>
            </a:r>
          </a:p>
        </p:txBody>
      </p:sp>
      <p:pic>
        <p:nvPicPr>
          <p:cNvPr id="121859" name="Picture 4" descr="http://www.moma.org/explore/inside_out/inside_out/wp-content/uploads/2012/07/merzbau2-643x8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52400"/>
            <a:ext cx="4038600" cy="562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1.bp.blogspot.com/_Tyk2yoqzVkE/TKR7eCzZDWI/AAAAAAAABi8/nreUefkTxxs/s1600/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2400"/>
            <a:ext cx="40005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4800" y="5867400"/>
            <a:ext cx="4038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Kurt </a:t>
            </a:r>
            <a:r>
              <a:rPr lang="en-US" dirty="0" err="1">
                <a:latin typeface="Calibri" pitchFamily="34" charset="0"/>
              </a:rPr>
              <a:t>Schwitters</a:t>
            </a:r>
            <a:r>
              <a:rPr lang="en-US" dirty="0">
                <a:latin typeface="Calibri" pitchFamily="34" charset="0"/>
              </a:rPr>
              <a:t>, The Cathedral of Erotic Misery - </a:t>
            </a:r>
            <a:r>
              <a:rPr lang="en-US" dirty="0" err="1">
                <a:latin typeface="Calibri" pitchFamily="34" charset="0"/>
              </a:rPr>
              <a:t>Merzbau</a:t>
            </a:r>
            <a:r>
              <a:rPr lang="en-US" dirty="0">
                <a:latin typeface="Calibri" pitchFamily="34" charset="0"/>
              </a:rPr>
              <a:t> - Hanover - 1924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dadart.com/dada-media/Dada-Messe-gro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304800"/>
            <a:ext cx="47625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143000" y="5181600"/>
            <a:ext cx="274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ZA" b="1" dirty="0" smtClean="0">
                <a:latin typeface="Calibri" pitchFamily="34" charset="0"/>
              </a:rPr>
              <a:t>the First International Dada Fair held at the Otto </a:t>
            </a:r>
            <a:r>
              <a:rPr lang="en-ZA" b="1" dirty="0" err="1" smtClean="0">
                <a:latin typeface="Calibri" pitchFamily="34" charset="0"/>
              </a:rPr>
              <a:t>Burchard</a:t>
            </a:r>
            <a:r>
              <a:rPr lang="en-ZA" b="1" dirty="0" smtClean="0">
                <a:latin typeface="Calibri" pitchFamily="34" charset="0"/>
              </a:rPr>
              <a:t> Gallery, Berlin, June 30, 1920. 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John D. Schiff Installation view of First Papers of Surrealism exhibition, showing Marcel Duchamp’s His Twine 19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52400"/>
            <a:ext cx="7620000" cy="558165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371600" y="5791200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John D. Schiff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Installation view of </a:t>
            </a:r>
            <a:r>
              <a:rPr lang="en-US" i="1" dirty="0"/>
              <a:t>First Papers of Surrealism</a:t>
            </a:r>
            <a:r>
              <a:rPr lang="en-US" dirty="0"/>
              <a:t> exhibition, showing Marcel Duchamp’s </a:t>
            </a:r>
            <a:r>
              <a:rPr lang="en-US" i="1" dirty="0"/>
              <a:t>His </a:t>
            </a:r>
            <a:r>
              <a:rPr lang="en-US" i="1" dirty="0" smtClean="0"/>
              <a:t>Twine</a:t>
            </a:r>
            <a:r>
              <a:rPr lang="sr-Latn-RS" i="1" dirty="0" smtClean="0"/>
              <a:t> (</a:t>
            </a:r>
            <a:r>
              <a:rPr lang="en-US" i="1" dirty="0" smtClean="0"/>
              <a:t>one mile of strings</a:t>
            </a:r>
            <a:r>
              <a:rPr lang="sr-Latn-RS" i="1" dirty="0" smtClean="0"/>
              <a:t>)</a:t>
            </a:r>
            <a:r>
              <a:rPr lang="en-US" dirty="0"/>
              <a:t> 1942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5800" y="152400"/>
            <a:ext cx="4191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dirty="0" smtClean="0"/>
              <a:t>Kada se misli o instalacijama obično se misli o formi umetnosti koja je u tesnoj vezi sa prostorom, vremenom i posmatračem: u određenom prostoru (različiti) objekti kreiraju jednu celinu, jedinstveni entitet, na način koji uključuje želju da se „pojača posmatračeva svest o tome kako su predmeti raspoređeni (instalirani) u prostoru kao i odgovor našeg tela“ na tu situaciju. Posmatrač je važan ’elemenat’ instalacije</a:t>
            </a:r>
            <a:r>
              <a:rPr lang="en-US" dirty="0" smtClean="0"/>
              <a:t>. </a:t>
            </a:r>
            <a:r>
              <a:rPr lang="sr-Latn-CS" dirty="0" smtClean="0"/>
              <a:t>Njegovo doslovno prisustvo smatra se jednom od ključnih karakteristika ove forme umetničkog rada, i najčešće ono može biti čulno, kada su čula dodira, mirisa, sluha, posebno vida intenzivirani, i/ili diskurzivno, i/ili „aktivno posmatranje kao politizovana estetska praksa“ (primera radi institucionalna kritika)</a:t>
            </a:r>
          </a:p>
          <a:p>
            <a:endParaRPr lang="sr-Latn-CS" dirty="0"/>
          </a:p>
          <a:p>
            <a:r>
              <a:rPr lang="sr-Latn-CS" dirty="0" smtClean="0"/>
              <a:t>Instalacija tranformiše prazan neutralni javni prostor u individualno umetničko delo (Grojs)</a:t>
            </a:r>
            <a:endParaRPr lang="en-US" dirty="0"/>
          </a:p>
        </p:txBody>
      </p:sp>
      <p:pic>
        <p:nvPicPr>
          <p:cNvPr id="94210" name="Picture 2" descr="C:\Users\User\Documents\JASMINA SVE\FILOZOFSKI FAKULTET_predavanja\SAVREMENA 2020\3d6068bc-5e77-4f8f-9264-3f30188d4a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"/>
            <a:ext cx="4114800" cy="54864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" y="6324600"/>
            <a:ext cx="3893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/>
              <a:t>Olafur Eliasson, </a:t>
            </a:r>
            <a:r>
              <a:rPr lang="en-US" i="1" dirty="0" smtClean="0"/>
              <a:t>Symbiotic seeing</a:t>
            </a:r>
            <a:r>
              <a:rPr lang="sr-Latn-RS" i="1" dirty="0" smtClean="0"/>
              <a:t>, </a:t>
            </a:r>
            <a:r>
              <a:rPr lang="sr-Latn-RS" dirty="0" smtClean="0"/>
              <a:t>2020)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</Words>
  <Application>Microsoft Office PowerPoint</Application>
  <PresentationFormat>On-screen Show (4:3)</PresentationFormat>
  <Paragraphs>20</Paragraphs>
  <Slides>11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Packager Shell Object</vt:lpstr>
      <vt:lpstr>savremena umetnost_3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savremena umetnost_3</dc:title>
  <dc:creator>User</dc:creator>
  <cp:lastModifiedBy>User</cp:lastModifiedBy>
  <cp:revision>1</cp:revision>
  <dcterms:created xsi:type="dcterms:W3CDTF">2020-04-27T13:08:28Z</dcterms:created>
  <dcterms:modified xsi:type="dcterms:W3CDTF">2020-04-27T13:09:26Z</dcterms:modified>
</cp:coreProperties>
</file>