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46B5B-8CB9-4426-9A62-87F4EDA384E4}" type="datetimeFigureOut">
              <a:rPr lang="en-US" smtClean="0"/>
              <a:pPr/>
              <a:t>24-Mar-20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8608CA0-2E37-420A-9525-B84845BF5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46B5B-8CB9-4426-9A62-87F4EDA384E4}" type="datetimeFigureOut">
              <a:rPr lang="en-US" smtClean="0"/>
              <a:pPr/>
              <a:t>24-Mar-20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8CA0-2E37-420A-9525-B84845BF5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8608CA0-2E37-420A-9525-B84845BF5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46B5B-8CB9-4426-9A62-87F4EDA384E4}" type="datetimeFigureOut">
              <a:rPr lang="en-US" smtClean="0"/>
              <a:pPr/>
              <a:t>24-Mar-20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46B5B-8CB9-4426-9A62-87F4EDA384E4}" type="datetimeFigureOut">
              <a:rPr lang="en-US" smtClean="0"/>
              <a:pPr/>
              <a:t>24-Mar-20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8608CA0-2E37-420A-9525-B84845BF5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46B5B-8CB9-4426-9A62-87F4EDA384E4}" type="datetimeFigureOut">
              <a:rPr lang="en-US" smtClean="0"/>
              <a:pPr/>
              <a:t>24-Mar-20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8608CA0-2E37-420A-9525-B84845BF5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3F46B5B-8CB9-4426-9A62-87F4EDA384E4}" type="datetimeFigureOut">
              <a:rPr lang="en-US" smtClean="0"/>
              <a:pPr/>
              <a:t>24-Mar-20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8CA0-2E37-420A-9525-B84845BF5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46B5B-8CB9-4426-9A62-87F4EDA384E4}" type="datetimeFigureOut">
              <a:rPr lang="en-US" smtClean="0"/>
              <a:pPr/>
              <a:t>24-Mar-20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8608CA0-2E37-420A-9525-B84845BF5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46B5B-8CB9-4426-9A62-87F4EDA384E4}" type="datetimeFigureOut">
              <a:rPr lang="en-US" smtClean="0"/>
              <a:pPr/>
              <a:t>24-Mar-20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8608CA0-2E37-420A-9525-B84845BF5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46B5B-8CB9-4426-9A62-87F4EDA384E4}" type="datetimeFigureOut">
              <a:rPr lang="en-US" smtClean="0"/>
              <a:pPr/>
              <a:t>24-Mar-20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8608CA0-2E37-420A-9525-B84845BF5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8608CA0-2E37-420A-9525-B84845BF5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46B5B-8CB9-4426-9A62-87F4EDA384E4}" type="datetimeFigureOut">
              <a:rPr lang="en-US" smtClean="0"/>
              <a:pPr/>
              <a:t>24-Mar-20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8608CA0-2E37-420A-9525-B84845BF5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3F46B5B-8CB9-4426-9A62-87F4EDA384E4}" type="datetimeFigureOut">
              <a:rPr lang="en-US" smtClean="0"/>
              <a:pPr/>
              <a:t>24-Mar-20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3F46B5B-8CB9-4426-9A62-87F4EDA384E4}" type="datetimeFigureOut">
              <a:rPr lang="en-US" smtClean="0"/>
              <a:pPr/>
              <a:t>24-Mar-20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8608CA0-2E37-420A-9525-B84845BF5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Mirjana Stanojević</a:t>
            </a:r>
          </a:p>
          <a:p>
            <a:r>
              <a:rPr lang="sr-Latn-RS" dirty="0"/>
              <a:t>SO18/100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Karl Marks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800" dirty="0"/>
              <a:t>Apstraktno- analitički postupak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Latn-RS" sz="1800" dirty="0"/>
              <a:t>Društvene nauke ne mogu koristiti eksperiment</a:t>
            </a:r>
          </a:p>
          <a:p>
            <a:r>
              <a:rPr lang="sr-Latn-RS" sz="1800" dirty="0"/>
              <a:t>Misaoni eksperiment</a:t>
            </a:r>
          </a:p>
          <a:p>
            <a:r>
              <a:rPr lang="sr-Latn-RS" sz="1800" dirty="0"/>
              <a:t>           -apstrakcijom izdvajaju bitne osobine</a:t>
            </a:r>
          </a:p>
          <a:p>
            <a:endParaRPr lang="sr-Latn-RS" sz="1800" dirty="0"/>
          </a:p>
          <a:p>
            <a:r>
              <a:rPr lang="sr-Latn-RS" sz="1800" dirty="0"/>
              <a:t>Kapitalizam</a:t>
            </a:r>
          </a:p>
          <a:p>
            <a:r>
              <a:rPr lang="sr-Latn-RS" sz="1800" dirty="0"/>
              <a:t>         -čist kapitalizam</a:t>
            </a:r>
          </a:p>
          <a:p>
            <a:r>
              <a:rPr lang="sr-Latn-RS" sz="1800" dirty="0"/>
              <a:t>         -spoljni medjunarodni činioci</a:t>
            </a:r>
          </a:p>
          <a:p>
            <a:r>
              <a:rPr lang="sr-Latn-RS" sz="1800" dirty="0"/>
              <a:t>         -razmena je ekvivalentna</a:t>
            </a:r>
          </a:p>
          <a:p>
            <a:r>
              <a:rPr lang="sr-Latn-RS" sz="1800" dirty="0"/>
              <a:t>         -odnosi u proizvodnji </a:t>
            </a:r>
          </a:p>
          <a:p>
            <a:r>
              <a:rPr lang="sr-Latn-RS" sz="1800" dirty="0"/>
              <a:t>         -vanekonomska prinuda</a:t>
            </a:r>
          </a:p>
          <a:p>
            <a:r>
              <a:rPr lang="sr-Latn-RS" sz="1800" dirty="0"/>
              <a:t>Cilj </a:t>
            </a:r>
          </a:p>
          <a:p>
            <a:r>
              <a:rPr lang="sr-Latn-RS" sz="1800" dirty="0"/>
              <a:t>Otkrivanje osnovnih društvenih karakteristika sistema</a:t>
            </a:r>
          </a:p>
          <a:p>
            <a:r>
              <a:rPr lang="sr-Latn-RS" sz="1800" dirty="0"/>
              <a:t>Odnose u kojima se ljudi nalaze u društvenoj proizvodnji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/>
              <a:t>Uslovi kapitalizma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412776"/>
            <a:ext cx="8503920" cy="4686272"/>
          </a:xfrm>
        </p:spPr>
        <p:txBody>
          <a:bodyPr>
            <a:normAutofit/>
          </a:bodyPr>
          <a:lstStyle/>
          <a:p>
            <a:r>
              <a:rPr lang="sr-Latn-RS" sz="1800" dirty="0"/>
              <a:t>Osnovni društveni preduslovi kapitalizma</a:t>
            </a:r>
          </a:p>
          <a:p>
            <a:endParaRPr lang="sr-Latn-RS" sz="1800" dirty="0"/>
          </a:p>
          <a:p>
            <a:pPr>
              <a:buNone/>
            </a:pPr>
            <a:r>
              <a:rPr lang="sr-Latn-RS" sz="1800" dirty="0"/>
              <a:t>     Visoko razvijena podela rada</a:t>
            </a:r>
          </a:p>
          <a:p>
            <a:pPr>
              <a:buNone/>
            </a:pPr>
            <a:r>
              <a:rPr lang="sr-Latn-RS" sz="1800" dirty="0"/>
              <a:t>     Pravno slobodni radnici</a:t>
            </a:r>
          </a:p>
          <a:p>
            <a:pPr>
              <a:buNone/>
            </a:pPr>
            <a:r>
              <a:rPr lang="sr-Latn-RS" sz="1800" dirty="0"/>
              <a:t>     Kapitalistička svojina</a:t>
            </a:r>
          </a:p>
          <a:p>
            <a:pPr>
              <a:buNone/>
            </a:pPr>
            <a:endParaRPr lang="sr-Latn-RS" sz="1800" dirty="0"/>
          </a:p>
          <a:p>
            <a:pPr>
              <a:buNone/>
            </a:pPr>
            <a:r>
              <a:rPr lang="sr-Latn-RS" sz="1800" dirty="0"/>
              <a:t>     Cilj?</a:t>
            </a:r>
          </a:p>
          <a:p>
            <a:pPr>
              <a:buNone/>
            </a:pPr>
            <a:r>
              <a:rPr lang="sr-Latn-RS" sz="1800" dirty="0"/>
              <a:t>     Stalno samooplodjavanje kapitala i prisvajanje viška vrednosti    </a:t>
            </a:r>
          </a:p>
          <a:p>
            <a:pPr>
              <a:buNone/>
            </a:pPr>
            <a:r>
              <a:rPr lang="sr-Latn-RS" sz="1800" dirty="0"/>
              <a:t>   </a:t>
            </a:r>
          </a:p>
          <a:p>
            <a:r>
              <a:rPr lang="sr-Latn-RS" sz="1800" dirty="0"/>
              <a:t>Gde je eksploatacija?</a:t>
            </a:r>
          </a:p>
          <a:p>
            <a:r>
              <a:rPr lang="sr-Latn-RS" sz="1800" dirty="0"/>
              <a:t>Stopa viška vrednosti = višak vrednosti/promenljivi kapital</a:t>
            </a:r>
          </a:p>
          <a:p>
            <a:pPr>
              <a:buNone/>
            </a:pPr>
            <a:r>
              <a:rPr lang="sr-Latn-RS" sz="1800" dirty="0"/>
              <a:t>     Kapitalista produžava radno vreme, preko vremena u kome je proizveden ekvivalent</a:t>
            </a:r>
          </a:p>
          <a:p>
            <a:endParaRPr lang="sr-Latn-RS" sz="1800" dirty="0"/>
          </a:p>
          <a:p>
            <a:endParaRPr lang="sr-Latn-R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Eksploatacija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sz="1800" dirty="0"/>
              <a:t>Kvantitativno-matematička operacionalizacija</a:t>
            </a:r>
          </a:p>
          <a:p>
            <a:r>
              <a:rPr lang="sr-Latn-RS" sz="1800" dirty="0"/>
              <a:t>Izražen kvantitativno kao matematička veličina, stopa viška vrednosti ujedino označava i stepen ekspoatacije</a:t>
            </a:r>
          </a:p>
          <a:p>
            <a:endParaRPr lang="sr-Latn-RS" sz="1800" dirty="0"/>
          </a:p>
          <a:p>
            <a:r>
              <a:rPr lang="sr-Latn-RS" sz="1800" dirty="0"/>
              <a:t>Povećanje viška vrednosti </a:t>
            </a:r>
          </a:p>
          <a:p>
            <a:r>
              <a:rPr lang="sr-Latn-RS" sz="1800" dirty="0"/>
              <a:t>           -apsolutni višak</a:t>
            </a:r>
          </a:p>
          <a:p>
            <a:r>
              <a:rPr lang="sr-Latn-RS" sz="1800" dirty="0"/>
              <a:t>           -relativni višak</a:t>
            </a:r>
            <a:endParaRPr lang="en-US" sz="1800" dirty="0"/>
          </a:p>
          <a:p>
            <a:endParaRPr lang="sr-Latn-RS" sz="1800" dirty="0"/>
          </a:p>
          <a:p>
            <a:endParaRPr lang="sr-Latn-RS" sz="1800" dirty="0"/>
          </a:p>
          <a:p>
            <a:r>
              <a:rPr lang="sr-Latn-RS" sz="1800" dirty="0"/>
              <a:t>Društveno potrebno radno vreme (uzimanje prosečnih vrednosti)</a:t>
            </a:r>
          </a:p>
          <a:p>
            <a:endParaRPr lang="sr-Latn-RS" sz="1800" dirty="0"/>
          </a:p>
          <a:p>
            <a:pPr>
              <a:buNone/>
            </a:pPr>
            <a:r>
              <a:rPr lang="sr-Latn-RS" sz="1800" dirty="0"/>
              <a:t>           Glavne faze</a:t>
            </a:r>
          </a:p>
          <a:p>
            <a:r>
              <a:rPr lang="sr-Latn-RS" sz="1800" dirty="0"/>
              <a:t>      kooperaciju</a:t>
            </a:r>
          </a:p>
          <a:p>
            <a:r>
              <a:rPr lang="sr-Latn-RS" sz="1800" dirty="0"/>
              <a:t>      manufakturu</a:t>
            </a:r>
          </a:p>
          <a:p>
            <a:r>
              <a:rPr lang="sr-Latn-RS" sz="1800" dirty="0"/>
              <a:t>      mašinsku proizvodnju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	Metodska usmerenost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sz="1800" dirty="0"/>
              <a:t>Metodološki individualizam</a:t>
            </a:r>
          </a:p>
          <a:p>
            <a:r>
              <a:rPr lang="sr-Latn-RS" sz="1800" dirty="0"/>
              <a:t>Ekonomsko dati društveni period</a:t>
            </a:r>
          </a:p>
          <a:p>
            <a:r>
              <a:rPr lang="sr-Latn-RS" sz="1800" dirty="0"/>
              <a:t>        od apstraktnog ka sve konkretnijem (pojedinac)</a:t>
            </a:r>
          </a:p>
          <a:p>
            <a:r>
              <a:rPr lang="sr-Latn-RS" sz="1800" dirty="0"/>
              <a:t>        nužne i zakonite tedencije (proizvodnja)</a:t>
            </a:r>
          </a:p>
          <a:p>
            <a:endParaRPr lang="sr-Latn-RS" sz="1800" dirty="0"/>
          </a:p>
          <a:p>
            <a:r>
              <a:rPr lang="sr-Latn-RS" sz="1800" dirty="0"/>
              <a:t>Funkcionalna analiza   -svi osamostaljeni delovi kapitala smatraju se njegovim    </a:t>
            </a:r>
          </a:p>
          <a:p>
            <a:pPr>
              <a:buNone/>
            </a:pPr>
            <a:r>
              <a:rPr lang="sr-Latn-RS" sz="1800" dirty="0"/>
              <a:t>                                                funkcijama</a:t>
            </a:r>
          </a:p>
          <a:p>
            <a:pPr>
              <a:buNone/>
            </a:pPr>
            <a:r>
              <a:rPr lang="sr-Latn-RS" sz="1800" dirty="0"/>
              <a:t>                                               -</a:t>
            </a:r>
            <a:r>
              <a:rPr lang="en-US" sz="1800" dirty="0"/>
              <a:t>raščlanjavanju celine kapitalističkog načina</a:t>
            </a:r>
            <a:endParaRPr lang="sr-Latn-RS" sz="1800" dirty="0"/>
          </a:p>
          <a:p>
            <a:pPr>
              <a:buNone/>
            </a:pPr>
            <a:r>
              <a:rPr lang="sr-Latn-RS" sz="1800" dirty="0"/>
              <a:t>                                                </a:t>
            </a:r>
            <a:r>
              <a:rPr lang="en-US" sz="1800" dirty="0"/>
              <a:t>proizvodnje</a:t>
            </a:r>
            <a:endParaRPr lang="sr-Latn-RS" sz="1800" dirty="0"/>
          </a:p>
          <a:p>
            <a:pPr>
              <a:buNone/>
            </a:pPr>
            <a:endParaRPr lang="sr-Latn-RS" sz="1800" dirty="0"/>
          </a:p>
          <a:p>
            <a:r>
              <a:rPr lang="en-US" sz="1800" dirty="0"/>
              <a:t>Primenjeno na sve tri ravni:</a:t>
            </a:r>
          </a:p>
          <a:p>
            <a:r>
              <a:rPr lang="en-US" sz="1800" dirty="0"/>
              <a:t>-globalni ekonomski sistem</a:t>
            </a:r>
          </a:p>
          <a:p>
            <a:r>
              <a:rPr lang="en-US" sz="1800" dirty="0"/>
              <a:t>-uže organizacije</a:t>
            </a:r>
          </a:p>
          <a:p>
            <a:r>
              <a:rPr lang="en-US" sz="1800" dirty="0"/>
              <a:t>-pojedinac</a:t>
            </a:r>
          </a:p>
          <a:p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Metodološki postupci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sz="1800" dirty="0"/>
              <a:t>Statistika </a:t>
            </a:r>
          </a:p>
          <a:p>
            <a:r>
              <a:rPr lang="sr-Latn-RS" sz="1800" dirty="0"/>
              <a:t>Indukcija</a:t>
            </a:r>
          </a:p>
          <a:p>
            <a:r>
              <a:rPr lang="en-US" sz="1800" dirty="0"/>
              <a:t>Apstrakcije ako ostanu nepovezane sa pojavnim oblicima u stvarnosti ostaju spekulacije</a:t>
            </a:r>
            <a:endParaRPr lang="sr-Latn-RS" sz="1800" dirty="0"/>
          </a:p>
          <a:p>
            <a:endParaRPr lang="sr-Latn-RS" sz="1800" dirty="0"/>
          </a:p>
          <a:p>
            <a:r>
              <a:rPr lang="sr-Latn-RS" sz="1800" dirty="0"/>
              <a:t> </a:t>
            </a:r>
          </a:p>
          <a:p>
            <a:r>
              <a:rPr lang="sr-Latn-RS" sz="1800" dirty="0"/>
              <a:t>Najrazličitiji metodološki postupci:</a:t>
            </a:r>
          </a:p>
          <a:p>
            <a:endParaRPr lang="sr-Latn-RS" sz="1800" dirty="0"/>
          </a:p>
          <a:p>
            <a:r>
              <a:rPr lang="en-US" sz="1800" dirty="0"/>
              <a:t>1)</a:t>
            </a:r>
            <a:r>
              <a:rPr lang="sr-Latn-RS" sz="1800" dirty="0"/>
              <a:t> </a:t>
            </a:r>
            <a:r>
              <a:rPr lang="en-US" sz="1800" dirty="0" err="1"/>
              <a:t>Analitička</a:t>
            </a:r>
            <a:r>
              <a:rPr lang="en-US" sz="1800" dirty="0"/>
              <a:t>- apstrakcija</a:t>
            </a:r>
          </a:p>
          <a:p>
            <a:r>
              <a:rPr lang="en-US" sz="1800" dirty="0"/>
              <a:t>2)</a:t>
            </a:r>
            <a:r>
              <a:rPr lang="sr-Latn-RS" sz="1800" dirty="0"/>
              <a:t> D</a:t>
            </a:r>
            <a:r>
              <a:rPr lang="en-US" sz="1800" dirty="0" err="1"/>
              <a:t>eduktivno</a:t>
            </a:r>
            <a:r>
              <a:rPr lang="en-US" sz="1800" dirty="0"/>
              <a:t> razvijanje polaznih postulate</a:t>
            </a:r>
          </a:p>
          <a:p>
            <a:r>
              <a:rPr lang="en-US" sz="1800" dirty="0"/>
              <a:t>3)</a:t>
            </a:r>
            <a:r>
              <a:rPr lang="sr-Latn-RS" sz="1800" dirty="0"/>
              <a:t> E</a:t>
            </a:r>
            <a:r>
              <a:rPr lang="en-US" sz="1800" dirty="0" err="1"/>
              <a:t>pirijska</a:t>
            </a:r>
            <a:r>
              <a:rPr lang="en-US" sz="1800" dirty="0"/>
              <a:t> indukcija</a:t>
            </a:r>
          </a:p>
          <a:p>
            <a:endParaRPr lang="sr-Latn-RS" sz="1800" dirty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4194</TotalTime>
  <Words>261</Words>
  <Application>Microsoft Office PowerPoint</Application>
  <PresentationFormat>On-screen Show (4:3)</PresentationFormat>
  <Paragraphs>71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Georgia</vt:lpstr>
      <vt:lpstr>Wingdings</vt:lpstr>
      <vt:lpstr>Wingdings 2</vt:lpstr>
      <vt:lpstr>Civic</vt:lpstr>
      <vt:lpstr>Karl Marks</vt:lpstr>
      <vt:lpstr>Apstraktno- analitički postupak</vt:lpstr>
      <vt:lpstr>Uslovi kapitalizma</vt:lpstr>
      <vt:lpstr>Eksploatacija</vt:lpstr>
      <vt:lpstr> Metodska usmerenost</vt:lpstr>
      <vt:lpstr>Metodološki postupci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Karl Marks</dc:title>
  <dc:creator>Dragan</dc:creator>
  <cp:lastModifiedBy>Zeljka Manic</cp:lastModifiedBy>
  <cp:revision>16</cp:revision>
  <dcterms:created xsi:type="dcterms:W3CDTF">2020-03-07T23:23:27Z</dcterms:created>
  <dcterms:modified xsi:type="dcterms:W3CDTF">2020-03-24T17:33:15Z</dcterms:modified>
</cp:coreProperties>
</file>