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4089-444A-483F-8D16-4BF3ED4DED61}" type="datetimeFigureOut">
              <a:rPr lang="sr-Latn-RS" smtClean="0"/>
              <a:t>20.5.2019.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0B60-B93B-43C8-9A0D-76FB4FA0096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88401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4089-444A-483F-8D16-4BF3ED4DED61}" type="datetimeFigureOut">
              <a:rPr lang="sr-Latn-RS" smtClean="0"/>
              <a:t>20.5.2019.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0B60-B93B-43C8-9A0D-76FB4FA0096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1496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4089-444A-483F-8D16-4BF3ED4DED61}" type="datetimeFigureOut">
              <a:rPr lang="sr-Latn-RS" smtClean="0"/>
              <a:t>20.5.2019.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0B60-B93B-43C8-9A0D-76FB4FA0096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3731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4089-444A-483F-8D16-4BF3ED4DED61}" type="datetimeFigureOut">
              <a:rPr lang="sr-Latn-RS" smtClean="0"/>
              <a:t>20.5.2019.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0B60-B93B-43C8-9A0D-76FB4FA0096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8074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4089-444A-483F-8D16-4BF3ED4DED61}" type="datetimeFigureOut">
              <a:rPr lang="sr-Latn-RS" smtClean="0"/>
              <a:t>20.5.2019.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0B60-B93B-43C8-9A0D-76FB4FA0096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3241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4089-444A-483F-8D16-4BF3ED4DED61}" type="datetimeFigureOut">
              <a:rPr lang="sr-Latn-RS" smtClean="0"/>
              <a:t>20.5.2019.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0B60-B93B-43C8-9A0D-76FB4FA0096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9111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4089-444A-483F-8D16-4BF3ED4DED61}" type="datetimeFigureOut">
              <a:rPr lang="sr-Latn-RS" smtClean="0"/>
              <a:t>20.5.2019.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0B60-B93B-43C8-9A0D-76FB4FA0096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74405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4089-444A-483F-8D16-4BF3ED4DED61}" type="datetimeFigureOut">
              <a:rPr lang="sr-Latn-RS" smtClean="0"/>
              <a:t>20.5.2019.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0B60-B93B-43C8-9A0D-76FB4FA0096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8764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4089-444A-483F-8D16-4BF3ED4DED61}" type="datetimeFigureOut">
              <a:rPr lang="sr-Latn-RS" smtClean="0"/>
              <a:t>20.5.2019.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0B60-B93B-43C8-9A0D-76FB4FA0096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70091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4089-444A-483F-8D16-4BF3ED4DED61}" type="datetimeFigureOut">
              <a:rPr lang="sr-Latn-RS" smtClean="0"/>
              <a:t>20.5.2019.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0B60-B93B-43C8-9A0D-76FB4FA0096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39607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4089-444A-483F-8D16-4BF3ED4DED61}" type="datetimeFigureOut">
              <a:rPr lang="sr-Latn-RS" smtClean="0"/>
              <a:t>20.5.2019.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0B60-B93B-43C8-9A0D-76FB4FA0096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9024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44089-444A-483F-8D16-4BF3ED4DED61}" type="datetimeFigureOut">
              <a:rPr lang="sr-Latn-RS" smtClean="0"/>
              <a:t>20.5.2019.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60B60-B93B-43C8-9A0D-76FB4FA0096E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06582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Rodno zasnovano nasilje i religija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64812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Nasilje nad ženama – globalni problem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/>
              <a:t>Nasilje nad ženama je, i  u najrazvijenijim zemljama, percipirano kao društveni problem tek od kraja osamdesetih godina XX </a:t>
            </a:r>
            <a:r>
              <a:rPr lang="sr-Latn-RS" dirty="0" smtClean="0"/>
              <a:t>veka</a:t>
            </a:r>
            <a:r>
              <a:rPr lang="sr-Latn-RS" dirty="0"/>
              <a:t>.</a:t>
            </a:r>
            <a:endParaRPr lang="sr-Latn-RS" dirty="0" smtClean="0"/>
          </a:p>
          <a:p>
            <a:r>
              <a:rPr lang="sr-Latn-RS" dirty="0"/>
              <a:t>na globalnom </a:t>
            </a:r>
            <a:r>
              <a:rPr lang="sr-Latn-RS" dirty="0" smtClean="0"/>
              <a:t>nivou - svaka </a:t>
            </a:r>
            <a:r>
              <a:rPr lang="sr-Latn-RS" dirty="0"/>
              <a:t>treća žena pretrpela neki oblik nasilja bar </a:t>
            </a:r>
            <a:r>
              <a:rPr lang="sr-Latn-RS" dirty="0" smtClean="0"/>
              <a:t>jednom </a:t>
            </a:r>
            <a:r>
              <a:rPr lang="sr-Latn-RS" dirty="0"/>
              <a:t>u </a:t>
            </a:r>
            <a:r>
              <a:rPr lang="sr-Latn-RS" dirty="0" smtClean="0"/>
              <a:t>životu</a:t>
            </a:r>
          </a:p>
          <a:p>
            <a:r>
              <a:rPr lang="sr-Latn-RS" dirty="0"/>
              <a:t>Ujedinjene nacije su na Generalnoj skupštini 1993. godine usvojile Deklaraciju o eliminaciji nasilja nad </a:t>
            </a:r>
            <a:r>
              <a:rPr lang="sr-Latn-RS" dirty="0" smtClean="0"/>
              <a:t>ženama. </a:t>
            </a:r>
            <a:r>
              <a:rPr lang="sr-Latn-RS" dirty="0"/>
              <a:t>Platforma za </a:t>
            </a:r>
            <a:r>
              <a:rPr lang="sr-Latn-RS" dirty="0" smtClean="0"/>
              <a:t>sprečavanje </a:t>
            </a:r>
            <a:r>
              <a:rPr lang="sr-Latn-RS" dirty="0"/>
              <a:t>i eliminisanje nasilja nad ženama usvojena je na Svetskoj konferenicji o ženama u Pekingu 1995. godine. </a:t>
            </a:r>
            <a:endParaRPr lang="sr-Latn-RS" dirty="0" smtClean="0"/>
          </a:p>
          <a:p>
            <a:r>
              <a:rPr lang="sr-Latn-RS" dirty="0" smtClean="0"/>
              <a:t>Srbija - Izmenom </a:t>
            </a:r>
            <a:r>
              <a:rPr lang="sr-Latn-RS" i="1" dirty="0"/>
              <a:t>Krivičnog zakona Srbije</a:t>
            </a:r>
            <a:r>
              <a:rPr lang="sr-Latn-RS" dirty="0"/>
              <a:t>, 2002. </a:t>
            </a:r>
            <a:r>
              <a:rPr lang="sr-Latn-RS" dirty="0" smtClean="0"/>
              <a:t>godine (član 118a) - </a:t>
            </a:r>
            <a:r>
              <a:rPr lang="sr-Latn-RS" dirty="0"/>
              <a:t>po prvi put je nasilje u porodici tretirano kao krivično </a:t>
            </a:r>
            <a:r>
              <a:rPr lang="sr-Latn-RS" dirty="0" smtClean="0"/>
              <a:t>delo; </a:t>
            </a:r>
            <a:r>
              <a:rPr lang="sr-Latn-RS" dirty="0"/>
              <a:t>2005. </a:t>
            </a:r>
            <a:r>
              <a:rPr lang="sr-Latn-RS" dirty="0" smtClean="0"/>
              <a:t>član </a:t>
            </a:r>
            <a:r>
              <a:rPr lang="sr-Latn-RS" dirty="0"/>
              <a:t>194 nasilje u porodici tretirano kao posebno krivično delo, i 2009. </a:t>
            </a:r>
            <a:r>
              <a:rPr lang="sr-Latn-RS" dirty="0" smtClean="0"/>
              <a:t> </a:t>
            </a:r>
            <a:r>
              <a:rPr lang="sr-Latn-RS" dirty="0"/>
              <a:t>uvedene </a:t>
            </a:r>
            <a:r>
              <a:rPr lang="sr-Latn-RS" dirty="0" smtClean="0"/>
              <a:t>su strože sankcije, </a:t>
            </a:r>
            <a:r>
              <a:rPr lang="sr-Latn-RS" i="1" dirty="0"/>
              <a:t>Zakonu o sprečavanju nasilja u porodici</a:t>
            </a:r>
            <a:r>
              <a:rPr lang="sr-Latn-RS" dirty="0"/>
              <a:t>, </a:t>
            </a:r>
            <a:r>
              <a:rPr lang="sr-Latn-RS" dirty="0" smtClean="0"/>
              <a:t>2017</a:t>
            </a:r>
            <a:r>
              <a:rPr lang="sr-Latn-RS" dirty="0"/>
              <a:t>. </a:t>
            </a:r>
            <a:r>
              <a:rPr lang="sr-Latn-RS" dirty="0" smtClean="0"/>
              <a:t>godine.</a:t>
            </a:r>
          </a:p>
        </p:txBody>
      </p:sp>
    </p:spTree>
    <p:extLst>
      <p:ext uri="{BB962C8B-B14F-4D97-AF65-F5344CB8AC3E}">
        <p14:creationId xmlns:p14="http://schemas.microsoft.com/office/powerpoint/2010/main" val="2782670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Teorijski koncepti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nasilje između </a:t>
            </a:r>
            <a:r>
              <a:rPr lang="sr-Latn-RS" dirty="0"/>
              <a:t>intimnih partnera posmatra se obično dvojako: 1) kao nasilje u kojem učestvuju podjednako oba partnera ili samo jedan od njih </a:t>
            </a:r>
            <a:r>
              <a:rPr lang="sr-Latn-RS" dirty="0">
                <a:sym typeface="Symbol" panose="05050102010706020507" pitchFamily="18" charset="2"/>
              </a:rPr>
              <a:t></a:t>
            </a:r>
            <a:r>
              <a:rPr lang="sr-Latn-RS" dirty="0"/>
              <a:t> muškarac ili žena; 2) kao sistematsko nasilje muškarca </a:t>
            </a:r>
            <a:r>
              <a:rPr lang="sr-Latn-RS" dirty="0" smtClean="0"/>
              <a:t>inspirisano </a:t>
            </a:r>
            <a:r>
              <a:rPr lang="sr-Latn-RS" dirty="0"/>
              <a:t>patrijarhalnom kontrolom </a:t>
            </a:r>
            <a:endParaRPr lang="sr-Latn-RS" dirty="0" smtClean="0"/>
          </a:p>
          <a:p>
            <a:r>
              <a:rPr lang="sr-Latn-RS" dirty="0" smtClean="0"/>
              <a:t>Koncept </a:t>
            </a:r>
            <a:r>
              <a:rPr lang="sr-Latn-RS" dirty="0"/>
              <a:t>strukturnog nasilja uveo je norveški naučnik Galtung (1969)</a:t>
            </a:r>
          </a:p>
          <a:p>
            <a:r>
              <a:rPr lang="sr-Latn-RS" dirty="0"/>
              <a:t>Strukturno nasilje oblikuju različite institucije društva, to je indirektno nasilje bez subjekta,  prepoznajemo ga onda kada je nasilje utkano u društvenu strukturu i ispoljava se kao nejednaka moć i nejednake životne šanse (Galtung 1990). </a:t>
            </a:r>
            <a:endParaRPr lang="sr-Latn-RS" dirty="0" smtClean="0"/>
          </a:p>
          <a:p>
            <a:r>
              <a:rPr lang="sr-Latn-RS" dirty="0"/>
              <a:t>Burdije i Fuko su takodje elaborirali teoriju "simboličnog nasilja", nasilja koje nije fizičko ili čak otvoreno, ono je često podsvesno i čak nevidljivo. Ovo indirektno nasilje je ideološko i pokušava da održi rodno zasnovani društveni poredak.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20862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549275"/>
            <a:ext cx="10515600" cy="1325563"/>
          </a:xfrm>
        </p:spPr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3124"/>
            <a:ext cx="10515600" cy="5489575"/>
          </a:xfrm>
        </p:spPr>
        <p:txBody>
          <a:bodyPr>
            <a:normAutofit/>
          </a:bodyPr>
          <a:lstStyle/>
          <a:p>
            <a:r>
              <a:rPr lang="sr-Latn-RS" dirty="0"/>
              <a:t>Pod kulturnim nasiljem </a:t>
            </a:r>
            <a:r>
              <a:rPr lang="sr-Latn-RS" dirty="0" smtClean="0"/>
              <a:t>Galtung podrazumeva </a:t>
            </a:r>
            <a:r>
              <a:rPr lang="sr-Latn-RS" dirty="0"/>
              <a:t>aspekte kulture kao što su religija i ideologija, jezik i umetnost, nauka (empirijska i formalna ) kojima se mogu opravdavati ili legitimisati direktno ili strukturno </a:t>
            </a:r>
            <a:r>
              <a:rPr lang="sr-Latn-RS" dirty="0" smtClean="0"/>
              <a:t>nasilje </a:t>
            </a:r>
            <a:r>
              <a:rPr lang="sr-Latn-RS" dirty="0"/>
              <a:t>(Galtung 1990, 291). </a:t>
            </a:r>
            <a:endParaRPr lang="sr-Latn-RS" dirty="0" smtClean="0"/>
          </a:p>
          <a:p>
            <a:r>
              <a:rPr lang="sr-Latn-RS" dirty="0"/>
              <a:t>kulturno nasilje je prepoznatljivo u rodnoj i patrijarhalnoj ideologiji, koja daje legitimitet direktnom i strukturalnom nasilju tako da ono postaje prihvatljivo i neprepoznatljivo kao nasilje</a:t>
            </a:r>
            <a:r>
              <a:rPr lang="sr-Latn-RS" dirty="0" smtClean="0"/>
              <a:t>.</a:t>
            </a:r>
          </a:p>
          <a:p>
            <a:r>
              <a:rPr lang="sr-Latn-RS" dirty="0"/>
              <a:t>Kulturne predrasude, stereotipi, </a:t>
            </a:r>
            <a:r>
              <a:rPr lang="sr-Latn-RS" dirty="0" smtClean="0"/>
              <a:t>nemogućnost </a:t>
            </a:r>
            <a:r>
              <a:rPr lang="sr-Latn-RS" dirty="0"/>
              <a:t>žena da prave sosptvene izbore kao, na primer, u slučaju radjanja i abortusa, predstavljaju stalnu pretnju diskriminacijom i indirektnim represijama kroz patrijarhalne strukture društva.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4086034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662782"/>
            <a:ext cx="10515600" cy="1325563"/>
          </a:xfrm>
        </p:spPr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2781"/>
            <a:ext cx="10515600" cy="4351338"/>
          </a:xfrm>
        </p:spPr>
        <p:txBody>
          <a:bodyPr>
            <a:noAutofit/>
          </a:bodyPr>
          <a:lstStyle/>
          <a:p>
            <a:r>
              <a:rPr lang="sr-Latn-RS" sz="3200" dirty="0" smtClean="0"/>
              <a:t>patrijarhalni terorizam“ (Johnson 1995), kasnije, u drugim radovima koristio je sintagmu „intimni terorizam“ (Johnson2008) i podrazumevao sistematsko nasilje od strane muža ili partnera koje je ukorenjeno u patrijarhalnoj tradiciji, a zasniva se na obrascu kontrole i ideji da je partnerka vlasništvo muškarca (Johnson 1995, 284). </a:t>
            </a:r>
          </a:p>
          <a:p>
            <a:r>
              <a:rPr lang="sr-Latn-RS" sz="3200" dirty="0" smtClean="0"/>
              <a:t>Nasilje </a:t>
            </a:r>
            <a:r>
              <a:rPr lang="sr-Latn-RS" sz="3200" dirty="0"/>
              <a:t>se dešava u kontekstu moći i kontrole na osnovu kojh Džonson predlaže četiri tipa nasilja: 1) intimni terorizam; 2) situaciono partnersko nasilje; 3) nasilje kao otpor;  4) uzajamna nasilna kontrola</a:t>
            </a:r>
          </a:p>
        </p:txBody>
      </p:sp>
    </p:spTree>
    <p:extLst>
      <p:ext uri="{BB962C8B-B14F-4D97-AF65-F5344CB8AC3E}">
        <p14:creationId xmlns:p14="http://schemas.microsoft.com/office/powerpoint/2010/main" val="1991763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Kada se o religiji može govoriti kao o vidu kulturnog i rodno zasnovanog nasilja?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Latn-RS" dirty="0" smtClean="0"/>
              <a:t>Dve teme: 1) uloga </a:t>
            </a:r>
            <a:r>
              <a:rPr lang="sr-Latn-RS" dirty="0"/>
              <a:t>zvanične religije u davanju legitimiteta </a:t>
            </a:r>
            <a:r>
              <a:rPr lang="sr-Latn-RS" dirty="0" smtClean="0"/>
              <a:t>nasilju izmedju intimnih partnera, </a:t>
            </a:r>
          </a:p>
          <a:p>
            <a:pPr marL="0" indent="0">
              <a:buNone/>
            </a:pPr>
            <a:r>
              <a:rPr lang="sr-Latn-RS" dirty="0" smtClean="0"/>
              <a:t>2) Uloga religije u odvraćanju </a:t>
            </a:r>
            <a:r>
              <a:rPr lang="sr-Latn-RS" dirty="0"/>
              <a:t>od nasilja u porodici </a:t>
            </a:r>
            <a:r>
              <a:rPr lang="sr-Latn-RS" dirty="0" smtClean="0"/>
              <a:t>i mogućnostima </a:t>
            </a:r>
            <a:r>
              <a:rPr lang="sr-Latn-RS" dirty="0"/>
              <a:t>da se </a:t>
            </a:r>
            <a:r>
              <a:rPr lang="sr-Latn-RS" dirty="0" smtClean="0"/>
              <a:t>crkva uključi </a:t>
            </a:r>
            <a:r>
              <a:rPr lang="sr-Latn-RS" dirty="0"/>
              <a:t>u brigu i podršku žrtvama nasilja. </a:t>
            </a:r>
            <a:endParaRPr lang="sr-Latn-RS" dirty="0" smtClean="0"/>
          </a:p>
          <a:p>
            <a:r>
              <a:rPr lang="sr-Latn-RS" dirty="0" smtClean="0"/>
              <a:t>Dva </a:t>
            </a:r>
            <a:r>
              <a:rPr lang="sr-Latn-RS" dirty="0"/>
              <a:t>aspekta problema:</a:t>
            </a:r>
          </a:p>
          <a:p>
            <a:r>
              <a:rPr lang="sr-Latn-RS" dirty="0"/>
              <a:t>Verska učenja koja indirektno generišu </a:t>
            </a:r>
            <a:r>
              <a:rPr lang="sr-Latn-RS" dirty="0" smtClean="0"/>
              <a:t>nasilje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Onda  </a:t>
            </a:r>
            <a:r>
              <a:rPr lang="sr-Latn-RS" dirty="0"/>
              <a:t>kada religijske norme i vrednosti, kao odredjeni aspekt kulture, doprinose da se direktno i strukturno nasilje održavaju i reprodukuju? </a:t>
            </a:r>
            <a:endParaRPr lang="sr-Latn-RS" dirty="0" smtClean="0"/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sr-Latn-RS" dirty="0"/>
              <a:t>Onda kada religijske norme, verovanja i prakse utiču na živote vernika i imaju odredjene  implikacije na konkretne oblike verskog nasilja</a:t>
            </a:r>
            <a:r>
              <a:rPr lang="sr-Latn-RS" dirty="0" smtClean="0"/>
              <a:t>?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644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b="1" dirty="0" smtClean="0"/>
              <a:t>1. religijske norme i vrednosti, kao odredjeni aspekt kulture, doprinose da se direktno i strukturno nasilje održavaju i reprodukuju</a:t>
            </a:r>
            <a:endParaRPr lang="sr-Latn-R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Religija podržava norme koje posredno podstiču muškarce na nasilje, ona promoviše muško pravo na dominaciju i na različite načine omogućava, pre svega interpretacijom Svetih spisa ali i kroz popularnu teologiju </a:t>
            </a:r>
            <a:r>
              <a:rPr lang="sr-Latn-RS" dirty="0" smtClean="0"/>
              <a:t>da </a:t>
            </a:r>
            <a:r>
              <a:rPr lang="sr-Latn-RS" dirty="0"/>
              <a:t>se reprodukuje rodno zasnovano </a:t>
            </a:r>
            <a:r>
              <a:rPr lang="sr-Latn-RS" dirty="0" smtClean="0"/>
              <a:t>nasilje.</a:t>
            </a:r>
          </a:p>
          <a:p>
            <a:r>
              <a:rPr lang="sr-Latn-RS" dirty="0"/>
              <a:t>Religijski modeli verbalnog nasilja nad ženama u javnoj sferi </a:t>
            </a:r>
          </a:p>
          <a:p>
            <a:r>
              <a:rPr lang="sr-Latn-RS" dirty="0"/>
              <a:t>Negativna ocena žena i njihovog ponašanja po pitanju abortusa, otpužene su da ubijaju nerodjenju decu, a s tim u vezi i </a:t>
            </a:r>
            <a:r>
              <a:rPr lang="sr-Latn-RS" dirty="0" smtClean="0"/>
              <a:t>za uništenje nacije, karijeriazm, rušenje </a:t>
            </a:r>
            <a:r>
              <a:rPr lang="sr-Latn-RS" dirty="0"/>
              <a:t>tradicionalne </a:t>
            </a:r>
            <a:r>
              <a:rPr lang="sr-Latn-RS" dirty="0" smtClean="0"/>
              <a:t>porodice</a:t>
            </a:r>
          </a:p>
          <a:p>
            <a:r>
              <a:rPr lang="sr-Latn-RS" dirty="0" smtClean="0"/>
              <a:t>etiketiranje žena </a:t>
            </a:r>
            <a:r>
              <a:rPr lang="sr-Latn-RS" dirty="0"/>
              <a:t>samo na osnovu toga što su žene i zato što ih </a:t>
            </a:r>
            <a:r>
              <a:rPr lang="sr-Latn-RS" dirty="0" smtClean="0"/>
              <a:t>vide </a:t>
            </a:r>
            <a:r>
              <a:rPr lang="sr-Latn-RS" dirty="0"/>
              <a:t>u tradicionalnim rodnim ulogama, kada se ne ponašaju u skladu sa očekivanjima.</a:t>
            </a:r>
          </a:p>
        </p:txBody>
      </p:sp>
    </p:spTree>
    <p:extLst>
      <p:ext uri="{BB962C8B-B14F-4D97-AF65-F5344CB8AC3E}">
        <p14:creationId xmlns:p14="http://schemas.microsoft.com/office/powerpoint/2010/main" val="979824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100" b="1" dirty="0" smtClean="0"/>
              <a:t>2. religijske </a:t>
            </a:r>
            <a:r>
              <a:rPr lang="sr-Latn-RS" sz="3100" b="1" dirty="0"/>
              <a:t>norme, verovanja i prakse utiču na živote vernika i imaju odredjene  implikacije na konkretne oblike verskog nasilja</a:t>
            </a:r>
            <a:r>
              <a:rPr lang="sr-Latn-R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b="1" dirty="0"/>
              <a:t>prisiljavanjem na odredjeno versko prihvatljivo </a:t>
            </a:r>
            <a:r>
              <a:rPr lang="sr-Latn-RS" b="1" dirty="0" smtClean="0"/>
              <a:t>ponašanje </a:t>
            </a:r>
            <a:r>
              <a:rPr lang="sr-Latn-RS" dirty="0" smtClean="0"/>
              <a:t>ili</a:t>
            </a:r>
            <a:r>
              <a:rPr lang="sr-Latn-RS" dirty="0"/>
              <a:t>, nasuprot tome, u privatnoj sferi </a:t>
            </a:r>
            <a:r>
              <a:rPr lang="sr-Latn-RS" b="1" dirty="0"/>
              <a:t>zabranu ispoljavanja </a:t>
            </a:r>
            <a:r>
              <a:rPr lang="sr-Latn-RS" b="1" dirty="0" smtClean="0"/>
              <a:t>pobožnosti -</a:t>
            </a:r>
            <a:r>
              <a:rPr lang="sr-Latn-RS" dirty="0" smtClean="0"/>
              <a:t> </a:t>
            </a:r>
            <a:r>
              <a:rPr lang="sr-Latn-RS" dirty="0"/>
              <a:t>predstavlja oblik verskog nasilja kao kultunog </a:t>
            </a:r>
            <a:r>
              <a:rPr lang="sr-Latn-RS" dirty="0" smtClean="0"/>
              <a:t>nasilja</a:t>
            </a:r>
          </a:p>
          <a:p>
            <a:r>
              <a:rPr lang="sr-Latn-RS" b="1" dirty="0"/>
              <a:t>verskom ideologijom</a:t>
            </a:r>
            <a:r>
              <a:rPr lang="sr-Latn-RS" dirty="0"/>
              <a:t> koja propagira patrijarhalne uloge žene kao </a:t>
            </a:r>
            <a:r>
              <a:rPr lang="sr-Latn-RS" b="1" dirty="0"/>
              <a:t>majke, domaćice i supruge</a:t>
            </a:r>
            <a:r>
              <a:rPr lang="sr-Latn-RS" dirty="0"/>
              <a:t>; negativan efekat imaju svakako i </a:t>
            </a:r>
            <a:r>
              <a:rPr lang="sr-Latn-RS" b="1" dirty="0"/>
              <a:t>verske ideje i prakse kao što su praštanje, mučeništvo, žrtvovanje; negativan odnos prema razvodu</a:t>
            </a:r>
            <a:r>
              <a:rPr lang="sr-Latn-RS" dirty="0"/>
              <a:t> </a:t>
            </a:r>
            <a:r>
              <a:rPr lang="sr-Latn-RS" dirty="0" smtClean="0"/>
              <a:t>itd</a:t>
            </a:r>
          </a:p>
          <a:p>
            <a:r>
              <a:rPr lang="sr-Latn-RS" b="1" dirty="0"/>
              <a:t>Zabrana ispoljavanja </a:t>
            </a:r>
            <a:r>
              <a:rPr lang="sr-Latn-RS" b="1" dirty="0" smtClean="0"/>
              <a:t>pobožnosti - </a:t>
            </a:r>
            <a:r>
              <a:rPr lang="sr-Latn-RS" dirty="0"/>
              <a:t>zabrana odlaska u crkvu, zabrana ženi da učestvuje na verskim manifestacijma, druži se sa vernicima, da obavlja verske dužnosti (molitva, post, pričešće, prisustvo liturgiji, službama), verbalno i psihičko nasilje kojim umanjuje samopoštovanje žene kao vernice.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44337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844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Theme</vt:lpstr>
      <vt:lpstr>Rodno zasnovano nasilje i religija</vt:lpstr>
      <vt:lpstr>Nasilje nad ženama – globalni problem</vt:lpstr>
      <vt:lpstr>Teorijski koncepti</vt:lpstr>
      <vt:lpstr>PowerPoint Presentation</vt:lpstr>
      <vt:lpstr>PowerPoint Presentation</vt:lpstr>
      <vt:lpstr>Kada se o religiji može govoriti kao o vidu kulturnog i rodno zasnovanog nasilja?</vt:lpstr>
      <vt:lpstr>1. religijske norme i vrednosti, kao odredjeni aspekt kulture, doprinose da se direktno i strukturno nasilje održavaju i reprodukuju</vt:lpstr>
      <vt:lpstr>2. religijske norme, verovanja i prakse utiču na živote vernika i imaju odredjene  implikacije na konkretne oblike verskog nasilja?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Rodno zasnovano nasilje i religija</dc:title>
  <dc:creator>Lidija</dc:creator>
  <cp:lastModifiedBy>Lidija</cp:lastModifiedBy>
  <cp:revision>8</cp:revision>
  <dcterms:created xsi:type="dcterms:W3CDTF">2019-05-20T21:41:34Z</dcterms:created>
  <dcterms:modified xsi:type="dcterms:W3CDTF">2019-05-21T06:57:07Z</dcterms:modified>
</cp:coreProperties>
</file>