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8" r:id="rId4"/>
    <p:sldId id="290" r:id="rId5"/>
    <p:sldId id="285" r:id="rId6"/>
    <p:sldId id="314" r:id="rId7"/>
    <p:sldId id="293" r:id="rId8"/>
    <p:sldId id="272" r:id="rId9"/>
    <p:sldId id="291" r:id="rId10"/>
    <p:sldId id="297" r:id="rId11"/>
    <p:sldId id="315" r:id="rId12"/>
    <p:sldId id="260" r:id="rId13"/>
    <p:sldId id="298" r:id="rId14"/>
    <p:sldId id="316" r:id="rId15"/>
    <p:sldId id="327" r:id="rId16"/>
    <p:sldId id="261" r:id="rId17"/>
    <p:sldId id="299" r:id="rId18"/>
    <p:sldId id="317" r:id="rId19"/>
    <p:sldId id="262" r:id="rId20"/>
    <p:sldId id="318" r:id="rId21"/>
    <p:sldId id="263" r:id="rId22"/>
    <p:sldId id="319" r:id="rId23"/>
    <p:sldId id="266" r:id="rId24"/>
    <p:sldId id="320" r:id="rId25"/>
    <p:sldId id="264" r:id="rId26"/>
    <p:sldId id="321" r:id="rId27"/>
    <p:sldId id="265" r:id="rId28"/>
    <p:sldId id="322" r:id="rId29"/>
    <p:sldId id="267" r:id="rId30"/>
    <p:sldId id="312" r:id="rId31"/>
    <p:sldId id="294" r:id="rId32"/>
    <p:sldId id="295" r:id="rId33"/>
    <p:sldId id="259" r:id="rId34"/>
    <p:sldId id="326" r:id="rId35"/>
    <p:sldId id="268" r:id="rId36"/>
    <p:sldId id="287" r:id="rId37"/>
    <p:sldId id="286" r:id="rId38"/>
    <p:sldId id="271" r:id="rId39"/>
    <p:sldId id="292" r:id="rId40"/>
    <p:sldId id="273" r:id="rId41"/>
    <p:sldId id="274" r:id="rId42"/>
    <p:sldId id="323" r:id="rId43"/>
    <p:sldId id="277" r:id="rId44"/>
    <p:sldId id="324" r:id="rId45"/>
    <p:sldId id="279" r:id="rId46"/>
    <p:sldId id="325" r:id="rId47"/>
    <p:sldId id="280" r:id="rId48"/>
    <p:sldId id="281" r:id="rId49"/>
    <p:sldId id="282" r:id="rId50"/>
    <p:sldId id="313" r:id="rId51"/>
    <p:sldId id="296"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94" d="100"/>
          <a:sy n="94" d="100"/>
        </p:scale>
        <p:origin x="-384" y="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1C52BF-C00D-48A0-96ED-C894EBC4F8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240B0428-DD11-40B6-9312-CBF04E0493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40F5B799-79EB-46F9-8938-75B724F1CBB5}"/>
              </a:ext>
            </a:extLst>
          </p:cNvPr>
          <p:cNvSpPr>
            <a:spLocks noGrp="1"/>
          </p:cNvSpPr>
          <p:nvPr>
            <p:ph type="dt" sz="half" idx="10"/>
          </p:nvPr>
        </p:nvSpPr>
        <p:spPr/>
        <p:txBody>
          <a:bodyPr/>
          <a:lstStyle/>
          <a:p>
            <a:fld id="{747370C9-C766-4665-A6D4-2D62F774D34E}" type="datetimeFigureOut">
              <a:rPr lang="en-US" smtClean="0"/>
              <a:t>2/18/2023</a:t>
            </a:fld>
            <a:endParaRPr lang="en-US"/>
          </a:p>
        </p:txBody>
      </p:sp>
      <p:sp>
        <p:nvSpPr>
          <p:cNvPr id="5" name="Footer Placeholder 4">
            <a:extLst>
              <a:ext uri="{FF2B5EF4-FFF2-40B4-BE49-F238E27FC236}">
                <a16:creationId xmlns:a16="http://schemas.microsoft.com/office/drawing/2014/main" xmlns="" id="{310EB2B9-010E-49F3-B125-0DD80E71CC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B719469-06ED-45C6-AD72-85DB0431D607}"/>
              </a:ext>
            </a:extLst>
          </p:cNvPr>
          <p:cNvSpPr>
            <a:spLocks noGrp="1"/>
          </p:cNvSpPr>
          <p:nvPr>
            <p:ph type="sldNum" sz="quarter" idx="12"/>
          </p:nvPr>
        </p:nvSpPr>
        <p:spPr/>
        <p:txBody>
          <a:bodyPr/>
          <a:lstStyle/>
          <a:p>
            <a:fld id="{5A17A140-CDFB-44C4-86EA-CB054F07871F}" type="slidenum">
              <a:rPr lang="en-US" smtClean="0"/>
              <a:t>‹#›</a:t>
            </a:fld>
            <a:endParaRPr lang="en-US"/>
          </a:p>
        </p:txBody>
      </p:sp>
    </p:spTree>
    <p:extLst>
      <p:ext uri="{BB962C8B-B14F-4D97-AF65-F5344CB8AC3E}">
        <p14:creationId xmlns:p14="http://schemas.microsoft.com/office/powerpoint/2010/main" val="302744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F2522F-14E2-42B9-9883-BF0EF31EF29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73ED00D-DBF4-453E-95A6-A8D4328B9B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5A87EA3-8627-4435-AB04-E340D1D0EC3E}"/>
              </a:ext>
            </a:extLst>
          </p:cNvPr>
          <p:cNvSpPr>
            <a:spLocks noGrp="1"/>
          </p:cNvSpPr>
          <p:nvPr>
            <p:ph type="dt" sz="half" idx="10"/>
          </p:nvPr>
        </p:nvSpPr>
        <p:spPr/>
        <p:txBody>
          <a:bodyPr/>
          <a:lstStyle/>
          <a:p>
            <a:fld id="{747370C9-C766-4665-A6D4-2D62F774D34E}" type="datetimeFigureOut">
              <a:rPr lang="en-US" smtClean="0"/>
              <a:t>2/18/2023</a:t>
            </a:fld>
            <a:endParaRPr lang="en-US"/>
          </a:p>
        </p:txBody>
      </p:sp>
      <p:sp>
        <p:nvSpPr>
          <p:cNvPr id="5" name="Footer Placeholder 4">
            <a:extLst>
              <a:ext uri="{FF2B5EF4-FFF2-40B4-BE49-F238E27FC236}">
                <a16:creationId xmlns:a16="http://schemas.microsoft.com/office/drawing/2014/main" xmlns="" id="{C79DD6FE-C8D8-4394-ACFF-5AC7C4CC81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F439E45-8560-4D0E-B347-713893ABEFCB}"/>
              </a:ext>
            </a:extLst>
          </p:cNvPr>
          <p:cNvSpPr>
            <a:spLocks noGrp="1"/>
          </p:cNvSpPr>
          <p:nvPr>
            <p:ph type="sldNum" sz="quarter" idx="12"/>
          </p:nvPr>
        </p:nvSpPr>
        <p:spPr/>
        <p:txBody>
          <a:bodyPr/>
          <a:lstStyle/>
          <a:p>
            <a:fld id="{5A17A140-CDFB-44C4-86EA-CB054F07871F}" type="slidenum">
              <a:rPr lang="en-US" smtClean="0"/>
              <a:t>‹#›</a:t>
            </a:fld>
            <a:endParaRPr lang="en-US"/>
          </a:p>
        </p:txBody>
      </p:sp>
    </p:spTree>
    <p:extLst>
      <p:ext uri="{BB962C8B-B14F-4D97-AF65-F5344CB8AC3E}">
        <p14:creationId xmlns:p14="http://schemas.microsoft.com/office/powerpoint/2010/main" val="2434467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36659F3-36F3-4098-9B44-3C26BE72788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F55A497-16CE-4F0D-9B19-76B96A276FB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44ECEE1-E46F-4891-B6B4-48EF9B62D658}"/>
              </a:ext>
            </a:extLst>
          </p:cNvPr>
          <p:cNvSpPr>
            <a:spLocks noGrp="1"/>
          </p:cNvSpPr>
          <p:nvPr>
            <p:ph type="dt" sz="half" idx="10"/>
          </p:nvPr>
        </p:nvSpPr>
        <p:spPr/>
        <p:txBody>
          <a:bodyPr/>
          <a:lstStyle/>
          <a:p>
            <a:fld id="{747370C9-C766-4665-A6D4-2D62F774D34E}" type="datetimeFigureOut">
              <a:rPr lang="en-US" smtClean="0"/>
              <a:t>2/18/2023</a:t>
            </a:fld>
            <a:endParaRPr lang="en-US"/>
          </a:p>
        </p:txBody>
      </p:sp>
      <p:sp>
        <p:nvSpPr>
          <p:cNvPr id="5" name="Footer Placeholder 4">
            <a:extLst>
              <a:ext uri="{FF2B5EF4-FFF2-40B4-BE49-F238E27FC236}">
                <a16:creationId xmlns:a16="http://schemas.microsoft.com/office/drawing/2014/main" xmlns="" id="{620969E2-DBA8-4936-AB1E-AEB9F588C8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3394492-E812-45BB-90A6-6D954BDC5551}"/>
              </a:ext>
            </a:extLst>
          </p:cNvPr>
          <p:cNvSpPr>
            <a:spLocks noGrp="1"/>
          </p:cNvSpPr>
          <p:nvPr>
            <p:ph type="sldNum" sz="quarter" idx="12"/>
          </p:nvPr>
        </p:nvSpPr>
        <p:spPr/>
        <p:txBody>
          <a:bodyPr/>
          <a:lstStyle/>
          <a:p>
            <a:fld id="{5A17A140-CDFB-44C4-86EA-CB054F07871F}" type="slidenum">
              <a:rPr lang="en-US" smtClean="0"/>
              <a:t>‹#›</a:t>
            </a:fld>
            <a:endParaRPr lang="en-US"/>
          </a:p>
        </p:txBody>
      </p:sp>
    </p:spTree>
    <p:extLst>
      <p:ext uri="{BB962C8B-B14F-4D97-AF65-F5344CB8AC3E}">
        <p14:creationId xmlns:p14="http://schemas.microsoft.com/office/powerpoint/2010/main" val="3199459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24EC2C-E7B0-4C0F-BE3A-838E3E8FA2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EED6559-49BC-4111-9D86-D6E2FD253E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D3D89CC-5342-4499-9492-D2C9233DA15E}"/>
              </a:ext>
            </a:extLst>
          </p:cNvPr>
          <p:cNvSpPr>
            <a:spLocks noGrp="1"/>
          </p:cNvSpPr>
          <p:nvPr>
            <p:ph type="dt" sz="half" idx="10"/>
          </p:nvPr>
        </p:nvSpPr>
        <p:spPr/>
        <p:txBody>
          <a:bodyPr/>
          <a:lstStyle/>
          <a:p>
            <a:fld id="{747370C9-C766-4665-A6D4-2D62F774D34E}" type="datetimeFigureOut">
              <a:rPr lang="en-US" smtClean="0"/>
              <a:t>2/18/2023</a:t>
            </a:fld>
            <a:endParaRPr lang="en-US"/>
          </a:p>
        </p:txBody>
      </p:sp>
      <p:sp>
        <p:nvSpPr>
          <p:cNvPr id="5" name="Footer Placeholder 4">
            <a:extLst>
              <a:ext uri="{FF2B5EF4-FFF2-40B4-BE49-F238E27FC236}">
                <a16:creationId xmlns:a16="http://schemas.microsoft.com/office/drawing/2014/main" xmlns="" id="{3182CE71-3E13-4DBD-ACE9-BD3520F7E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E7FEC2D-99F3-44A4-A2F1-A9390C314802}"/>
              </a:ext>
            </a:extLst>
          </p:cNvPr>
          <p:cNvSpPr>
            <a:spLocks noGrp="1"/>
          </p:cNvSpPr>
          <p:nvPr>
            <p:ph type="sldNum" sz="quarter" idx="12"/>
          </p:nvPr>
        </p:nvSpPr>
        <p:spPr/>
        <p:txBody>
          <a:bodyPr/>
          <a:lstStyle/>
          <a:p>
            <a:fld id="{5A17A140-CDFB-44C4-86EA-CB054F07871F}" type="slidenum">
              <a:rPr lang="en-US" smtClean="0"/>
              <a:t>‹#›</a:t>
            </a:fld>
            <a:endParaRPr lang="en-US"/>
          </a:p>
        </p:txBody>
      </p:sp>
    </p:spTree>
    <p:extLst>
      <p:ext uri="{BB962C8B-B14F-4D97-AF65-F5344CB8AC3E}">
        <p14:creationId xmlns:p14="http://schemas.microsoft.com/office/powerpoint/2010/main" val="1251271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7076C1-83FC-4080-BF04-198A334DEB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0C48EFF6-09F3-4615-9FDD-D8B7F266E9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D6E7FC3A-E388-45C2-B5B8-CB933849FD21}"/>
              </a:ext>
            </a:extLst>
          </p:cNvPr>
          <p:cNvSpPr>
            <a:spLocks noGrp="1"/>
          </p:cNvSpPr>
          <p:nvPr>
            <p:ph type="dt" sz="half" idx="10"/>
          </p:nvPr>
        </p:nvSpPr>
        <p:spPr/>
        <p:txBody>
          <a:bodyPr/>
          <a:lstStyle/>
          <a:p>
            <a:fld id="{747370C9-C766-4665-A6D4-2D62F774D34E}" type="datetimeFigureOut">
              <a:rPr lang="en-US" smtClean="0"/>
              <a:t>2/18/2023</a:t>
            </a:fld>
            <a:endParaRPr lang="en-US"/>
          </a:p>
        </p:txBody>
      </p:sp>
      <p:sp>
        <p:nvSpPr>
          <p:cNvPr id="5" name="Footer Placeholder 4">
            <a:extLst>
              <a:ext uri="{FF2B5EF4-FFF2-40B4-BE49-F238E27FC236}">
                <a16:creationId xmlns:a16="http://schemas.microsoft.com/office/drawing/2014/main" xmlns="" id="{65A30314-C4C6-4CEA-AB6E-FF9C1A2A26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0342CCA-3D19-4275-AD2F-C0946D697B44}"/>
              </a:ext>
            </a:extLst>
          </p:cNvPr>
          <p:cNvSpPr>
            <a:spLocks noGrp="1"/>
          </p:cNvSpPr>
          <p:nvPr>
            <p:ph type="sldNum" sz="quarter" idx="12"/>
          </p:nvPr>
        </p:nvSpPr>
        <p:spPr/>
        <p:txBody>
          <a:bodyPr/>
          <a:lstStyle/>
          <a:p>
            <a:fld id="{5A17A140-CDFB-44C4-86EA-CB054F07871F}" type="slidenum">
              <a:rPr lang="en-US" smtClean="0"/>
              <a:t>‹#›</a:t>
            </a:fld>
            <a:endParaRPr lang="en-US"/>
          </a:p>
        </p:txBody>
      </p:sp>
    </p:spTree>
    <p:extLst>
      <p:ext uri="{BB962C8B-B14F-4D97-AF65-F5344CB8AC3E}">
        <p14:creationId xmlns:p14="http://schemas.microsoft.com/office/powerpoint/2010/main" val="4004806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67E8B3-ACB0-4F0D-BE27-6556DD2922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F48DBDF-98A6-45F2-812E-DBD75330A6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C7F2742-564B-4252-990E-7BD4A163350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C647C90-3E54-4489-8CFF-030B87F1B3B4}"/>
              </a:ext>
            </a:extLst>
          </p:cNvPr>
          <p:cNvSpPr>
            <a:spLocks noGrp="1"/>
          </p:cNvSpPr>
          <p:nvPr>
            <p:ph type="dt" sz="half" idx="10"/>
          </p:nvPr>
        </p:nvSpPr>
        <p:spPr/>
        <p:txBody>
          <a:bodyPr/>
          <a:lstStyle/>
          <a:p>
            <a:fld id="{747370C9-C766-4665-A6D4-2D62F774D34E}" type="datetimeFigureOut">
              <a:rPr lang="en-US" smtClean="0"/>
              <a:t>2/18/2023</a:t>
            </a:fld>
            <a:endParaRPr lang="en-US"/>
          </a:p>
        </p:txBody>
      </p:sp>
      <p:sp>
        <p:nvSpPr>
          <p:cNvPr id="6" name="Footer Placeholder 5">
            <a:extLst>
              <a:ext uri="{FF2B5EF4-FFF2-40B4-BE49-F238E27FC236}">
                <a16:creationId xmlns:a16="http://schemas.microsoft.com/office/drawing/2014/main" xmlns="" id="{93B5053D-80A6-44CD-A585-9712867779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00526D2-4336-457A-89DC-3D4A7DA7219E}"/>
              </a:ext>
            </a:extLst>
          </p:cNvPr>
          <p:cNvSpPr>
            <a:spLocks noGrp="1"/>
          </p:cNvSpPr>
          <p:nvPr>
            <p:ph type="sldNum" sz="quarter" idx="12"/>
          </p:nvPr>
        </p:nvSpPr>
        <p:spPr/>
        <p:txBody>
          <a:bodyPr/>
          <a:lstStyle/>
          <a:p>
            <a:fld id="{5A17A140-CDFB-44C4-86EA-CB054F07871F}" type="slidenum">
              <a:rPr lang="en-US" smtClean="0"/>
              <a:t>‹#›</a:t>
            </a:fld>
            <a:endParaRPr lang="en-US"/>
          </a:p>
        </p:txBody>
      </p:sp>
    </p:spTree>
    <p:extLst>
      <p:ext uri="{BB962C8B-B14F-4D97-AF65-F5344CB8AC3E}">
        <p14:creationId xmlns:p14="http://schemas.microsoft.com/office/powerpoint/2010/main" val="1781282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CD6229-5C86-48B1-97DD-B4D63D3C6D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3618302-73B0-4072-BA86-408E60BA9E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E98DE7BB-80D5-4540-BE91-857756DA0F2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02FF89A6-2C96-4A90-943C-9A6B266D3D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D55053E3-F5C1-4365-A066-58473F74896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244AE41-EAAA-4E7F-A357-DECCB15F8343}"/>
              </a:ext>
            </a:extLst>
          </p:cNvPr>
          <p:cNvSpPr>
            <a:spLocks noGrp="1"/>
          </p:cNvSpPr>
          <p:nvPr>
            <p:ph type="dt" sz="half" idx="10"/>
          </p:nvPr>
        </p:nvSpPr>
        <p:spPr/>
        <p:txBody>
          <a:bodyPr/>
          <a:lstStyle/>
          <a:p>
            <a:fld id="{747370C9-C766-4665-A6D4-2D62F774D34E}" type="datetimeFigureOut">
              <a:rPr lang="en-US" smtClean="0"/>
              <a:t>2/18/2023</a:t>
            </a:fld>
            <a:endParaRPr lang="en-US"/>
          </a:p>
        </p:txBody>
      </p:sp>
      <p:sp>
        <p:nvSpPr>
          <p:cNvPr id="8" name="Footer Placeholder 7">
            <a:extLst>
              <a:ext uri="{FF2B5EF4-FFF2-40B4-BE49-F238E27FC236}">
                <a16:creationId xmlns:a16="http://schemas.microsoft.com/office/drawing/2014/main" xmlns="" id="{E5182271-8D28-4F81-ACF5-295F2F33C2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CDC9C3AE-C2D0-4408-AF8D-7271EEF0E244}"/>
              </a:ext>
            </a:extLst>
          </p:cNvPr>
          <p:cNvSpPr>
            <a:spLocks noGrp="1"/>
          </p:cNvSpPr>
          <p:nvPr>
            <p:ph type="sldNum" sz="quarter" idx="12"/>
          </p:nvPr>
        </p:nvSpPr>
        <p:spPr/>
        <p:txBody>
          <a:bodyPr/>
          <a:lstStyle/>
          <a:p>
            <a:fld id="{5A17A140-CDFB-44C4-86EA-CB054F07871F}" type="slidenum">
              <a:rPr lang="en-US" smtClean="0"/>
              <a:t>‹#›</a:t>
            </a:fld>
            <a:endParaRPr lang="en-US"/>
          </a:p>
        </p:txBody>
      </p:sp>
    </p:spTree>
    <p:extLst>
      <p:ext uri="{BB962C8B-B14F-4D97-AF65-F5344CB8AC3E}">
        <p14:creationId xmlns:p14="http://schemas.microsoft.com/office/powerpoint/2010/main" val="253030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09A7F9-358E-4828-B16C-FDDD7EC5F4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02CF1632-8F71-498D-973D-CC3055C5C6BE}"/>
              </a:ext>
            </a:extLst>
          </p:cNvPr>
          <p:cNvSpPr>
            <a:spLocks noGrp="1"/>
          </p:cNvSpPr>
          <p:nvPr>
            <p:ph type="dt" sz="half" idx="10"/>
          </p:nvPr>
        </p:nvSpPr>
        <p:spPr/>
        <p:txBody>
          <a:bodyPr/>
          <a:lstStyle/>
          <a:p>
            <a:fld id="{747370C9-C766-4665-A6D4-2D62F774D34E}" type="datetimeFigureOut">
              <a:rPr lang="en-US" smtClean="0"/>
              <a:t>2/18/2023</a:t>
            </a:fld>
            <a:endParaRPr lang="en-US"/>
          </a:p>
        </p:txBody>
      </p:sp>
      <p:sp>
        <p:nvSpPr>
          <p:cNvPr id="4" name="Footer Placeholder 3">
            <a:extLst>
              <a:ext uri="{FF2B5EF4-FFF2-40B4-BE49-F238E27FC236}">
                <a16:creationId xmlns:a16="http://schemas.microsoft.com/office/drawing/2014/main" xmlns="" id="{9C5D199F-001E-403D-9037-D94016B2F2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7DF25CC-5764-442E-A0D5-8DD8B8D201A3}"/>
              </a:ext>
            </a:extLst>
          </p:cNvPr>
          <p:cNvSpPr>
            <a:spLocks noGrp="1"/>
          </p:cNvSpPr>
          <p:nvPr>
            <p:ph type="sldNum" sz="quarter" idx="12"/>
          </p:nvPr>
        </p:nvSpPr>
        <p:spPr/>
        <p:txBody>
          <a:bodyPr/>
          <a:lstStyle/>
          <a:p>
            <a:fld id="{5A17A140-CDFB-44C4-86EA-CB054F07871F}" type="slidenum">
              <a:rPr lang="en-US" smtClean="0"/>
              <a:t>‹#›</a:t>
            </a:fld>
            <a:endParaRPr lang="en-US"/>
          </a:p>
        </p:txBody>
      </p:sp>
    </p:spTree>
    <p:extLst>
      <p:ext uri="{BB962C8B-B14F-4D97-AF65-F5344CB8AC3E}">
        <p14:creationId xmlns:p14="http://schemas.microsoft.com/office/powerpoint/2010/main" val="568169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C18ACDCE-928A-4600-9F59-D0A20485001A}"/>
              </a:ext>
            </a:extLst>
          </p:cNvPr>
          <p:cNvSpPr>
            <a:spLocks noGrp="1"/>
          </p:cNvSpPr>
          <p:nvPr>
            <p:ph type="dt" sz="half" idx="10"/>
          </p:nvPr>
        </p:nvSpPr>
        <p:spPr/>
        <p:txBody>
          <a:bodyPr/>
          <a:lstStyle/>
          <a:p>
            <a:fld id="{747370C9-C766-4665-A6D4-2D62F774D34E}" type="datetimeFigureOut">
              <a:rPr lang="en-US" smtClean="0"/>
              <a:t>2/18/2023</a:t>
            </a:fld>
            <a:endParaRPr lang="en-US"/>
          </a:p>
        </p:txBody>
      </p:sp>
      <p:sp>
        <p:nvSpPr>
          <p:cNvPr id="3" name="Footer Placeholder 2">
            <a:extLst>
              <a:ext uri="{FF2B5EF4-FFF2-40B4-BE49-F238E27FC236}">
                <a16:creationId xmlns:a16="http://schemas.microsoft.com/office/drawing/2014/main" xmlns="" id="{5DDC48F9-54AA-4BF8-B596-C18320FDA3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C896F3F-E744-4ECE-8661-638159BC53E4}"/>
              </a:ext>
            </a:extLst>
          </p:cNvPr>
          <p:cNvSpPr>
            <a:spLocks noGrp="1"/>
          </p:cNvSpPr>
          <p:nvPr>
            <p:ph type="sldNum" sz="quarter" idx="12"/>
          </p:nvPr>
        </p:nvSpPr>
        <p:spPr/>
        <p:txBody>
          <a:bodyPr/>
          <a:lstStyle/>
          <a:p>
            <a:fld id="{5A17A140-CDFB-44C4-86EA-CB054F07871F}" type="slidenum">
              <a:rPr lang="en-US" smtClean="0"/>
              <a:t>‹#›</a:t>
            </a:fld>
            <a:endParaRPr lang="en-US"/>
          </a:p>
        </p:txBody>
      </p:sp>
    </p:spTree>
    <p:extLst>
      <p:ext uri="{BB962C8B-B14F-4D97-AF65-F5344CB8AC3E}">
        <p14:creationId xmlns:p14="http://schemas.microsoft.com/office/powerpoint/2010/main" val="3805000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0E590E-9457-4882-95EC-373D5CDDD2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E2D371F-4407-4B5F-A8AE-620CE48E4E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C4852381-7079-415F-8C60-B39FBB559F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B8635DA-0FCD-4275-9473-ACF79BBEBE91}"/>
              </a:ext>
            </a:extLst>
          </p:cNvPr>
          <p:cNvSpPr>
            <a:spLocks noGrp="1"/>
          </p:cNvSpPr>
          <p:nvPr>
            <p:ph type="dt" sz="half" idx="10"/>
          </p:nvPr>
        </p:nvSpPr>
        <p:spPr/>
        <p:txBody>
          <a:bodyPr/>
          <a:lstStyle/>
          <a:p>
            <a:fld id="{747370C9-C766-4665-A6D4-2D62F774D34E}" type="datetimeFigureOut">
              <a:rPr lang="en-US" smtClean="0"/>
              <a:t>2/18/2023</a:t>
            </a:fld>
            <a:endParaRPr lang="en-US"/>
          </a:p>
        </p:txBody>
      </p:sp>
      <p:sp>
        <p:nvSpPr>
          <p:cNvPr id="6" name="Footer Placeholder 5">
            <a:extLst>
              <a:ext uri="{FF2B5EF4-FFF2-40B4-BE49-F238E27FC236}">
                <a16:creationId xmlns:a16="http://schemas.microsoft.com/office/drawing/2014/main" xmlns="" id="{306C9A44-A3D3-472B-A6CC-AA4E5B58E5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F1A7B4B-A8CD-4416-9324-3A4CF330B5D2}"/>
              </a:ext>
            </a:extLst>
          </p:cNvPr>
          <p:cNvSpPr>
            <a:spLocks noGrp="1"/>
          </p:cNvSpPr>
          <p:nvPr>
            <p:ph type="sldNum" sz="quarter" idx="12"/>
          </p:nvPr>
        </p:nvSpPr>
        <p:spPr/>
        <p:txBody>
          <a:bodyPr/>
          <a:lstStyle/>
          <a:p>
            <a:fld id="{5A17A140-CDFB-44C4-86EA-CB054F07871F}" type="slidenum">
              <a:rPr lang="en-US" smtClean="0"/>
              <a:t>‹#›</a:t>
            </a:fld>
            <a:endParaRPr lang="en-US"/>
          </a:p>
        </p:txBody>
      </p:sp>
    </p:spTree>
    <p:extLst>
      <p:ext uri="{BB962C8B-B14F-4D97-AF65-F5344CB8AC3E}">
        <p14:creationId xmlns:p14="http://schemas.microsoft.com/office/powerpoint/2010/main" val="4148032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6F34CA-D839-4155-AAC9-E06E153434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5439A03-CBAC-4A86-B2A0-9B59FCF641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5AA705A-517F-4BC1-9D41-517CE2B0D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65C21273-498C-4566-A8F3-F51A7DCAB310}"/>
              </a:ext>
            </a:extLst>
          </p:cNvPr>
          <p:cNvSpPr>
            <a:spLocks noGrp="1"/>
          </p:cNvSpPr>
          <p:nvPr>
            <p:ph type="dt" sz="half" idx="10"/>
          </p:nvPr>
        </p:nvSpPr>
        <p:spPr/>
        <p:txBody>
          <a:bodyPr/>
          <a:lstStyle/>
          <a:p>
            <a:fld id="{747370C9-C766-4665-A6D4-2D62F774D34E}" type="datetimeFigureOut">
              <a:rPr lang="en-US" smtClean="0"/>
              <a:t>2/18/2023</a:t>
            </a:fld>
            <a:endParaRPr lang="en-US"/>
          </a:p>
        </p:txBody>
      </p:sp>
      <p:sp>
        <p:nvSpPr>
          <p:cNvPr id="6" name="Footer Placeholder 5">
            <a:extLst>
              <a:ext uri="{FF2B5EF4-FFF2-40B4-BE49-F238E27FC236}">
                <a16:creationId xmlns:a16="http://schemas.microsoft.com/office/drawing/2014/main" xmlns="" id="{E8C9C585-1E19-4F0F-AEF9-889C4016A7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431FADF-4796-4E86-8EA8-704C1CA10F42}"/>
              </a:ext>
            </a:extLst>
          </p:cNvPr>
          <p:cNvSpPr>
            <a:spLocks noGrp="1"/>
          </p:cNvSpPr>
          <p:nvPr>
            <p:ph type="sldNum" sz="quarter" idx="12"/>
          </p:nvPr>
        </p:nvSpPr>
        <p:spPr/>
        <p:txBody>
          <a:bodyPr/>
          <a:lstStyle/>
          <a:p>
            <a:fld id="{5A17A140-CDFB-44C4-86EA-CB054F07871F}" type="slidenum">
              <a:rPr lang="en-US" smtClean="0"/>
              <a:t>‹#›</a:t>
            </a:fld>
            <a:endParaRPr lang="en-US"/>
          </a:p>
        </p:txBody>
      </p:sp>
    </p:spTree>
    <p:extLst>
      <p:ext uri="{BB962C8B-B14F-4D97-AF65-F5344CB8AC3E}">
        <p14:creationId xmlns:p14="http://schemas.microsoft.com/office/powerpoint/2010/main" val="2316960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A779E99-585D-484E-97A4-C6912B2BEA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55EC33E-6258-4215-971E-D1121C3B45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B161C5A-1A1A-4E3B-8AFA-08AA993A43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7370C9-C766-4665-A6D4-2D62F774D34E}" type="datetimeFigureOut">
              <a:rPr lang="en-US" smtClean="0"/>
              <a:t>2/18/2023</a:t>
            </a:fld>
            <a:endParaRPr lang="en-US"/>
          </a:p>
        </p:txBody>
      </p:sp>
      <p:sp>
        <p:nvSpPr>
          <p:cNvPr id="5" name="Footer Placeholder 4">
            <a:extLst>
              <a:ext uri="{FF2B5EF4-FFF2-40B4-BE49-F238E27FC236}">
                <a16:creationId xmlns:a16="http://schemas.microsoft.com/office/drawing/2014/main" xmlns="" id="{88E0C246-ADCE-475E-BFFB-A218CB05C0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88CACC8A-7C17-437E-B6B9-6B4F3B5500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17A140-CDFB-44C4-86EA-CB054F07871F}" type="slidenum">
              <a:rPr lang="en-US" smtClean="0"/>
              <a:t>‹#›</a:t>
            </a:fld>
            <a:endParaRPr lang="en-US"/>
          </a:p>
        </p:txBody>
      </p:sp>
    </p:spTree>
    <p:extLst>
      <p:ext uri="{BB962C8B-B14F-4D97-AF65-F5344CB8AC3E}">
        <p14:creationId xmlns:p14="http://schemas.microsoft.com/office/powerpoint/2010/main" val="60209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74E59E-7398-4D51-B606-E3C2789B59C4}"/>
              </a:ext>
            </a:extLst>
          </p:cNvPr>
          <p:cNvSpPr>
            <a:spLocks noGrp="1"/>
          </p:cNvSpPr>
          <p:nvPr>
            <p:ph type="ctrTitle"/>
          </p:nvPr>
        </p:nvSpPr>
        <p:spPr>
          <a:xfrm>
            <a:off x="1524000" y="1122363"/>
            <a:ext cx="9144000" cy="1087437"/>
          </a:xfrm>
        </p:spPr>
        <p:txBody>
          <a:bodyPr>
            <a:noAutofit/>
          </a:bodyPr>
          <a:lstStyle/>
          <a:p>
            <a:r>
              <a:rPr lang="sr-Latn-RS" sz="2400" b="1" dirty="0" smtClean="0">
                <a:latin typeface="Cambria" panose="02040503050406030204" pitchFamily="18" charset="0"/>
                <a:ea typeface="Cambria" panose="02040503050406030204" pitchFamily="18" charset="0"/>
              </a:rPr>
              <a:t>Osnovni pojmovi</a:t>
            </a:r>
            <a:r>
              <a:rPr lang="sr-Latn-RS" sz="2400" b="1" dirty="0">
                <a:latin typeface="Cambria" panose="02040503050406030204" pitchFamily="18" charset="0"/>
                <a:ea typeface="Cambria" panose="02040503050406030204" pitchFamily="18" charset="0"/>
              </a:rPr>
              <a:t>, pristupi i problemi opšte metodologije nauka</a:t>
            </a:r>
            <a:endParaRPr lang="en-US" sz="2400" dirty="0">
              <a:latin typeface="Cambria" panose="02040503050406030204" pitchFamily="18" charset="0"/>
              <a:ea typeface="Cambria" panose="02040503050406030204" pitchFamily="18" charset="0"/>
            </a:endParaRPr>
          </a:p>
        </p:txBody>
      </p:sp>
      <p:sp>
        <p:nvSpPr>
          <p:cNvPr id="3" name="Subtitle 2">
            <a:extLst>
              <a:ext uri="{FF2B5EF4-FFF2-40B4-BE49-F238E27FC236}">
                <a16:creationId xmlns:a16="http://schemas.microsoft.com/office/drawing/2014/main" xmlns="" id="{1B95E884-0EBD-4AA7-ACBE-6714321F1CB0}"/>
              </a:ext>
            </a:extLst>
          </p:cNvPr>
          <p:cNvSpPr>
            <a:spLocks noGrp="1"/>
          </p:cNvSpPr>
          <p:nvPr>
            <p:ph type="subTitle" idx="1"/>
          </p:nvPr>
        </p:nvSpPr>
        <p:spPr/>
        <p:txBody>
          <a:bodyPr/>
          <a:lstStyle/>
          <a:p>
            <a:endParaRPr lang="sr-Latn-RS" dirty="0">
              <a:latin typeface="Cambria" panose="02040503050406030204" pitchFamily="18" charset="0"/>
              <a:ea typeface="Cambria" panose="02040503050406030204" pitchFamily="18" charset="0"/>
            </a:endParaRPr>
          </a:p>
          <a:p>
            <a:r>
              <a:rPr lang="en-US" dirty="0" smtClean="0">
                <a:latin typeface="Cambria" panose="02040503050406030204" pitchFamily="18" charset="0"/>
                <a:ea typeface="Cambria" panose="02040503050406030204" pitchFamily="18" charset="0"/>
              </a:rPr>
              <a:t>Op</a:t>
            </a:r>
            <a:r>
              <a:rPr lang="sr-Latn-RS" dirty="0">
                <a:latin typeface="Cambria" panose="02040503050406030204" pitchFamily="18" charset="0"/>
                <a:ea typeface="Cambria" panose="02040503050406030204" pitchFamily="18" charset="0"/>
              </a:rPr>
              <a:t>š</a:t>
            </a:r>
            <a:r>
              <a:rPr lang="sr-Latn-RS" dirty="0" smtClean="0">
                <a:latin typeface="Cambria" panose="02040503050406030204" pitchFamily="18" charset="0"/>
                <a:ea typeface="Cambria" panose="02040503050406030204" pitchFamily="18" charset="0"/>
              </a:rPr>
              <a:t>ta metodologija etnologije i antropologije </a:t>
            </a:r>
            <a:r>
              <a:rPr lang="sr-Latn-RS" dirty="0" smtClean="0">
                <a:latin typeface="Cambria" panose="02040503050406030204" pitchFamily="18" charset="0"/>
                <a:ea typeface="Cambria" panose="02040503050406030204" pitchFamily="18" charset="0"/>
              </a:rPr>
              <a:t>202</a:t>
            </a:r>
            <a:r>
              <a:rPr lang="en-US" dirty="0" smtClean="0">
                <a:latin typeface="Cambria" panose="02040503050406030204" pitchFamily="18" charset="0"/>
                <a:ea typeface="Cambria" panose="02040503050406030204" pitchFamily="18" charset="0"/>
              </a:rPr>
              <a:t>3</a:t>
            </a:r>
            <a:r>
              <a:rPr lang="sr-Latn-RS" dirty="0" smtClean="0">
                <a:latin typeface="Cambria" panose="02040503050406030204" pitchFamily="18" charset="0"/>
                <a:ea typeface="Cambria" panose="02040503050406030204" pitchFamily="18" charset="0"/>
              </a:rPr>
              <a:t>.</a:t>
            </a:r>
            <a:endParaRPr lang="sr-Latn-RS" dirty="0" smtClean="0">
              <a:latin typeface="Cambria" panose="02040503050406030204" pitchFamily="18" charset="0"/>
              <a:ea typeface="Cambria" panose="02040503050406030204" pitchFamily="18" charset="0"/>
            </a:endParaRPr>
          </a:p>
          <a:p>
            <a:r>
              <a:rPr lang="sr-Latn-RS" dirty="0">
                <a:latin typeface="Cambria" panose="02040503050406030204" pitchFamily="18" charset="0"/>
                <a:ea typeface="Cambria" panose="02040503050406030204" pitchFamily="18" charset="0"/>
              </a:rPr>
              <a:t>p</a:t>
            </a:r>
            <a:r>
              <a:rPr lang="sr-Latn-RS" dirty="0" smtClean="0">
                <a:latin typeface="Cambria" panose="02040503050406030204" pitchFamily="18" charset="0"/>
                <a:ea typeface="Cambria" panose="02040503050406030204" pitchFamily="18" charset="0"/>
              </a:rPr>
              <a:t>rof. dr Miloš Milenković</a:t>
            </a:r>
            <a:endParaRPr lang="sr-Latn-RS" dirty="0">
              <a:latin typeface="Cambria" panose="02040503050406030204" pitchFamily="18" charset="0"/>
              <a:ea typeface="Cambria" panose="02040503050406030204" pitchFamily="18" charset="0"/>
            </a:endParaRPr>
          </a:p>
          <a:p>
            <a:endParaRPr lang="en-US" dirty="0"/>
          </a:p>
        </p:txBody>
      </p:sp>
    </p:spTree>
    <p:extLst>
      <p:ext uri="{BB962C8B-B14F-4D97-AF65-F5344CB8AC3E}">
        <p14:creationId xmlns:p14="http://schemas.microsoft.com/office/powerpoint/2010/main" val="100944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5998E7-CABC-4A5A-825E-75F1CE4D0D35}"/>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755E042C-FA32-4826-B432-9CBB665B0F01}"/>
              </a:ext>
            </a:extLst>
          </p:cNvPr>
          <p:cNvSpPr>
            <a:spLocks noGrp="1"/>
          </p:cNvSpPr>
          <p:nvPr>
            <p:ph idx="1"/>
          </p:nvPr>
        </p:nvSpPr>
        <p:spPr/>
        <p:txBody>
          <a:bodyPr>
            <a:noAutofit/>
          </a:bodyPr>
          <a:lstStyle/>
          <a:p>
            <a:r>
              <a:rPr lang="sr-Latn-RS" sz="2200" dirty="0"/>
              <a:t>Sredinom 20. veka,  metodologija je proširena istorijom nauke i psihologijom naučnika i naučnih kolektiva (posebno kada je reč o problemima percepcije i konkurencije, motivacije i profesionalne selekcije). Do ovog trenutka još uvek postoji „opšta metodologija“.</a:t>
            </a:r>
          </a:p>
          <a:p>
            <a:endParaRPr lang="sr-Latn-RS" sz="2200" dirty="0"/>
          </a:p>
          <a:p>
            <a:r>
              <a:rPr lang="sr-Latn-RS" sz="2200" dirty="0"/>
              <a:t>Konačno, u trećem koraku je prepoznato (pa i priznato) da ljudski faktor u nauci pri analizi metoda ne može da se objasni samo psihološkim, već i društvenim, kulturnim, ekonomskim i političkim faktorima </a:t>
            </a:r>
          </a:p>
          <a:p>
            <a:endParaRPr lang="sr-Latn-RS" sz="2200" dirty="0"/>
          </a:p>
          <a:p>
            <a:r>
              <a:rPr lang="sr-Latn-RS" sz="2200" dirty="0"/>
              <a:t>Otud proširenje tradicionalne metodologije sociologijom i antropologijom nauke, kao i političko-ekonomskim i organizacionim analizama naučne prakse); pojava „nauke o nauci“ ili „studija nauke“ </a:t>
            </a:r>
            <a:r>
              <a:rPr lang="sr-Latn-RS" sz="2200" dirty="0" smtClean="0"/>
              <a:t>(</a:t>
            </a:r>
            <a:r>
              <a:rPr lang="en-US" sz="2200" dirty="0" smtClean="0"/>
              <a:t>[to se </a:t>
            </a:r>
            <a:r>
              <a:rPr lang="en-US" sz="2200" dirty="0" err="1" smtClean="0"/>
              <a:t>mo</a:t>
            </a:r>
            <a:r>
              <a:rPr lang="en-US" sz="2200" dirty="0" smtClean="0"/>
              <a:t>\e </a:t>
            </a:r>
            <a:r>
              <a:rPr lang="en-US" sz="2200" dirty="0" err="1" smtClean="0"/>
              <a:t>smatrati</a:t>
            </a:r>
            <a:r>
              <a:rPr lang="en-US" sz="2200" dirty="0" smtClean="0"/>
              <a:t> </a:t>
            </a:r>
            <a:r>
              <a:rPr lang="en-US" sz="2200" dirty="0" err="1" smtClean="0"/>
              <a:t>krajem</a:t>
            </a:r>
            <a:r>
              <a:rPr lang="en-US" sz="2200" dirty="0" smtClean="0"/>
              <a:t> </a:t>
            </a:r>
            <a:r>
              <a:rPr lang="sr-Latn-RS" sz="2200" dirty="0" smtClean="0"/>
              <a:t>„opšte </a:t>
            </a:r>
            <a:r>
              <a:rPr lang="sr-Latn-RS" sz="2200" dirty="0"/>
              <a:t>metodologije“)</a:t>
            </a:r>
          </a:p>
          <a:p>
            <a:endParaRPr lang="sr-Latn-RS" sz="1600" dirty="0"/>
          </a:p>
        </p:txBody>
      </p:sp>
    </p:spTree>
    <p:extLst>
      <p:ext uri="{BB962C8B-B14F-4D97-AF65-F5344CB8AC3E}">
        <p14:creationId xmlns:p14="http://schemas.microsoft.com/office/powerpoint/2010/main" val="2723434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AF6E68-18C6-4689-A61D-C8994041CA3B}"/>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A0A13524-52A4-4021-9105-2ED20E955BA8}"/>
              </a:ext>
            </a:extLst>
          </p:cNvPr>
          <p:cNvSpPr>
            <a:spLocks noGrp="1"/>
          </p:cNvSpPr>
          <p:nvPr>
            <p:ph idx="1"/>
          </p:nvPr>
        </p:nvSpPr>
        <p:spPr/>
        <p:txBody>
          <a:bodyPr>
            <a:normAutofit fontScale="92500" lnSpcReduction="20000"/>
          </a:bodyPr>
          <a:lstStyle/>
          <a:p>
            <a:r>
              <a:rPr lang="sr-Latn-RS" dirty="0"/>
              <a:t>Metodologija se često mistifikovala i u okvirima same nauke i van nje, a posebno od strane samih </a:t>
            </a:r>
            <a:r>
              <a:rPr lang="sr-Latn-RS" dirty="0" smtClean="0"/>
              <a:t>metodologa (dok </a:t>
            </a:r>
            <a:r>
              <a:rPr lang="sr-Latn-RS" dirty="0"/>
              <a:t>se sami metodolozi posmatraju ili kao aberantni čudaci ili kao nad-naučnici koji poseduju neko znanje koje se može primeniti nezavisno od konteksta proizvodnje i primene </a:t>
            </a:r>
            <a:r>
              <a:rPr lang="sr-Latn-RS" dirty="0" smtClean="0"/>
              <a:t>nauke)</a:t>
            </a:r>
            <a:endParaRPr lang="sr-Latn-RS" dirty="0"/>
          </a:p>
          <a:p>
            <a:endParaRPr lang="sr-Latn-RS" dirty="0"/>
          </a:p>
          <a:p>
            <a:r>
              <a:rPr lang="sr-Latn-RS" dirty="0"/>
              <a:t>To je najčešće shvatanje o metodologiji kao posebnoj disciplini (umesto kao o domenu znanja o nauci i istraživanju u čijoj proizvodnji učestvuju mnogi za metode zainteresovani naučnici iz svih oblasti nauke) i ono je pogrešno, u smislu da ne odgovara naučnoj realnosti</a:t>
            </a:r>
          </a:p>
          <a:p>
            <a:endParaRPr lang="sr-Latn-RS" dirty="0"/>
          </a:p>
          <a:p>
            <a:r>
              <a:rPr lang="sr-Latn-RS" dirty="0"/>
              <a:t>Videćemo, kako budemo postepeno ulazili u ovu tematiku, da to kako poimamo šta je „nauka“ u velikoj meri ili u potpunosti određuje šta je „metod“ – ti pojmovi su međuzavisni i cirkularno se konstituišu</a:t>
            </a:r>
            <a:endParaRPr lang="en-US" dirty="0"/>
          </a:p>
        </p:txBody>
      </p:sp>
    </p:spTree>
    <p:extLst>
      <p:ext uri="{BB962C8B-B14F-4D97-AF65-F5344CB8AC3E}">
        <p14:creationId xmlns:p14="http://schemas.microsoft.com/office/powerpoint/2010/main" val="2137752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3E23E3-F3F9-4AE0-A287-D1F52B7BD706}"/>
              </a:ext>
            </a:extLst>
          </p:cNvPr>
          <p:cNvSpPr>
            <a:spLocks noGrp="1"/>
          </p:cNvSpPr>
          <p:nvPr>
            <p:ph type="title"/>
          </p:nvPr>
        </p:nvSpPr>
        <p:spPr/>
        <p:txBody>
          <a:bodyPr/>
          <a:lstStyle/>
          <a:p>
            <a:pPr algn="ctr"/>
            <a:r>
              <a:rPr lang="sr-Latn-RS" dirty="0"/>
              <a:t>Metodologija/metod...</a:t>
            </a:r>
            <a:endParaRPr lang="en-US" dirty="0"/>
          </a:p>
        </p:txBody>
      </p:sp>
      <p:sp>
        <p:nvSpPr>
          <p:cNvPr id="3" name="Content Placeholder 2">
            <a:extLst>
              <a:ext uri="{FF2B5EF4-FFF2-40B4-BE49-F238E27FC236}">
                <a16:creationId xmlns:a16="http://schemas.microsoft.com/office/drawing/2014/main" xmlns="" id="{719A24AE-3AB1-45A0-9602-BC6813EAFE12}"/>
              </a:ext>
            </a:extLst>
          </p:cNvPr>
          <p:cNvSpPr>
            <a:spLocks noGrp="1"/>
          </p:cNvSpPr>
          <p:nvPr>
            <p:ph idx="1"/>
          </p:nvPr>
        </p:nvSpPr>
        <p:spPr/>
        <p:txBody>
          <a:bodyPr>
            <a:normAutofit fontScale="92500" lnSpcReduction="10000"/>
          </a:bodyPr>
          <a:lstStyle/>
          <a:p>
            <a:r>
              <a:rPr lang="sr-Latn-RS" dirty="0"/>
              <a:t>Iako je metodologija proučavanje metoda, često se brka s predavanjem metoda samog (kao što se, na primer, pod etnologijom podrazumevaju sami običaji a ne njihovo naučno istraživanje; npr. „etnologija Srba“ – da li akademski neinformisan građanin prvo pomisli na običaje ili na njihovo proučavanje?) </a:t>
            </a:r>
          </a:p>
          <a:p>
            <a:r>
              <a:rPr lang="sr-Latn-RS" dirty="0"/>
              <a:t>Ipak, metodolozi predaju i jedno i drugo, budući da bez poznavanja metoda nema ni njihove analize (ozbiljna metodologija je </a:t>
            </a:r>
            <a:r>
              <a:rPr lang="sr-Latn-RS" dirty="0" smtClean="0"/>
              <a:t>muzej </a:t>
            </a:r>
            <a:r>
              <a:rPr lang="sr-Latn-RS" dirty="0"/>
              <a:t>naučnoistraživačke prakse a metodolozi zaista jesu kustosi koji mogu da vas kroz njega provedu)</a:t>
            </a:r>
          </a:p>
          <a:p>
            <a:r>
              <a:rPr lang="sr-Latn-RS" dirty="0"/>
              <a:t>Ipak, u metodske specifičnosti pojedinačnih istraživačkih tradicija najbolje mogu da vas uvedu sami istraživači (naučnici, profesori) na pojedinačnim konkretnim </a:t>
            </a:r>
            <a:r>
              <a:rPr lang="sr-Latn-RS" dirty="0" smtClean="0"/>
              <a:t>predmetima – mentori vaših diplomskih radova</a:t>
            </a:r>
            <a:endParaRPr lang="sr-Latn-RS" dirty="0"/>
          </a:p>
        </p:txBody>
      </p:sp>
    </p:spTree>
    <p:extLst>
      <p:ext uri="{BB962C8B-B14F-4D97-AF65-F5344CB8AC3E}">
        <p14:creationId xmlns:p14="http://schemas.microsoft.com/office/powerpoint/2010/main" val="1897184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CFBCEC-2833-4114-8058-A488E8B5BA9D}"/>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1875E605-0360-40F1-A6DE-5BB2173EC3F1}"/>
              </a:ext>
            </a:extLst>
          </p:cNvPr>
          <p:cNvSpPr>
            <a:spLocks noGrp="1"/>
          </p:cNvSpPr>
          <p:nvPr>
            <p:ph idx="1"/>
          </p:nvPr>
        </p:nvSpPr>
        <p:spPr/>
        <p:txBody>
          <a:bodyPr>
            <a:normAutofit/>
          </a:bodyPr>
          <a:lstStyle/>
          <a:p>
            <a:r>
              <a:rPr lang="sr-Latn-RS" dirty="0" smtClean="0"/>
              <a:t>Metodologija </a:t>
            </a:r>
            <a:r>
              <a:rPr lang="sr-Latn-RS" dirty="0"/>
              <a:t>bi trebalo da služi unapređenju metoda, što ona često i postiže, posebno svojom heurističkom funkcijom  (podstiče na otkriće, inspiriše i navodi)</a:t>
            </a:r>
          </a:p>
          <a:p>
            <a:endParaRPr lang="sr-Latn-RS" dirty="0"/>
          </a:p>
          <a:p>
            <a:r>
              <a:rPr lang="sr-Latn-RS" dirty="0"/>
              <a:t>Ona, ipak, često (pogrešno, uglavnom neopravdano) služi i njegovom kritizerskom napuštanju – to je potpuno pogrešno shvatanje smisla metodologije i njega se treba </a:t>
            </a:r>
            <a:r>
              <a:rPr lang="sr-Latn-RS" dirty="0" smtClean="0"/>
              <a:t>čuvati, posebno u studentskim danima!</a:t>
            </a:r>
            <a:endParaRPr lang="sr-Latn-RS" dirty="0"/>
          </a:p>
          <a:p>
            <a:pPr marL="0" indent="0">
              <a:buNone/>
            </a:pPr>
            <a:endParaRPr lang="sr-Latn-RS" dirty="0"/>
          </a:p>
        </p:txBody>
      </p:sp>
    </p:spTree>
    <p:extLst>
      <p:ext uri="{BB962C8B-B14F-4D97-AF65-F5344CB8AC3E}">
        <p14:creationId xmlns:p14="http://schemas.microsoft.com/office/powerpoint/2010/main" val="341375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70DB63-2157-415B-A8BD-12C3F8313A1B}"/>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966D370D-DE00-430E-A52D-DBE10AB2146E}"/>
              </a:ext>
            </a:extLst>
          </p:cNvPr>
          <p:cNvSpPr>
            <a:spLocks noGrp="1"/>
          </p:cNvSpPr>
          <p:nvPr>
            <p:ph idx="1"/>
          </p:nvPr>
        </p:nvSpPr>
        <p:spPr/>
        <p:txBody>
          <a:bodyPr>
            <a:normAutofit fontScale="92500" lnSpcReduction="20000"/>
          </a:bodyPr>
          <a:lstStyle/>
          <a:p>
            <a:r>
              <a:rPr lang="sr-Latn-RS" dirty="0"/>
              <a:t>Ne dajte da vas ponekad izuzetno kritički karakter metodoloških debata i njena multiperspektivnost obeshrabre</a:t>
            </a:r>
          </a:p>
          <a:p>
            <a:endParaRPr lang="sr-Latn-RS" dirty="0"/>
          </a:p>
          <a:p>
            <a:r>
              <a:rPr lang="sr-Latn-RS" dirty="0"/>
              <a:t>Bavljenje metodologijom ne služi nihilističkom negiranju nauke, već njenom kritičkom samounapređivanju i pluralističkom prilagođavanju društvu i njegovim potrebama (ili njegovoj </a:t>
            </a:r>
            <a:r>
              <a:rPr lang="sr-Latn-RS" dirty="0" smtClean="0"/>
              <a:t>kritici, u zavisnoti od ideologije pojedinačnog naučnika ili disciplinarnog trenda)</a:t>
            </a:r>
            <a:endParaRPr lang="sr-Latn-RS" dirty="0"/>
          </a:p>
          <a:p>
            <a:endParaRPr lang="sr-Latn-RS" dirty="0"/>
          </a:p>
          <a:p>
            <a:r>
              <a:rPr lang="sr-Latn-RS" dirty="0"/>
              <a:t>U DHN se često kritika društva sprovodi putem kritike metoda (precenjuje se, ranije potcenjeni, uticaj nauke na društvo i ona se smatra odgovornom za neko neželjeno društveno stanje – na primer, </a:t>
            </a:r>
            <a:r>
              <a:rPr lang="sr-Latn-RS" dirty="0" smtClean="0"/>
              <a:t>istoričari, književnici i teolozi su </a:t>
            </a:r>
            <a:r>
              <a:rPr lang="sr-Latn-RS" dirty="0"/>
              <a:t>krivi za ratove, </a:t>
            </a:r>
            <a:r>
              <a:rPr lang="sr-Latn-RS" dirty="0" smtClean="0"/>
              <a:t>etnolozi i folklristi za nacionalizam, antropolozi rasizam i kolonijalizam i sl</a:t>
            </a:r>
            <a:r>
              <a:rPr lang="sr-Latn-RS" dirty="0"/>
              <a:t>.)</a:t>
            </a:r>
          </a:p>
        </p:txBody>
      </p:sp>
    </p:spTree>
    <p:extLst>
      <p:ext uri="{BB962C8B-B14F-4D97-AF65-F5344CB8AC3E}">
        <p14:creationId xmlns:p14="http://schemas.microsoft.com/office/powerpoint/2010/main" val="22044066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Pauza </a:t>
            </a:r>
            <a:endParaRPr lang="en-US" dirty="0"/>
          </a:p>
        </p:txBody>
      </p:sp>
      <p:sp>
        <p:nvSpPr>
          <p:cNvPr id="3" name="Content Placeholder 2"/>
          <p:cNvSpPr>
            <a:spLocks noGrp="1"/>
          </p:cNvSpPr>
          <p:nvPr>
            <p:ph idx="1"/>
          </p:nvPr>
        </p:nvSpPr>
        <p:spPr/>
        <p:txBody>
          <a:bodyPr/>
          <a:lstStyle/>
          <a:p>
            <a:r>
              <a:rPr lang="sr-Latn-RS" dirty="0" smtClean="0"/>
              <a:t>Vidimo se za 15 minuta</a:t>
            </a:r>
            <a:endParaRPr lang="en-US" dirty="0"/>
          </a:p>
        </p:txBody>
      </p:sp>
    </p:spTree>
    <p:extLst>
      <p:ext uri="{BB962C8B-B14F-4D97-AF65-F5344CB8AC3E}">
        <p14:creationId xmlns:p14="http://schemas.microsoft.com/office/powerpoint/2010/main" val="38430741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C02FEA-B235-46D9-A8E4-03629A3E2EDE}"/>
              </a:ext>
            </a:extLst>
          </p:cNvPr>
          <p:cNvSpPr>
            <a:spLocks noGrp="1"/>
          </p:cNvSpPr>
          <p:nvPr>
            <p:ph type="title"/>
          </p:nvPr>
        </p:nvSpPr>
        <p:spPr/>
        <p:txBody>
          <a:bodyPr/>
          <a:lstStyle/>
          <a:p>
            <a:r>
              <a:rPr lang="sr-Latn-RS" dirty="0"/>
              <a:t>Odnos metodologije prema epistemologiji...</a:t>
            </a:r>
            <a:endParaRPr lang="en-US" dirty="0"/>
          </a:p>
        </p:txBody>
      </p:sp>
      <p:sp>
        <p:nvSpPr>
          <p:cNvPr id="3" name="Content Placeholder 2">
            <a:extLst>
              <a:ext uri="{FF2B5EF4-FFF2-40B4-BE49-F238E27FC236}">
                <a16:creationId xmlns:a16="http://schemas.microsoft.com/office/drawing/2014/main" xmlns="" id="{2B284148-0468-47AC-AA61-C7CE35D046B7}"/>
              </a:ext>
            </a:extLst>
          </p:cNvPr>
          <p:cNvSpPr>
            <a:spLocks noGrp="1"/>
          </p:cNvSpPr>
          <p:nvPr>
            <p:ph idx="1"/>
          </p:nvPr>
        </p:nvSpPr>
        <p:spPr/>
        <p:txBody>
          <a:bodyPr>
            <a:normAutofit/>
          </a:bodyPr>
          <a:lstStyle/>
          <a:p>
            <a:r>
              <a:rPr lang="sr-Latn-RS" dirty="0"/>
              <a:t>Epistemologija je teorija (naučnog) saznanja – pod-disciplina filozofije koja proučava da li je i pod kojim uslovima moguće objektivno naučno saznanje (znanje kao opravdano istinito verovanje)</a:t>
            </a:r>
          </a:p>
          <a:p>
            <a:r>
              <a:rPr lang="sr-Latn-RS" dirty="0"/>
              <a:t>Ona se razlikuje i uža je od gnoseologije (teorije saznanja), imajući u vidu da mnoge druge ljudske delatnosti pretenduju na to da se (isključivo) pomoću njih saznaje (</a:t>
            </a:r>
            <a:r>
              <a:rPr lang="sr-Latn-RS" dirty="0" smtClean="0"/>
              <a:t>religija, mitologija</a:t>
            </a:r>
            <a:r>
              <a:rPr lang="sr-Latn-RS" dirty="0"/>
              <a:t>, magija, poezija i tzv. „zdrav razum“)  </a:t>
            </a:r>
          </a:p>
          <a:p>
            <a:r>
              <a:rPr lang="sr-Latn-RS" dirty="0"/>
              <a:t>Tradicionalna metodologija prepušta epistemologiji preispitivanje mogućnosti saznanja (kao što ontologiji ostavlja pitanja o prirodi proučavane stvarnosti)</a:t>
            </a:r>
          </a:p>
          <a:p>
            <a:endParaRPr lang="en-US" dirty="0"/>
          </a:p>
        </p:txBody>
      </p:sp>
    </p:spTree>
    <p:extLst>
      <p:ext uri="{BB962C8B-B14F-4D97-AF65-F5344CB8AC3E}">
        <p14:creationId xmlns:p14="http://schemas.microsoft.com/office/powerpoint/2010/main" val="341123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B77DAC-078C-4437-A982-AD8E55F1E141}"/>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0817429D-643C-44CF-9B79-16AA61FD94BE}"/>
              </a:ext>
            </a:extLst>
          </p:cNvPr>
          <p:cNvSpPr>
            <a:spLocks noGrp="1"/>
          </p:cNvSpPr>
          <p:nvPr>
            <p:ph idx="1"/>
          </p:nvPr>
        </p:nvSpPr>
        <p:spPr/>
        <p:txBody>
          <a:bodyPr>
            <a:normAutofit fontScale="92500" lnSpcReduction="20000"/>
          </a:bodyPr>
          <a:lstStyle/>
          <a:p>
            <a:r>
              <a:rPr lang="sr-Latn-RS" b="1" dirty="0"/>
              <a:t>Mogućnost naučnog saznanja je aksiom</a:t>
            </a:r>
            <a:r>
              <a:rPr lang="sr-Latn-RS" dirty="0"/>
              <a:t>; tradicionalna metodologija počiva na ovoj neupitnoj pretpostavci odn. postulatu</a:t>
            </a:r>
          </a:p>
          <a:p>
            <a:r>
              <a:rPr lang="sr-Latn-RS" dirty="0"/>
              <a:t>Međutim, tokom 20. veka, metodologija je preuzela mnoge funkcije epistemologije, otkrivši da u različitim naučnim poljima istraživač i predmet proučavanja imaju odnose različitog kvaliteta pa je </a:t>
            </a:r>
            <a:r>
              <a:rPr lang="sr-Latn-RS" b="1" dirty="0"/>
              <a:t>razvoj metodologije najlakše </a:t>
            </a:r>
            <a:r>
              <a:rPr lang="sr-Latn-RS" b="1" dirty="0" smtClean="0"/>
              <a:t>da, paradoksalno, </a:t>
            </a:r>
            <a:r>
              <a:rPr lang="sr-Latn-RS" b="1" dirty="0"/>
              <a:t>shvatite kao preispitivanje ovog </a:t>
            </a:r>
            <a:r>
              <a:rPr lang="sr-Latn-RS" b="1" dirty="0" smtClean="0"/>
              <a:t>aksioma</a:t>
            </a:r>
            <a:endParaRPr lang="sr-Latn-RS" b="1" dirty="0"/>
          </a:p>
          <a:p>
            <a:r>
              <a:rPr lang="sr-Latn-RS" dirty="0"/>
              <a:t>Najvažnije je da razumete da se naučnici bave širokom lepezom fenomena, od onih potpuno indiferentnih (neživih i fiktivnih) do veoma interaktivnih (istraživanje kao </a:t>
            </a:r>
            <a:r>
              <a:rPr lang="sr-Latn-RS" dirty="0" smtClean="0"/>
              <a:t>društveni </a:t>
            </a:r>
            <a:r>
              <a:rPr lang="sr-Latn-RS" dirty="0"/>
              <a:t>odnos sa drugim ljudskim bićima) </a:t>
            </a:r>
          </a:p>
          <a:p>
            <a:r>
              <a:rPr lang="sr-Latn-RS" dirty="0"/>
              <a:t>U zavisnosti od toga šta proučavamo menja se i metod (polja, strune, sile ili čestice ne reaguju na istraživače u smislu u kojem oni svojim istraživanjem mogu da promene proučavanu stvarnost kada istražuju ljude i ljudske kolektive)</a:t>
            </a:r>
          </a:p>
        </p:txBody>
      </p:sp>
    </p:spTree>
    <p:extLst>
      <p:ext uri="{BB962C8B-B14F-4D97-AF65-F5344CB8AC3E}">
        <p14:creationId xmlns:p14="http://schemas.microsoft.com/office/powerpoint/2010/main" val="2964578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9AC1EE-ECDA-43EF-8057-5C9951F364F6}"/>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1F8FD860-C612-41DD-A51B-A2ED03775B89}"/>
              </a:ext>
            </a:extLst>
          </p:cNvPr>
          <p:cNvSpPr>
            <a:spLocks noGrp="1"/>
          </p:cNvSpPr>
          <p:nvPr>
            <p:ph idx="1"/>
          </p:nvPr>
        </p:nvSpPr>
        <p:spPr/>
        <p:txBody>
          <a:bodyPr>
            <a:normAutofit lnSpcReduction="10000"/>
          </a:bodyPr>
          <a:lstStyle/>
          <a:p>
            <a:r>
              <a:rPr lang="sr-Latn-RS" dirty="0"/>
              <a:t>Istraživanje može biti objektivno u smislu da ne vrši intruziju proučavane stvarnosti ali može na nju i uticati, ponekad na veoma značajne načine</a:t>
            </a:r>
          </a:p>
          <a:p>
            <a:r>
              <a:rPr lang="sr-Latn-RS" dirty="0"/>
              <a:t>Tako se opšta metodologija razvila (i promenila) upravo zahvaljujući metodološkim razmatranjima o DHN i u okviru samih DHN, u kojima je otkriveno da se pojam metodologije mora proširiti izvan-logičkim i izvan-filozofskim aspektima</a:t>
            </a:r>
          </a:p>
          <a:p>
            <a:r>
              <a:rPr lang="sr-Latn-RS" b="1" dirty="0"/>
              <a:t>Nije dobro da preispitujete mogućnost naučnog saznanja pre nego što prođete obuku za istraživače</a:t>
            </a:r>
            <a:r>
              <a:rPr lang="sr-Latn-RS" dirty="0"/>
              <a:t>, ali je važno da znate da o tome šta je uopšte nauka, istraživanje i saznanje postoji više od jedne prihvaćene teorije</a:t>
            </a:r>
            <a:endParaRPr lang="en-US" dirty="0"/>
          </a:p>
        </p:txBody>
      </p:sp>
    </p:spTree>
    <p:extLst>
      <p:ext uri="{BB962C8B-B14F-4D97-AF65-F5344CB8AC3E}">
        <p14:creationId xmlns:p14="http://schemas.microsoft.com/office/powerpoint/2010/main" val="2360615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B20106-D580-4FDC-9DAF-10D0693303DC}"/>
              </a:ext>
            </a:extLst>
          </p:cNvPr>
          <p:cNvSpPr>
            <a:spLocks noGrp="1"/>
          </p:cNvSpPr>
          <p:nvPr>
            <p:ph type="title"/>
          </p:nvPr>
        </p:nvSpPr>
        <p:spPr/>
        <p:txBody>
          <a:bodyPr/>
          <a:lstStyle/>
          <a:p>
            <a:pPr algn="ctr"/>
            <a:r>
              <a:rPr lang="sr-Latn-RS" dirty="0"/>
              <a:t>Odnos metodologije prema logici...</a:t>
            </a:r>
            <a:endParaRPr lang="en-US" dirty="0"/>
          </a:p>
        </p:txBody>
      </p:sp>
      <p:sp>
        <p:nvSpPr>
          <p:cNvPr id="3" name="Content Placeholder 2">
            <a:extLst>
              <a:ext uri="{FF2B5EF4-FFF2-40B4-BE49-F238E27FC236}">
                <a16:creationId xmlns:a16="http://schemas.microsoft.com/office/drawing/2014/main" xmlns="" id="{985E3240-738E-457D-BE99-07EF6390D41C}"/>
              </a:ext>
            </a:extLst>
          </p:cNvPr>
          <p:cNvSpPr>
            <a:spLocks noGrp="1"/>
          </p:cNvSpPr>
          <p:nvPr>
            <p:ph idx="1"/>
          </p:nvPr>
        </p:nvSpPr>
        <p:spPr/>
        <p:txBody>
          <a:bodyPr>
            <a:normAutofit/>
          </a:bodyPr>
          <a:lstStyle/>
          <a:p>
            <a:r>
              <a:rPr lang="sr-Latn-RS" dirty="0"/>
              <a:t>Tradicionalni pojam OMN posmatra je gotovo isključivo kao logičko-epistemološku analizu naučne prakse, koja treba da na osnovu te analize propiše kako naučnici treba da sprovedu istraživanje (logika, primenjena na nauku)</a:t>
            </a:r>
          </a:p>
          <a:p>
            <a:r>
              <a:rPr lang="sr-Latn-RS" dirty="0"/>
              <a:t>Pravila zaključivanja u toj koncepciji OMN smatraju se nezaobilaznim temeljem nauke – naučno istraživanje nije ništa drugo do naučno saznanje (sve ostalo što naučnici jesu, odakle dolaze, šta čine, ko ih finansira i sl. se zanemaruje)</a:t>
            </a:r>
          </a:p>
          <a:p>
            <a:r>
              <a:rPr lang="sr-Latn-RS" dirty="0"/>
              <a:t>Savremeno stanje značajno je drugačije, iz više razloga. </a:t>
            </a:r>
            <a:endParaRPr lang="en-US" dirty="0"/>
          </a:p>
        </p:txBody>
      </p:sp>
    </p:spTree>
    <p:extLst>
      <p:ext uri="{BB962C8B-B14F-4D97-AF65-F5344CB8AC3E}">
        <p14:creationId xmlns:p14="http://schemas.microsoft.com/office/powerpoint/2010/main" val="3398673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1CC817-8D18-41EA-A804-A006B2C09B1D}"/>
              </a:ext>
            </a:extLst>
          </p:cNvPr>
          <p:cNvSpPr>
            <a:spLocks noGrp="1"/>
          </p:cNvSpPr>
          <p:nvPr>
            <p:ph type="title"/>
          </p:nvPr>
        </p:nvSpPr>
        <p:spPr/>
        <p:txBody>
          <a:bodyPr/>
          <a:lstStyle/>
          <a:p>
            <a:r>
              <a:rPr lang="sr-Latn-RS" dirty="0"/>
              <a:t>Današnje teme</a:t>
            </a:r>
            <a:endParaRPr lang="en-US" dirty="0"/>
          </a:p>
        </p:txBody>
      </p:sp>
      <p:sp>
        <p:nvSpPr>
          <p:cNvPr id="3" name="Content Placeholder 2">
            <a:extLst>
              <a:ext uri="{FF2B5EF4-FFF2-40B4-BE49-F238E27FC236}">
                <a16:creationId xmlns:a16="http://schemas.microsoft.com/office/drawing/2014/main" xmlns="" id="{DB653269-1E16-4AB6-8791-2EF5E02255BC}"/>
              </a:ext>
            </a:extLst>
          </p:cNvPr>
          <p:cNvSpPr>
            <a:spLocks noGrp="1"/>
          </p:cNvSpPr>
          <p:nvPr>
            <p:ph idx="1"/>
          </p:nvPr>
        </p:nvSpPr>
        <p:spPr/>
        <p:txBody>
          <a:bodyPr>
            <a:normAutofit/>
          </a:bodyPr>
          <a:lstStyle/>
          <a:p>
            <a:pPr marL="0" indent="0">
              <a:buNone/>
            </a:pPr>
            <a:r>
              <a:rPr lang="sr-Latn-RS" sz="2400" dirty="0" smtClean="0">
                <a:latin typeface="Cambria" panose="02040503050406030204" pitchFamily="18" charset="0"/>
                <a:ea typeface="Cambria" panose="02040503050406030204" pitchFamily="18" charset="0"/>
              </a:rPr>
              <a:t>Nestabilni i višeznačan pojam </a:t>
            </a:r>
            <a:r>
              <a:rPr lang="sr-Latn-RS" sz="2400" dirty="0">
                <a:latin typeface="Cambria" panose="02040503050406030204" pitchFamily="18" charset="0"/>
                <a:ea typeface="Cambria" panose="02040503050406030204" pitchFamily="18" charset="0"/>
              </a:rPr>
              <a:t>metodologije</a:t>
            </a:r>
            <a:endParaRPr lang="en-US" sz="2400" dirty="0">
              <a:latin typeface="Cambria" panose="02040503050406030204" pitchFamily="18" charset="0"/>
              <a:ea typeface="Cambria" panose="02040503050406030204" pitchFamily="18" charset="0"/>
            </a:endParaRPr>
          </a:p>
          <a:p>
            <a:pPr marL="0" indent="0">
              <a:buNone/>
            </a:pPr>
            <a:endParaRPr lang="en-US" sz="2400" dirty="0">
              <a:latin typeface="Cambria" panose="02040503050406030204" pitchFamily="18" charset="0"/>
              <a:ea typeface="Cambria" panose="02040503050406030204" pitchFamily="18" charset="0"/>
            </a:endParaRPr>
          </a:p>
          <a:p>
            <a:pPr marL="0" indent="0">
              <a:buNone/>
            </a:pPr>
            <a:r>
              <a:rPr lang="sr-Latn-RS" sz="2400" dirty="0" smtClean="0">
                <a:latin typeface="Cambria" panose="02040503050406030204" pitchFamily="18" charset="0"/>
                <a:ea typeface="Cambria" panose="02040503050406030204" pitchFamily="18" charset="0"/>
              </a:rPr>
              <a:t>Metodološke </a:t>
            </a:r>
            <a:r>
              <a:rPr lang="sr-Latn-RS" sz="2400" dirty="0">
                <a:latin typeface="Cambria" panose="02040503050406030204" pitchFamily="18" charset="0"/>
                <a:ea typeface="Cambria" panose="02040503050406030204" pitchFamily="18" charset="0"/>
              </a:rPr>
              <a:t>sličnosti i razlike među naučnim poljima i </a:t>
            </a:r>
            <a:r>
              <a:rPr lang="sr-Latn-RS" sz="2400" dirty="0" smtClean="0">
                <a:latin typeface="Cambria" panose="02040503050406030204" pitchFamily="18" charset="0"/>
                <a:ea typeface="Cambria" panose="02040503050406030204" pitchFamily="18" charset="0"/>
              </a:rPr>
              <a:t>disciplinama </a:t>
            </a:r>
            <a:endParaRPr lang="sr-Latn-RS" sz="2400" dirty="0" smtClean="0">
              <a:latin typeface="Cambria" panose="02040503050406030204" pitchFamily="18" charset="0"/>
              <a:ea typeface="Cambria" panose="02040503050406030204" pitchFamily="18" charset="0"/>
            </a:endParaRPr>
          </a:p>
          <a:p>
            <a:pPr marL="0" indent="0">
              <a:buNone/>
            </a:pPr>
            <a:endParaRPr lang="sr-Latn-RS" sz="2400" dirty="0">
              <a:latin typeface="Cambria" panose="02040503050406030204" pitchFamily="18" charset="0"/>
              <a:ea typeface="Cambria" panose="02040503050406030204" pitchFamily="18" charset="0"/>
            </a:endParaRPr>
          </a:p>
          <a:p>
            <a:pPr marL="0" indent="0">
              <a:buNone/>
            </a:pPr>
            <a:r>
              <a:rPr lang="sr-Latn-RS" sz="2400" dirty="0" smtClean="0">
                <a:latin typeface="Cambria" panose="02040503050406030204" pitchFamily="18" charset="0"/>
                <a:ea typeface="Cambria" panose="02040503050406030204" pitchFamily="18" charset="0"/>
              </a:rPr>
              <a:t>Metodološki monizam i pluralizam</a:t>
            </a:r>
            <a:endParaRPr lang="en-US" sz="2400" dirty="0">
              <a:latin typeface="Cambria" panose="02040503050406030204" pitchFamily="18" charset="0"/>
              <a:ea typeface="Cambria" panose="02040503050406030204" pitchFamily="18" charset="0"/>
            </a:endParaRPr>
          </a:p>
          <a:p>
            <a:pPr marL="0" indent="0">
              <a:buNone/>
            </a:pPr>
            <a:endParaRPr lang="en-US" sz="2400" dirty="0">
              <a:latin typeface="Cambria" panose="02040503050406030204" pitchFamily="18" charset="0"/>
              <a:ea typeface="Cambria" panose="02040503050406030204" pitchFamily="18" charset="0"/>
            </a:endParaRPr>
          </a:p>
          <a:p>
            <a:pPr marL="0" indent="0">
              <a:buNone/>
            </a:pPr>
            <a:r>
              <a:rPr lang="sr-Latn-RS" sz="2400" dirty="0" smtClean="0">
                <a:latin typeface="Cambria" panose="02040503050406030204" pitchFamily="18" charset="0"/>
                <a:ea typeface="Cambria" panose="02040503050406030204" pitchFamily="18" charset="0"/>
              </a:rPr>
              <a:t>Praktični </a:t>
            </a:r>
            <a:r>
              <a:rPr lang="sr-Latn-RS" sz="2400" dirty="0">
                <a:latin typeface="Cambria" panose="02040503050406030204" pitchFamily="18" charset="0"/>
                <a:ea typeface="Cambria" panose="02040503050406030204" pitchFamily="18" charset="0"/>
              </a:rPr>
              <a:t>aspekti obrađenih </a:t>
            </a:r>
            <a:r>
              <a:rPr lang="sr-Latn-RS" sz="2400" dirty="0" smtClean="0">
                <a:latin typeface="Cambria" panose="02040503050406030204" pitchFamily="18" charset="0"/>
                <a:ea typeface="Cambria" panose="02040503050406030204" pitchFamily="18" charset="0"/>
              </a:rPr>
              <a:t>tema</a:t>
            </a:r>
            <a:endParaRPr lang="sr-Latn-R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856634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A95A7E-A8C3-4A4E-B547-7EEF098B02D1}"/>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6C1E57D0-5E47-45D0-85C4-89DDE9DA0EEA}"/>
              </a:ext>
            </a:extLst>
          </p:cNvPr>
          <p:cNvSpPr>
            <a:spLocks noGrp="1"/>
          </p:cNvSpPr>
          <p:nvPr>
            <p:ph idx="1"/>
          </p:nvPr>
        </p:nvSpPr>
        <p:spPr/>
        <p:txBody>
          <a:bodyPr>
            <a:normAutofit fontScale="92500" lnSpcReduction="10000"/>
          </a:bodyPr>
          <a:lstStyle/>
          <a:p>
            <a:r>
              <a:rPr lang="sr-Latn-RS" dirty="0"/>
              <a:t>Dva su osnovna razloga napuštanja dominantno logičkog pogleda na metodologiju:</a:t>
            </a:r>
          </a:p>
          <a:p>
            <a:pPr marL="514350" indent="-514350">
              <a:buAutoNum type="arabicParenR"/>
            </a:pPr>
            <a:r>
              <a:rPr lang="sr-Latn-RS" dirty="0"/>
              <a:t>Kvantitativno orijentisane discipine logiku nauke zamenjuju merenjima i statističkom obradom nalaza u istraživanju (cilj više nije logički koherentna nauka po sebi i za sebe, već van-naučno primenljivi rezultati; nenaučnici </a:t>
            </a:r>
            <a:r>
              <a:rPr lang="sr-Latn-RS" dirty="0" smtClean="0"/>
              <a:t>– i finansijeri i publika – ne razumeju </a:t>
            </a:r>
            <a:r>
              <a:rPr lang="sr-Latn-RS" dirty="0"/>
              <a:t>pravila zaključivanja ali „veruju brojevima“ i rezultatima koji su „vidljivi“ i „opipljivi“)</a:t>
            </a:r>
          </a:p>
          <a:p>
            <a:pPr marL="514350" indent="-514350">
              <a:buAutoNum type="arabicParenR"/>
            </a:pPr>
            <a:r>
              <a:rPr lang="sr-Latn-RS" dirty="0"/>
              <a:t>Kvalitativno orijentisane discipline temelje se na pretpostavci da redukcija istraživanja na ispravno zaključivanje obesmišljava proučavanje ljudskih bića, njihovog društva, kulture, istorije, jezika i identiteta onako kako ih oni vide (izbegavanje „nametanja logike“ proučavanima; izrazita kritika kvantofrenije) </a:t>
            </a:r>
            <a:endParaRPr lang="en-US" dirty="0"/>
          </a:p>
          <a:p>
            <a:endParaRPr lang="en-US" dirty="0"/>
          </a:p>
        </p:txBody>
      </p:sp>
    </p:spTree>
    <p:extLst>
      <p:ext uri="{BB962C8B-B14F-4D97-AF65-F5344CB8AC3E}">
        <p14:creationId xmlns:p14="http://schemas.microsoft.com/office/powerpoint/2010/main" val="9163492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309D03-E9A8-4902-86F7-F4610E0EB6D8}"/>
              </a:ext>
            </a:extLst>
          </p:cNvPr>
          <p:cNvSpPr>
            <a:spLocks noGrp="1"/>
          </p:cNvSpPr>
          <p:nvPr>
            <p:ph type="title"/>
          </p:nvPr>
        </p:nvSpPr>
        <p:spPr/>
        <p:txBody>
          <a:bodyPr/>
          <a:lstStyle/>
          <a:p>
            <a:pPr algn="ctr"/>
            <a:r>
              <a:rPr lang="sr-Latn-RS" dirty="0"/>
              <a:t>Odnos metodologije prema ontologiji...</a:t>
            </a:r>
            <a:endParaRPr lang="en-US" dirty="0"/>
          </a:p>
        </p:txBody>
      </p:sp>
      <p:sp>
        <p:nvSpPr>
          <p:cNvPr id="3" name="Content Placeholder 2">
            <a:extLst>
              <a:ext uri="{FF2B5EF4-FFF2-40B4-BE49-F238E27FC236}">
                <a16:creationId xmlns:a16="http://schemas.microsoft.com/office/drawing/2014/main" xmlns="" id="{9548242C-F5D4-4FF0-A72C-87C40683194F}"/>
              </a:ext>
            </a:extLst>
          </p:cNvPr>
          <p:cNvSpPr>
            <a:spLocks noGrp="1"/>
          </p:cNvSpPr>
          <p:nvPr>
            <p:ph idx="1"/>
          </p:nvPr>
        </p:nvSpPr>
        <p:spPr/>
        <p:txBody>
          <a:bodyPr>
            <a:normAutofit fontScale="92500" lnSpcReduction="10000"/>
          </a:bodyPr>
          <a:lstStyle/>
          <a:p>
            <a:r>
              <a:rPr lang="sr-Latn-RS" dirty="0"/>
              <a:t>Tradicionalnom metodologija ne dovodi u pitanje postojanje realnosti koju nauka proučava. Šta više, negiranje realnosti (ili zagovaranje postojanja više njih) u tradicionalnoj metodologiji posmatra se kao </a:t>
            </a:r>
            <a:r>
              <a:rPr lang="sr-Latn-RS" dirty="0" smtClean="0"/>
              <a:t>jeres, negiranje </a:t>
            </a:r>
            <a:r>
              <a:rPr lang="sr-Latn-RS" dirty="0"/>
              <a:t>smisla postojanja same </a:t>
            </a:r>
            <a:r>
              <a:rPr lang="sr-Latn-RS" dirty="0" smtClean="0"/>
              <a:t>nauke </a:t>
            </a:r>
            <a:r>
              <a:rPr lang="sr-Latn-RS" dirty="0"/>
              <a:t>i doživljava </a:t>
            </a:r>
            <a:r>
              <a:rPr lang="sr-Latn-RS" dirty="0" smtClean="0"/>
              <a:t>kao </a:t>
            </a:r>
            <a:r>
              <a:rPr lang="sr-Latn-RS" dirty="0"/>
              <a:t>prednaučna i van-naučna folklorna, metafizička, religijska ili ideološka kontaminacija </a:t>
            </a:r>
          </a:p>
          <a:p>
            <a:r>
              <a:rPr lang="sr-Latn-RS" dirty="0"/>
              <a:t>Savremena metodologija je fleksibilnija, posebno u DHN, koje sada već tri veka znaju da „pobednici pišu istoriju“, „nereligiozni proučavaju religiju drugačije od religioznih“, „muškarci i žene, ili obrazovani i neobrazovani </a:t>
            </a:r>
            <a:r>
              <a:rPr lang="sr-Latn-RS" dirty="0" smtClean="0"/>
              <a:t>često </a:t>
            </a:r>
            <a:r>
              <a:rPr lang="sr-Latn-RS" dirty="0"/>
              <a:t>različito vide iste stvari“, „govornici različitih jezika različito percipiraju realnost“, „predstave su društvene činjenice“ i, generalno, da „istraživač utiče na kontekst istraživanja, tako da proučavano društvo </a:t>
            </a:r>
            <a:r>
              <a:rPr lang="sr-Latn-RS" dirty="0" smtClean="0"/>
              <a:t>u kontekstu istraživanja nikada </a:t>
            </a:r>
            <a:r>
              <a:rPr lang="sr-Latn-RS" dirty="0"/>
              <a:t>ne izgleda kao kada on/a nije tamo“.</a:t>
            </a:r>
          </a:p>
        </p:txBody>
      </p:sp>
    </p:spTree>
    <p:extLst>
      <p:ext uri="{BB962C8B-B14F-4D97-AF65-F5344CB8AC3E}">
        <p14:creationId xmlns:p14="http://schemas.microsoft.com/office/powerpoint/2010/main" val="24512858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A1E500-DA53-4E96-AF0E-3BEA140E77AD}"/>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F7950C66-6516-459A-BCE7-3B2E4A2E4C69}"/>
              </a:ext>
            </a:extLst>
          </p:cNvPr>
          <p:cNvSpPr>
            <a:spLocks noGrp="1"/>
          </p:cNvSpPr>
          <p:nvPr>
            <p:ph idx="1"/>
          </p:nvPr>
        </p:nvSpPr>
        <p:spPr/>
        <p:txBody>
          <a:bodyPr>
            <a:normAutofit fontScale="85000" lnSpcReduction="10000"/>
          </a:bodyPr>
          <a:lstStyle/>
          <a:p>
            <a:r>
              <a:rPr lang="sr-Latn-RS" dirty="0"/>
              <a:t>Ovo, naravno, ne znači da su savremeni metodolozi porekli granice između nauke, religije, folklora, politike, metafizike, ideologije, ekonomije, marketinga... </a:t>
            </a:r>
          </a:p>
          <a:p>
            <a:r>
              <a:rPr lang="sr-Latn-RS" dirty="0"/>
              <a:t>To znači da je granica postala porozna, što je vodilo usavršavanju metoda, povećanju preciznosti, plodotvornom kombinovanju metoda u interdisciplinarnim </a:t>
            </a:r>
            <a:r>
              <a:rPr lang="sr-Latn-RS" dirty="0" smtClean="0"/>
              <a:t>istraživanjima (ili suprotnom zaključku da je kombinovanje nemoguće) </a:t>
            </a:r>
            <a:r>
              <a:rPr lang="sr-Latn-RS" dirty="0"/>
              <a:t>i sl.</a:t>
            </a:r>
          </a:p>
          <a:p>
            <a:r>
              <a:rPr lang="sr-Latn-RS" b="1" dirty="0"/>
              <a:t>Kritika neupitne moći nauke da pristupi neupitnoj realnosti nije dovela do „kraja nauke“ nego do njenog daljeg napretka i brojnih transformacija </a:t>
            </a:r>
            <a:r>
              <a:rPr lang="sr-Latn-RS" b="1" dirty="0" smtClean="0"/>
              <a:t>ali i je i dala vetar u leža populističkom negiranju naučnih saznanja</a:t>
            </a:r>
            <a:endParaRPr lang="sr-Latn-RS" b="1" dirty="0"/>
          </a:p>
          <a:p>
            <a:r>
              <a:rPr lang="sr-Latn-RS" dirty="0"/>
              <a:t>Upravo je metodološko preispitivanje ograničenja samih naučnika (predrasude, status) ili nauke kao sistema (finansije, politika) </a:t>
            </a:r>
            <a:r>
              <a:rPr lang="sr-Latn-RS" dirty="0" smtClean="0"/>
              <a:t>vodilo ostvarenju </a:t>
            </a:r>
            <a:r>
              <a:rPr lang="sr-Latn-RS" dirty="0"/>
              <a:t>tradicionalnog cilja metodologije – </a:t>
            </a:r>
            <a:r>
              <a:rPr lang="sr-Latn-RS" b="1" dirty="0"/>
              <a:t>kontrole nad osujećujućim fakorima</a:t>
            </a:r>
            <a:endParaRPr lang="en-US" b="1" dirty="0"/>
          </a:p>
          <a:p>
            <a:endParaRPr lang="en-US" dirty="0"/>
          </a:p>
        </p:txBody>
      </p:sp>
    </p:spTree>
    <p:extLst>
      <p:ext uri="{BB962C8B-B14F-4D97-AF65-F5344CB8AC3E}">
        <p14:creationId xmlns:p14="http://schemas.microsoft.com/office/powerpoint/2010/main" val="4037543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BC3C31-1DCB-4D7E-AE71-692F5BB2121F}"/>
              </a:ext>
            </a:extLst>
          </p:cNvPr>
          <p:cNvSpPr>
            <a:spLocks noGrp="1"/>
          </p:cNvSpPr>
          <p:nvPr>
            <p:ph type="title"/>
          </p:nvPr>
        </p:nvSpPr>
        <p:spPr/>
        <p:txBody>
          <a:bodyPr/>
          <a:lstStyle/>
          <a:p>
            <a:r>
              <a:rPr lang="sr-Latn-RS" dirty="0"/>
              <a:t>Odnos metodologi</a:t>
            </a:r>
            <a:r>
              <a:rPr lang="en-US" dirty="0"/>
              <a:t>j</a:t>
            </a:r>
            <a:r>
              <a:rPr lang="sr-Latn-RS" dirty="0"/>
              <a:t>e prema etici</a:t>
            </a:r>
            <a:r>
              <a:rPr lang="en-US" dirty="0"/>
              <a:t> </a:t>
            </a:r>
            <a:r>
              <a:rPr lang="en-US" dirty="0" err="1"/>
              <a:t>i</a:t>
            </a:r>
            <a:r>
              <a:rPr lang="en-US" dirty="0"/>
              <a:t> </a:t>
            </a:r>
            <a:r>
              <a:rPr lang="en-US" dirty="0" err="1"/>
              <a:t>socijalnoj</a:t>
            </a:r>
            <a:r>
              <a:rPr lang="en-US" dirty="0"/>
              <a:t> </a:t>
            </a:r>
            <a:r>
              <a:rPr lang="en-US" dirty="0" err="1"/>
              <a:t>filozofiji</a:t>
            </a:r>
            <a:endParaRPr lang="en-US" dirty="0"/>
          </a:p>
        </p:txBody>
      </p:sp>
      <p:sp>
        <p:nvSpPr>
          <p:cNvPr id="3" name="Content Placeholder 2">
            <a:extLst>
              <a:ext uri="{FF2B5EF4-FFF2-40B4-BE49-F238E27FC236}">
                <a16:creationId xmlns:a16="http://schemas.microsoft.com/office/drawing/2014/main" xmlns="" id="{B05CE95E-FEE8-4CB1-BC66-1FB1A7891001}"/>
              </a:ext>
            </a:extLst>
          </p:cNvPr>
          <p:cNvSpPr>
            <a:spLocks noGrp="1"/>
          </p:cNvSpPr>
          <p:nvPr>
            <p:ph idx="1"/>
          </p:nvPr>
        </p:nvSpPr>
        <p:spPr/>
        <p:txBody>
          <a:bodyPr>
            <a:normAutofit/>
          </a:bodyPr>
          <a:lstStyle/>
          <a:p>
            <a:r>
              <a:rPr lang="sr-Latn-RS" dirty="0"/>
              <a:t>Relativno noviji uticaj etičkih i socijalnoteorijskih pitanja na </a:t>
            </a:r>
            <a:r>
              <a:rPr lang="sr-Latn-RS" dirty="0" smtClean="0"/>
              <a:t>metodologiju (karakterističan za 20. vek ali redak pre njega)</a:t>
            </a:r>
            <a:endParaRPr lang="sr-Latn-RS" dirty="0"/>
          </a:p>
          <a:p>
            <a:r>
              <a:rPr lang="sr-Latn-RS" dirty="0"/>
              <a:t>Prepoznavanje da nauka nije nepristrasno proučavanje stvarnosti nego (i) da je neprekidno menja, da na nju utiče, da je pod njenim uticajem, da se ne nalazi „izvan“ predmeta svog proučavanja (transformacija pojma naučne objektivnosti)</a:t>
            </a:r>
          </a:p>
          <a:p>
            <a:r>
              <a:rPr lang="sr-Latn-RS" dirty="0"/>
              <a:t>Neki ovo i dan-danas odbijaju da prihvate (neoscijentizam), često iz pragmatičkih razloga (zasnivanje ekskluziviteta na mistifikaciji)</a:t>
            </a:r>
          </a:p>
        </p:txBody>
      </p:sp>
    </p:spTree>
    <p:extLst>
      <p:ext uri="{BB962C8B-B14F-4D97-AF65-F5344CB8AC3E}">
        <p14:creationId xmlns:p14="http://schemas.microsoft.com/office/powerpoint/2010/main" val="1045592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CE860E-959F-448B-A065-F623CC944712}"/>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6625A93E-6C51-4F1A-AE05-32AD8F7AEE62}"/>
              </a:ext>
            </a:extLst>
          </p:cNvPr>
          <p:cNvSpPr>
            <a:spLocks noGrp="1"/>
          </p:cNvSpPr>
          <p:nvPr>
            <p:ph idx="1"/>
          </p:nvPr>
        </p:nvSpPr>
        <p:spPr/>
        <p:txBody>
          <a:bodyPr/>
          <a:lstStyle/>
          <a:p>
            <a:r>
              <a:rPr lang="sr-Latn-RS" dirty="0"/>
              <a:t>Ipak većina svih naučnika danas je svesna da se ne nalaze izvan društva, i da su organizacioni, finansijski, politički i etički aspekti sastavni deo standarnog naučnoistraživačkog rada</a:t>
            </a:r>
          </a:p>
          <a:p>
            <a:r>
              <a:rPr lang="sr-Latn-RS" dirty="0"/>
              <a:t>Etici istraživanja posebno je važno da predupredi neželjene posledice naučnog uticaja na proučavane i naučnika jednih na druge</a:t>
            </a:r>
          </a:p>
          <a:p>
            <a:r>
              <a:rPr lang="sr-Latn-RS" dirty="0"/>
              <a:t>Na socijalno-političkom planu, metodologija poseban naglasak stavlja na to kako naučnici prilagođavaju svoj metod u zavisnosti od toga da li žele da podrže društveni status quo ili su orijentisani ka društvenoj promeni </a:t>
            </a:r>
            <a:endParaRPr lang="en-US" dirty="0"/>
          </a:p>
          <a:p>
            <a:endParaRPr lang="en-US" dirty="0"/>
          </a:p>
        </p:txBody>
      </p:sp>
    </p:spTree>
    <p:extLst>
      <p:ext uri="{BB962C8B-B14F-4D97-AF65-F5344CB8AC3E}">
        <p14:creationId xmlns:p14="http://schemas.microsoft.com/office/powerpoint/2010/main" val="32205016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1A495-C006-4103-8C2A-9646BAF12AAF}"/>
              </a:ext>
            </a:extLst>
          </p:cNvPr>
          <p:cNvSpPr>
            <a:spLocks noGrp="1"/>
          </p:cNvSpPr>
          <p:nvPr>
            <p:ph type="title"/>
          </p:nvPr>
        </p:nvSpPr>
        <p:spPr/>
        <p:txBody>
          <a:bodyPr/>
          <a:lstStyle/>
          <a:p>
            <a:pPr algn="ctr"/>
            <a:r>
              <a:rPr lang="sr-Latn-RS" dirty="0"/>
              <a:t>Odnos OMN prema istoriji nauke...</a:t>
            </a:r>
            <a:endParaRPr lang="en-US" dirty="0"/>
          </a:p>
        </p:txBody>
      </p:sp>
      <p:sp>
        <p:nvSpPr>
          <p:cNvPr id="3" name="Content Placeholder 2">
            <a:extLst>
              <a:ext uri="{FF2B5EF4-FFF2-40B4-BE49-F238E27FC236}">
                <a16:creationId xmlns:a16="http://schemas.microsoft.com/office/drawing/2014/main" xmlns="" id="{FE67E4CF-9920-4647-9832-C388606812FB}"/>
              </a:ext>
            </a:extLst>
          </p:cNvPr>
          <p:cNvSpPr>
            <a:spLocks noGrp="1"/>
          </p:cNvSpPr>
          <p:nvPr>
            <p:ph idx="1"/>
          </p:nvPr>
        </p:nvSpPr>
        <p:spPr/>
        <p:txBody>
          <a:bodyPr>
            <a:normAutofit lnSpcReduction="10000"/>
          </a:bodyPr>
          <a:lstStyle/>
          <a:p>
            <a:r>
              <a:rPr lang="sr-Latn-RS" dirty="0"/>
              <a:t>Istorija nauke je jedan od dva glavna korpusa metodološke građe, posebno u DHN (drugi je metodološko proučavanje naučnika u realnom vremenu, „etnografija nauke“)</a:t>
            </a:r>
          </a:p>
          <a:p>
            <a:r>
              <a:rPr lang="sr-Latn-RS" dirty="0"/>
              <a:t>Mi neprekidno učimo od svojih prethodnika – oni nisu „nazadni“, „prevaziđeni“, „netačni“, kao što to mogu biti u drugim </a:t>
            </a:r>
            <a:r>
              <a:rPr lang="sr-Latn-RS" dirty="0" smtClean="0"/>
              <a:t>poljima</a:t>
            </a:r>
          </a:p>
          <a:p>
            <a:r>
              <a:rPr lang="sr-Latn-RS" dirty="0" smtClean="0"/>
              <a:t>U </a:t>
            </a:r>
            <a:r>
              <a:rPr lang="sr-Latn-RS" dirty="0"/>
              <a:t>DHN, a posebno u humanistici, nema „zastarevanja naučnih radova“ i njihov „impakt“ se pojavljuje nekada i decenijama nakon što su autori preminuli pa njihovo „delo i dalje živi</a:t>
            </a:r>
            <a:r>
              <a:rPr lang="sr-Latn-RS" dirty="0" smtClean="0"/>
              <a:t>“</a:t>
            </a:r>
            <a:endParaRPr lang="sr-Latn-RS" dirty="0"/>
          </a:p>
          <a:p>
            <a:r>
              <a:rPr lang="sr-Latn-RS" dirty="0"/>
              <a:t>Istorija discipline je podjednako važna koliko i najsavremenija istraživanja – najveći deo nauke se </a:t>
            </a:r>
            <a:r>
              <a:rPr lang="sr-Latn-RS" dirty="0" smtClean="0"/>
              <a:t>zaboravi/zanemari </a:t>
            </a:r>
            <a:r>
              <a:rPr lang="sr-Latn-RS" dirty="0"/>
              <a:t>i treba ga </a:t>
            </a:r>
            <a:r>
              <a:rPr lang="sr-Latn-RS" dirty="0" smtClean="0"/>
              <a:t>„ponovo otkriti“</a:t>
            </a:r>
            <a:endParaRPr lang="sr-Latn-RS" dirty="0"/>
          </a:p>
          <a:p>
            <a:pPr marL="0" indent="0">
              <a:buNone/>
            </a:pPr>
            <a:endParaRPr lang="en-US" dirty="0"/>
          </a:p>
        </p:txBody>
      </p:sp>
    </p:spTree>
    <p:extLst>
      <p:ext uri="{BB962C8B-B14F-4D97-AF65-F5344CB8AC3E}">
        <p14:creationId xmlns:p14="http://schemas.microsoft.com/office/powerpoint/2010/main" val="534948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C79CD8-4FA9-4256-A3E1-5D19D213BF35}"/>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C3CC4B9B-AB93-4208-BFCD-4F7BCB445F4A}"/>
              </a:ext>
            </a:extLst>
          </p:cNvPr>
          <p:cNvSpPr>
            <a:spLocks noGrp="1"/>
          </p:cNvSpPr>
          <p:nvPr>
            <p:ph idx="1"/>
          </p:nvPr>
        </p:nvSpPr>
        <p:spPr/>
        <p:txBody>
          <a:bodyPr>
            <a:normAutofit lnSpcReduction="10000"/>
          </a:bodyPr>
          <a:lstStyle/>
          <a:p>
            <a:r>
              <a:rPr lang="sr-Latn-RS" dirty="0"/>
              <a:t>Ipak, to ne znači da je to uvek moguće, a posebno </a:t>
            </a:r>
            <a:r>
              <a:rPr lang="sr-Latn-RS" b="1" dirty="0"/>
              <a:t>ne</a:t>
            </a:r>
            <a:r>
              <a:rPr lang="sr-Latn-RS" dirty="0"/>
              <a:t> da </a:t>
            </a:r>
            <a:r>
              <a:rPr lang="sr-Latn-RS" b="1" dirty="0"/>
              <a:t>Vi</a:t>
            </a:r>
            <a:r>
              <a:rPr lang="sr-Latn-RS" dirty="0"/>
              <a:t> treba to da radite </a:t>
            </a:r>
            <a:r>
              <a:rPr lang="sr-Latn-RS" b="1" dirty="0"/>
              <a:t>sada</a:t>
            </a:r>
          </a:p>
          <a:p>
            <a:r>
              <a:rPr lang="sr-Latn-RS" dirty="0"/>
              <a:t>Na </a:t>
            </a:r>
            <a:r>
              <a:rPr lang="sr-Latn-RS" dirty="0" smtClean="0"/>
              <a:t>diplomskom, pa ni na master </a:t>
            </a:r>
            <a:r>
              <a:rPr lang="sr-Latn-RS" dirty="0"/>
              <a:t>nivou, nije uobičajeno niti celishodno ići duboko u istoriju načina istraživanja problema kojem je posvećen </a:t>
            </a:r>
            <a:r>
              <a:rPr lang="sr-Latn-RS" dirty="0" smtClean="0"/>
              <a:t>završni </a:t>
            </a:r>
            <a:r>
              <a:rPr lang="sr-Latn-RS" dirty="0"/>
              <a:t>rad (to je tipično za doktorska istraživanja i kasniju specijalizaciju)</a:t>
            </a:r>
          </a:p>
          <a:p>
            <a:r>
              <a:rPr lang="sr-Latn-RS" dirty="0"/>
              <a:t>Način kojim ćete pristupiti istraživanoj problematici praktično će Vam </a:t>
            </a:r>
            <a:r>
              <a:rPr lang="sr-Latn-RS" dirty="0" smtClean="0"/>
              <a:t>predložiti/„propisati“ </a:t>
            </a:r>
            <a:r>
              <a:rPr lang="sr-Latn-RS" dirty="0"/>
              <a:t>mentor – posmatrajte to kao nešto dobro i korisno. </a:t>
            </a:r>
            <a:endParaRPr lang="sr-Latn-RS" dirty="0" smtClean="0"/>
          </a:p>
          <a:p>
            <a:r>
              <a:rPr lang="sr-Latn-RS" dirty="0" smtClean="0"/>
              <a:t>Uklapate </a:t>
            </a:r>
            <a:r>
              <a:rPr lang="sr-Latn-RS" dirty="0"/>
              <a:t>se u istraživačku tradiciju i ne „otkrivate toplu vodu“, nego dajete mali doprinos „zgradi naučnog znanja“</a:t>
            </a:r>
          </a:p>
          <a:p>
            <a:endParaRPr lang="en-US" dirty="0"/>
          </a:p>
        </p:txBody>
      </p:sp>
    </p:spTree>
    <p:extLst>
      <p:ext uri="{BB962C8B-B14F-4D97-AF65-F5344CB8AC3E}">
        <p14:creationId xmlns:p14="http://schemas.microsoft.com/office/powerpoint/2010/main" val="695324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960B87-3E16-4221-BF5B-91C0557E96AC}"/>
              </a:ext>
            </a:extLst>
          </p:cNvPr>
          <p:cNvSpPr>
            <a:spLocks noGrp="1"/>
          </p:cNvSpPr>
          <p:nvPr>
            <p:ph type="title"/>
          </p:nvPr>
        </p:nvSpPr>
        <p:spPr/>
        <p:txBody>
          <a:bodyPr/>
          <a:lstStyle/>
          <a:p>
            <a:r>
              <a:rPr lang="sr-Latn-RS" dirty="0"/>
              <a:t>Povezanost OMN sa sociologijom, psihologijom i antropologijom nauke...</a:t>
            </a:r>
            <a:endParaRPr lang="en-US" dirty="0"/>
          </a:p>
        </p:txBody>
      </p:sp>
      <p:sp>
        <p:nvSpPr>
          <p:cNvPr id="3" name="Content Placeholder 2">
            <a:extLst>
              <a:ext uri="{FF2B5EF4-FFF2-40B4-BE49-F238E27FC236}">
                <a16:creationId xmlns:a16="http://schemas.microsoft.com/office/drawing/2014/main" xmlns="" id="{56F6B7FD-65BF-4318-8700-B76A02684B97}"/>
              </a:ext>
            </a:extLst>
          </p:cNvPr>
          <p:cNvSpPr>
            <a:spLocks noGrp="1"/>
          </p:cNvSpPr>
          <p:nvPr>
            <p:ph idx="1"/>
          </p:nvPr>
        </p:nvSpPr>
        <p:spPr/>
        <p:txBody>
          <a:bodyPr>
            <a:normAutofit lnSpcReduction="10000"/>
          </a:bodyPr>
          <a:lstStyle/>
          <a:p>
            <a:r>
              <a:rPr lang="sr-Latn-RS" dirty="0"/>
              <a:t>Empirijski zasnovane društvene nauke s dugom tradicijom samorefleksivnosti, uključujuči neprekidno preispitivanje i unapređivanje sopstvenih metoda</a:t>
            </a:r>
          </a:p>
          <a:p>
            <a:r>
              <a:rPr lang="sr-Latn-RS" dirty="0"/>
              <a:t>Promene u metodologiji ovih nauka uticale su na promenu opšte slike naučnog metoda (</a:t>
            </a:r>
            <a:r>
              <a:rPr lang="sr-Latn-RS" dirty="0" smtClean="0"/>
              <a:t>ali </a:t>
            </a:r>
            <a:r>
              <a:rPr lang="sr-Latn-RS" dirty="0"/>
              <a:t>i na samu sliku nauke u </a:t>
            </a:r>
            <a:r>
              <a:rPr lang="sr-Latn-RS" dirty="0" smtClean="0"/>
              <a:t>društvu, s pozitivnim ali i negativnim poseldicama)</a:t>
            </a:r>
            <a:endParaRPr lang="sr-Latn-RS" dirty="0"/>
          </a:p>
          <a:p>
            <a:r>
              <a:rPr lang="sr-Latn-RS" dirty="0"/>
              <a:t>Naučno istraživanje kao društveni proces, impregniran kulturnim vrednostima i obojen </a:t>
            </a:r>
            <a:r>
              <a:rPr lang="sr-Latn-RS" dirty="0" smtClean="0"/>
              <a:t>kolektivnim i ličnim </a:t>
            </a:r>
            <a:r>
              <a:rPr lang="sr-Latn-RS" dirty="0"/>
              <a:t>osobinama istraživača, često uslovljen političkim (finanijskim, vojnim, religijskim i sl. interesima)</a:t>
            </a:r>
          </a:p>
          <a:p>
            <a:r>
              <a:rPr lang="sr-Latn-RS" dirty="0"/>
              <a:t>Primer - rezultati istraživanja nepouzdanosti percepcije odnose se i na same naučnike!  </a:t>
            </a:r>
            <a:endParaRPr lang="en-US" dirty="0"/>
          </a:p>
        </p:txBody>
      </p:sp>
    </p:spTree>
    <p:extLst>
      <p:ext uri="{BB962C8B-B14F-4D97-AF65-F5344CB8AC3E}">
        <p14:creationId xmlns:p14="http://schemas.microsoft.com/office/powerpoint/2010/main" val="730122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8F9026-4DA3-467C-802B-644EBEECBD7A}"/>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AE7ED860-1D7E-4F8F-ADA6-6E392512BB30}"/>
              </a:ext>
            </a:extLst>
          </p:cNvPr>
          <p:cNvSpPr>
            <a:spLocks noGrp="1"/>
          </p:cNvSpPr>
          <p:nvPr>
            <p:ph idx="1"/>
          </p:nvPr>
        </p:nvSpPr>
        <p:spPr/>
        <p:txBody>
          <a:bodyPr/>
          <a:lstStyle/>
          <a:p>
            <a:r>
              <a:rPr lang="sr-Latn-RS" dirty="0"/>
              <a:t>Da li smo kao naučnici sposobni da se decentriramo od vrednosti kojima smo naučeni, od svog obrazovanja i odgoja, religijskog, etničkog, profesionalnog ili klasnog identiteta i sl?</a:t>
            </a:r>
          </a:p>
          <a:p>
            <a:r>
              <a:rPr lang="sr-Latn-RS" dirty="0"/>
              <a:t>U kojoj meri i na koje sve načine naša lična i grupna svojstva utiču na izbor predmeta i pristupa istraživanju, ali i na sam tok istraživanja i njegove rezultate?</a:t>
            </a:r>
          </a:p>
          <a:p>
            <a:r>
              <a:rPr lang="sr-Latn-RS" dirty="0"/>
              <a:t>VAŽNO: tradicionalna metodologija ova pitanja smatra jeretičkim a „pravog“ naučnika posmatra kao po definiciji nepristrasnog (o ovome više na predavanju o </a:t>
            </a:r>
            <a:r>
              <a:rPr lang="sr-Latn-RS" dirty="0" smtClean="0"/>
              <a:t>tipovima objektivnosti</a:t>
            </a:r>
            <a:r>
              <a:rPr lang="sr-Latn-RS" dirty="0"/>
              <a:t>).</a:t>
            </a:r>
            <a:endParaRPr lang="en-US" dirty="0"/>
          </a:p>
        </p:txBody>
      </p:sp>
    </p:spTree>
    <p:extLst>
      <p:ext uri="{BB962C8B-B14F-4D97-AF65-F5344CB8AC3E}">
        <p14:creationId xmlns:p14="http://schemas.microsoft.com/office/powerpoint/2010/main" val="24383952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A71B2E-A2B1-48F5-A272-8E7E67EDB8CD}"/>
              </a:ext>
            </a:extLst>
          </p:cNvPr>
          <p:cNvSpPr>
            <a:spLocks noGrp="1"/>
          </p:cNvSpPr>
          <p:nvPr>
            <p:ph type="title"/>
          </p:nvPr>
        </p:nvSpPr>
        <p:spPr/>
        <p:txBody>
          <a:bodyPr/>
          <a:lstStyle/>
          <a:p>
            <a:pPr algn="ctr"/>
            <a:r>
              <a:rPr lang="sr-Latn-RS" dirty="0"/>
              <a:t>OMN prema metodologijama posebnih nauka...</a:t>
            </a:r>
            <a:endParaRPr lang="en-US" dirty="0"/>
          </a:p>
        </p:txBody>
      </p:sp>
      <p:sp>
        <p:nvSpPr>
          <p:cNvPr id="3" name="Content Placeholder 2">
            <a:extLst>
              <a:ext uri="{FF2B5EF4-FFF2-40B4-BE49-F238E27FC236}">
                <a16:creationId xmlns:a16="http://schemas.microsoft.com/office/drawing/2014/main" xmlns="" id="{A42898C7-B941-4D86-BEF7-520812EEA566}"/>
              </a:ext>
            </a:extLst>
          </p:cNvPr>
          <p:cNvSpPr>
            <a:spLocks noGrp="1"/>
          </p:cNvSpPr>
          <p:nvPr>
            <p:ph idx="1"/>
          </p:nvPr>
        </p:nvSpPr>
        <p:spPr/>
        <p:txBody>
          <a:bodyPr>
            <a:normAutofit fontScale="92500" lnSpcReduction="10000"/>
          </a:bodyPr>
          <a:lstStyle/>
          <a:p>
            <a:r>
              <a:rPr lang="sr-Latn-RS" dirty="0"/>
              <a:t>Dugo se smatralo da postoji jedinstveni Metod koji bi važio za sva naučna polja i sve naučne discipline – jedan način, isti put za dolaženje do istine, sleđenjem zajedničkog postupka istraživanja i logičkih pravila zaključivanja </a:t>
            </a:r>
          </a:p>
          <a:p>
            <a:r>
              <a:rPr lang="sr-Latn-RS" dirty="0"/>
              <a:t>Ovo verovanje je bilo posledica potrebe da se nauka društveno legitimiše i razdvoji kao superioran, pa i jedini ispravan vid, ljudskog saznanja (u odnosu na magiju i religiju)</a:t>
            </a:r>
          </a:p>
          <a:p>
            <a:r>
              <a:rPr lang="sr-Latn-RS" dirty="0"/>
              <a:t>Istorija nauke pokazuje da između naučnih polja, ali i unutar njih, postoje fundamentalne metodološke razlike koje se ne mogu redukcijom podvesti pod jedinstveni metod</a:t>
            </a:r>
          </a:p>
          <a:p>
            <a:r>
              <a:rPr lang="sr-Latn-RS" dirty="0"/>
              <a:t>Niko ko se iole razume u nauku i metodologiju više ne misli da postoji jedan naučni metod, kao što su redukcionisti (tzv. „fizikalisti“) smatrali da se metodi svih nauka mogu svesti na metode nauka o prirodi</a:t>
            </a:r>
          </a:p>
          <a:p>
            <a:endParaRPr lang="en-US" dirty="0"/>
          </a:p>
        </p:txBody>
      </p:sp>
    </p:spTree>
    <p:extLst>
      <p:ext uri="{BB962C8B-B14F-4D97-AF65-F5344CB8AC3E}">
        <p14:creationId xmlns:p14="http://schemas.microsoft.com/office/powerpoint/2010/main" val="2201706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E6D792-8461-4CDA-8A73-6E4652C35D98}"/>
              </a:ext>
            </a:extLst>
          </p:cNvPr>
          <p:cNvSpPr>
            <a:spLocks noGrp="1"/>
          </p:cNvSpPr>
          <p:nvPr>
            <p:ph type="title"/>
          </p:nvPr>
        </p:nvSpPr>
        <p:spPr/>
        <p:txBody>
          <a:bodyPr/>
          <a:lstStyle/>
          <a:p>
            <a:r>
              <a:rPr lang="sr-Latn-RS" dirty="0"/>
              <a:t>Tradicionalna metodologija – metodi i pojmovi</a:t>
            </a:r>
            <a:endParaRPr lang="en-US" dirty="0"/>
          </a:p>
        </p:txBody>
      </p:sp>
      <p:sp>
        <p:nvSpPr>
          <p:cNvPr id="3" name="Content Placeholder 2">
            <a:extLst>
              <a:ext uri="{FF2B5EF4-FFF2-40B4-BE49-F238E27FC236}">
                <a16:creationId xmlns:a16="http://schemas.microsoft.com/office/drawing/2014/main" xmlns="" id="{81CD65E6-F8C5-45E5-9180-49A3ED101B66}"/>
              </a:ext>
            </a:extLst>
          </p:cNvPr>
          <p:cNvSpPr>
            <a:spLocks noGrp="1"/>
          </p:cNvSpPr>
          <p:nvPr>
            <p:ph idx="1"/>
          </p:nvPr>
        </p:nvSpPr>
        <p:spPr/>
        <p:txBody>
          <a:bodyPr numCol="2">
            <a:normAutofit fontScale="70000" lnSpcReduction="20000"/>
          </a:bodyPr>
          <a:lstStyle/>
          <a:p>
            <a:r>
              <a:rPr lang="sr-Latn-RS" dirty="0"/>
              <a:t>Analiza</a:t>
            </a:r>
          </a:p>
          <a:p>
            <a:r>
              <a:rPr lang="sr-Latn-RS" dirty="0"/>
              <a:t>Sinteza</a:t>
            </a:r>
          </a:p>
          <a:p>
            <a:r>
              <a:rPr lang="sr-Latn-RS" dirty="0"/>
              <a:t>Posmatranje</a:t>
            </a:r>
          </a:p>
          <a:p>
            <a:r>
              <a:rPr lang="sr-Latn-RS" dirty="0"/>
              <a:t>Eksperiment</a:t>
            </a:r>
          </a:p>
          <a:p>
            <a:r>
              <a:rPr lang="sr-Latn-RS" dirty="0"/>
              <a:t>Indukcija</a:t>
            </a:r>
          </a:p>
          <a:p>
            <a:r>
              <a:rPr lang="sr-Latn-RS" dirty="0"/>
              <a:t>Dedukcija</a:t>
            </a:r>
          </a:p>
          <a:p>
            <a:r>
              <a:rPr lang="sr-Latn-RS" dirty="0"/>
              <a:t>Analogija</a:t>
            </a:r>
          </a:p>
          <a:p>
            <a:r>
              <a:rPr lang="sr-Latn-RS" dirty="0"/>
              <a:t>Hipoteza</a:t>
            </a:r>
          </a:p>
          <a:p>
            <a:r>
              <a:rPr lang="sr-Latn-RS" dirty="0"/>
              <a:t>Definicija</a:t>
            </a:r>
          </a:p>
          <a:p>
            <a:r>
              <a:rPr lang="sr-Latn-RS" dirty="0"/>
              <a:t>Klasifikacija</a:t>
            </a:r>
          </a:p>
          <a:p>
            <a:r>
              <a:rPr lang="sr-Latn-RS" dirty="0"/>
              <a:t>Dokaz</a:t>
            </a:r>
          </a:p>
          <a:p>
            <a:r>
              <a:rPr lang="sr-Latn-RS" dirty="0"/>
              <a:t>Teorija</a:t>
            </a:r>
          </a:p>
          <a:p>
            <a:r>
              <a:rPr lang="sr-Latn-RS" dirty="0"/>
              <a:t>Zakon</a:t>
            </a:r>
          </a:p>
          <a:p>
            <a:r>
              <a:rPr lang="sr-Latn-RS" dirty="0"/>
              <a:t>Model</a:t>
            </a:r>
          </a:p>
          <a:p>
            <a:r>
              <a:rPr lang="sr-Latn-RS" dirty="0"/>
              <a:t>Objektivnost (ovde metodologija već počinje da se „meša“ u posao epistemologije i briše se granica između nje i filozofije nauke) </a:t>
            </a:r>
          </a:p>
          <a:p>
            <a:r>
              <a:rPr lang="sr-Latn-RS" dirty="0"/>
              <a:t>Odnos teorije i metoda</a:t>
            </a:r>
            <a:endParaRPr lang="en-US" dirty="0"/>
          </a:p>
          <a:p>
            <a:r>
              <a:rPr lang="en-US" dirty="0" err="1"/>
              <a:t>Obja</a:t>
            </a:r>
            <a:r>
              <a:rPr lang="sr-Latn-RS" dirty="0"/>
              <a:t>šnjenje (jedinstno teorije i metoda)</a:t>
            </a:r>
          </a:p>
          <a:p>
            <a:r>
              <a:rPr lang="sr-Latn-RS" dirty="0"/>
              <a:t>Naučni sistem</a:t>
            </a:r>
          </a:p>
          <a:p>
            <a:r>
              <a:rPr lang="sr-Latn-RS" dirty="0"/>
              <a:t>Organizacija nauke</a:t>
            </a:r>
          </a:p>
          <a:p>
            <a:r>
              <a:rPr lang="sr-Latn-RS" dirty="0"/>
              <a:t>Finansiranje, evaluacija i primena nauke (ovde metodologija napušta proučavanje metoda u užem smislu) </a:t>
            </a:r>
          </a:p>
          <a:p>
            <a:endParaRPr lang="sr-Latn-RS" dirty="0"/>
          </a:p>
          <a:p>
            <a:endParaRPr lang="sr-Latn-RS" dirty="0"/>
          </a:p>
        </p:txBody>
      </p:sp>
    </p:spTree>
    <p:extLst>
      <p:ext uri="{BB962C8B-B14F-4D97-AF65-F5344CB8AC3E}">
        <p14:creationId xmlns:p14="http://schemas.microsoft.com/office/powerpoint/2010/main" val="9586035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D0C5EE-6AE5-43E0-8139-FDB1364525D1}"/>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5DC17602-63F3-494A-ABF2-298D2CF1CCC0}"/>
              </a:ext>
            </a:extLst>
          </p:cNvPr>
          <p:cNvSpPr>
            <a:spLocks noGrp="1"/>
          </p:cNvSpPr>
          <p:nvPr>
            <p:ph idx="1"/>
          </p:nvPr>
        </p:nvSpPr>
        <p:spPr/>
        <p:txBody>
          <a:bodyPr>
            <a:normAutofit fontScale="92500" lnSpcReduction="10000"/>
          </a:bodyPr>
          <a:lstStyle/>
          <a:p>
            <a:r>
              <a:rPr lang="sr-Latn-RS" dirty="0"/>
              <a:t>Ipak, postoje rasprostranjeni standardi, česte procedure, popularne tehnike koje dele naučnici koji se bave različitim fenomenima – </a:t>
            </a:r>
            <a:r>
              <a:rPr lang="sr-Latn-RS" dirty="0" smtClean="0"/>
              <a:t>nazovimo ih STANDARDI </a:t>
            </a:r>
            <a:r>
              <a:rPr lang="sr-Latn-RS" dirty="0"/>
              <a:t>NAUČNOG ISTRAŽIVANJA I KOMUNIKACIJE</a:t>
            </a:r>
          </a:p>
          <a:p>
            <a:r>
              <a:rPr lang="sr-Latn-RS" dirty="0"/>
              <a:t>Statistika se često smatra jednim takvim standardom (osim u kvalitativno orijentisanim društvenim i skoro svim humanističkim disciplinama, gde su otpori kvantifikaciji veoma jaki – istorijski </a:t>
            </a:r>
            <a:r>
              <a:rPr lang="sr-Latn-RS" dirty="0" smtClean="0"/>
              <a:t>posmatrano</a:t>
            </a:r>
            <a:r>
              <a:rPr lang="sr-Latn-RS" dirty="0"/>
              <a:t>, identitet humanistike utemeljen je upravo na otporu prema </a:t>
            </a:r>
            <a:r>
              <a:rPr lang="sr-Latn-RS" dirty="0" smtClean="0"/>
              <a:t>fizikalističkom redukcionizmu</a:t>
            </a:r>
            <a:r>
              <a:rPr lang="sr-Latn-RS" dirty="0"/>
              <a:t>)</a:t>
            </a:r>
          </a:p>
          <a:p>
            <a:r>
              <a:rPr lang="sr-Latn-RS" dirty="0"/>
              <a:t>PODSETNIK: metodološki pristup (tip analize, istraživačke tehnike, opšti hipotetički i teorijsko-metodološki okvir) Vašeg </a:t>
            </a:r>
            <a:r>
              <a:rPr lang="sr-Latn-RS" dirty="0" smtClean="0"/>
              <a:t>diplomskog </a:t>
            </a:r>
            <a:r>
              <a:rPr lang="sr-Latn-RS" dirty="0"/>
              <a:t>istraživanja </a:t>
            </a:r>
            <a:r>
              <a:rPr lang="sr-Latn-RS" dirty="0" smtClean="0"/>
              <a:t>preporučiće mentor</a:t>
            </a:r>
            <a:r>
              <a:rPr lang="sr-Latn-RS" dirty="0"/>
              <a:t>, u skladu s temom </a:t>
            </a:r>
            <a:r>
              <a:rPr lang="sr-Latn-RS" dirty="0" smtClean="0"/>
              <a:t>istraživanja i </a:t>
            </a:r>
            <a:r>
              <a:rPr lang="sr-Latn-RS" dirty="0"/>
              <a:t>istraživačkom tradicijom kojoj se priključite (samim izborom mentora) </a:t>
            </a:r>
          </a:p>
        </p:txBody>
      </p:sp>
    </p:spTree>
    <p:extLst>
      <p:ext uri="{BB962C8B-B14F-4D97-AF65-F5344CB8AC3E}">
        <p14:creationId xmlns:p14="http://schemas.microsoft.com/office/powerpoint/2010/main" val="1246005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9B958E-9C95-4A1F-8F5E-5C69F17DF11A}"/>
              </a:ext>
            </a:extLst>
          </p:cNvPr>
          <p:cNvSpPr>
            <a:spLocks noGrp="1"/>
          </p:cNvSpPr>
          <p:nvPr>
            <p:ph type="title"/>
          </p:nvPr>
        </p:nvSpPr>
        <p:spPr/>
        <p:txBody>
          <a:bodyPr/>
          <a:lstStyle/>
          <a:p>
            <a:pPr algn="ctr"/>
            <a:r>
              <a:rPr lang="sr-Latn-RS" dirty="0"/>
              <a:t>Privremeni zaključak – osnovne pretpostavke i elementi tradicionalne metodologije...</a:t>
            </a:r>
            <a:endParaRPr lang="en-US" dirty="0"/>
          </a:p>
        </p:txBody>
      </p:sp>
      <p:sp>
        <p:nvSpPr>
          <p:cNvPr id="3" name="Content Placeholder 2">
            <a:extLst>
              <a:ext uri="{FF2B5EF4-FFF2-40B4-BE49-F238E27FC236}">
                <a16:creationId xmlns:a16="http://schemas.microsoft.com/office/drawing/2014/main" xmlns="" id="{8E1CB631-1093-4AF0-A8F1-DD9495C9C1F6}"/>
              </a:ext>
            </a:extLst>
          </p:cNvPr>
          <p:cNvSpPr>
            <a:spLocks noGrp="1"/>
          </p:cNvSpPr>
          <p:nvPr>
            <p:ph idx="1"/>
          </p:nvPr>
        </p:nvSpPr>
        <p:spPr/>
        <p:txBody>
          <a:bodyPr>
            <a:normAutofit fontScale="92500" lnSpcReduction="10000"/>
          </a:bodyPr>
          <a:lstStyle/>
          <a:p>
            <a:r>
              <a:rPr lang="sr-Latn-RS" dirty="0"/>
              <a:t>Proučavana stvarnost postoji</a:t>
            </a:r>
          </a:p>
          <a:p>
            <a:r>
              <a:rPr lang="sr-Latn-RS" dirty="0"/>
              <a:t>Nju je moguće saznati naučnim metodom</a:t>
            </a:r>
          </a:p>
          <a:p>
            <a:pPr marL="0" indent="0">
              <a:buNone/>
            </a:pPr>
            <a:endParaRPr lang="sr-Latn-RS" dirty="0"/>
          </a:p>
          <a:p>
            <a:pPr marL="0" indent="0">
              <a:buNone/>
            </a:pPr>
            <a:r>
              <a:rPr lang="sr-Latn-RS" dirty="0"/>
              <a:t>Nauka je</a:t>
            </a:r>
            <a:r>
              <a:rPr lang="en-US" dirty="0"/>
              <a:t>, u </a:t>
            </a:r>
            <a:r>
              <a:rPr lang="en-US" dirty="0" err="1"/>
              <a:t>ovoj</a:t>
            </a:r>
            <a:r>
              <a:rPr lang="en-US" dirty="0"/>
              <a:t> </a:t>
            </a:r>
            <a:r>
              <a:rPr lang="en-US" dirty="0" err="1"/>
              <a:t>koncepciji</a:t>
            </a:r>
            <a:r>
              <a:rPr lang="sr-Latn-RS" dirty="0"/>
              <a:t>:</a:t>
            </a:r>
          </a:p>
          <a:p>
            <a:r>
              <a:rPr lang="sr-Latn-RS" dirty="0"/>
              <a:t>Objektivna</a:t>
            </a:r>
          </a:p>
          <a:p>
            <a:r>
              <a:rPr lang="sr-Latn-RS" dirty="0"/>
              <a:t>Proverljiva (intersubjektivna, dostupna drugim naučnicima; kasnije i široj javnosti)</a:t>
            </a:r>
          </a:p>
          <a:p>
            <a:r>
              <a:rPr lang="sr-Latn-RS" dirty="0"/>
              <a:t>Sistematična i koherentna</a:t>
            </a:r>
          </a:p>
          <a:p>
            <a:r>
              <a:rPr lang="sr-Latn-RS" dirty="0"/>
              <a:t>Precizna</a:t>
            </a:r>
          </a:p>
          <a:p>
            <a:r>
              <a:rPr lang="sr-Latn-RS" dirty="0"/>
              <a:t>Opšta</a:t>
            </a:r>
            <a:endParaRPr lang="en-US" dirty="0"/>
          </a:p>
          <a:p>
            <a:endParaRPr lang="en-US" dirty="0"/>
          </a:p>
          <a:p>
            <a:endParaRPr lang="en-US" dirty="0"/>
          </a:p>
        </p:txBody>
      </p:sp>
    </p:spTree>
    <p:extLst>
      <p:ext uri="{BB962C8B-B14F-4D97-AF65-F5344CB8AC3E}">
        <p14:creationId xmlns:p14="http://schemas.microsoft.com/office/powerpoint/2010/main" val="13671693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8A5C92-22A5-416B-8E8E-7260B366E13B}"/>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3CD3249E-B2D3-4A39-8585-030E185FC5FA}"/>
              </a:ext>
            </a:extLst>
          </p:cNvPr>
          <p:cNvSpPr>
            <a:spLocks noGrp="1"/>
          </p:cNvSpPr>
          <p:nvPr>
            <p:ph idx="1"/>
          </p:nvPr>
        </p:nvSpPr>
        <p:spPr/>
        <p:txBody>
          <a:bodyPr>
            <a:normAutofit fontScale="77500" lnSpcReduction="20000"/>
          </a:bodyPr>
          <a:lstStyle/>
          <a:p>
            <a:r>
              <a:rPr lang="sr-Latn-RS" dirty="0"/>
              <a:t>Znanje je istinito, opravdano verovanje (klasična epistemološka definicija </a:t>
            </a:r>
            <a:r>
              <a:rPr lang="sr-Latn-RS" dirty="0" smtClean="0"/>
              <a:t>znanja)</a:t>
            </a:r>
            <a:endParaRPr lang="sr-Latn-RS" dirty="0"/>
          </a:p>
          <a:p>
            <a:endParaRPr lang="sr-Latn-RS" dirty="0"/>
          </a:p>
          <a:p>
            <a:r>
              <a:rPr lang="sr-Latn-RS" dirty="0"/>
              <a:t>Tradicionalna metodologija se interesuje za logičke i tehničke aspekte istraživanja:</a:t>
            </a:r>
          </a:p>
          <a:p>
            <a:endParaRPr lang="sr-Latn-RS" dirty="0"/>
          </a:p>
          <a:p>
            <a:pPr marL="0" indent="0">
              <a:buNone/>
            </a:pPr>
            <a:r>
              <a:rPr lang="sr-Latn-RS" dirty="0" smtClean="0"/>
              <a:t>1) Logički </a:t>
            </a:r>
            <a:r>
              <a:rPr lang="sr-Latn-RS" dirty="0"/>
              <a:t>(naučni pojmovi, njihovo formiranje, sadržaj, odnos prema naučnoj evidenciji; primena logičkih pravila zaključivanja na predmet istraživanja; logička struktura nauke – hipoteze, teorije, zakoni; provera nalaza)</a:t>
            </a:r>
          </a:p>
          <a:p>
            <a:endParaRPr lang="sr-Latn-RS" dirty="0"/>
          </a:p>
          <a:p>
            <a:pPr marL="0" indent="0">
              <a:buNone/>
            </a:pPr>
            <a:r>
              <a:rPr lang="sr-Latn-RS" dirty="0" smtClean="0"/>
              <a:t>2) Tehnički </a:t>
            </a:r>
            <a:r>
              <a:rPr lang="sr-Latn-RS" dirty="0"/>
              <a:t>(naučna praksa, „metod u užem smislu“ – načini i sredstva za prikupljanje podataka, njihovo sređivanje i obradu; faze istraživačkog postupka)</a:t>
            </a:r>
          </a:p>
          <a:p>
            <a:endParaRPr lang="sr-Latn-RS" dirty="0"/>
          </a:p>
          <a:p>
            <a:pPr marL="0" indent="0">
              <a:buNone/>
            </a:pPr>
            <a:r>
              <a:rPr lang="sr-Latn-RS" dirty="0" smtClean="0"/>
              <a:t>3) Ona </a:t>
            </a:r>
            <a:r>
              <a:rPr lang="sr-Latn-RS" dirty="0"/>
              <a:t>isključuje individualnopsihološke, socijalnopsihološke, teorijske, etičko-politike, </a:t>
            </a:r>
            <a:r>
              <a:rPr lang="sr-Latn-RS" dirty="0" smtClean="0"/>
              <a:t>organizacione, </a:t>
            </a:r>
            <a:r>
              <a:rPr lang="sr-Latn-RS" dirty="0"/>
              <a:t>finasijske, političke i sociokulturne aspekte bavljenja naukom</a:t>
            </a:r>
          </a:p>
          <a:p>
            <a:endParaRPr lang="en-US" dirty="0"/>
          </a:p>
        </p:txBody>
      </p:sp>
    </p:spTree>
    <p:extLst>
      <p:ext uri="{BB962C8B-B14F-4D97-AF65-F5344CB8AC3E}">
        <p14:creationId xmlns:p14="http://schemas.microsoft.com/office/powerpoint/2010/main" val="5691517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Cambria" pitchFamily="18" charset="0"/>
              </a:rPr>
              <a:t>M</a:t>
            </a:r>
            <a:r>
              <a:rPr lang="sr-Latn-RS" sz="3600">
                <a:latin typeface="Cambria" pitchFamily="18" charset="0"/>
              </a:rPr>
              <a:t>etodologija nije metod</a:t>
            </a:r>
            <a:endParaRPr lang="en-US" sz="3600">
              <a:latin typeface="Cambria" pitchFamily="18" charset="0"/>
            </a:endParaRPr>
          </a:p>
        </p:txBody>
      </p:sp>
      <p:sp>
        <p:nvSpPr>
          <p:cNvPr id="3" name="Content Placeholder 2"/>
          <p:cNvSpPr>
            <a:spLocks noGrp="1"/>
          </p:cNvSpPr>
          <p:nvPr>
            <p:ph idx="1"/>
          </p:nvPr>
        </p:nvSpPr>
        <p:spPr/>
        <p:txBody>
          <a:bodyPr>
            <a:normAutofit fontScale="85000" lnSpcReduction="20000"/>
          </a:bodyPr>
          <a:lstStyle/>
          <a:p>
            <a:r>
              <a:rPr lang="en-US" dirty="0" err="1">
                <a:latin typeface="Cambria" pitchFamily="18" charset="0"/>
              </a:rPr>
              <a:t>Metodologija</a:t>
            </a:r>
            <a:r>
              <a:rPr lang="en-US" dirty="0">
                <a:latin typeface="Cambria" pitchFamily="18" charset="0"/>
              </a:rPr>
              <a:t> je </a:t>
            </a:r>
            <a:r>
              <a:rPr lang="en-US" dirty="0" err="1">
                <a:latin typeface="Cambria" pitchFamily="18" charset="0"/>
              </a:rPr>
              <a:t>anali</a:t>
            </a:r>
            <a:r>
              <a:rPr lang="sr-Latn-RS" dirty="0">
                <a:latin typeface="Cambria" pitchFamily="18" charset="0"/>
              </a:rPr>
              <a:t>z</a:t>
            </a:r>
            <a:r>
              <a:rPr lang="en-US" dirty="0">
                <a:latin typeface="Cambria" pitchFamily="18" charset="0"/>
              </a:rPr>
              <a:t>a </a:t>
            </a:r>
            <a:r>
              <a:rPr lang="sr-Latn-RS" dirty="0">
                <a:latin typeface="Cambria" pitchFamily="18" charset="0"/>
              </a:rPr>
              <a:t>logičko-epistemoloških osnova </a:t>
            </a:r>
            <a:r>
              <a:rPr lang="en-US" dirty="0" err="1">
                <a:latin typeface="Cambria" pitchFamily="18" charset="0"/>
              </a:rPr>
              <a:t>metoda</a:t>
            </a:r>
            <a:r>
              <a:rPr lang="sr-Latn-RS" dirty="0">
                <a:latin typeface="Cambria" pitchFamily="18" charset="0"/>
              </a:rPr>
              <a:t>, njihove istorije i upotrebe, ona nije metod sam</a:t>
            </a:r>
          </a:p>
          <a:p>
            <a:endParaRPr lang="sr-Latn-RS" dirty="0">
              <a:latin typeface="Cambria" pitchFamily="18" charset="0"/>
            </a:endParaRPr>
          </a:p>
          <a:p>
            <a:r>
              <a:rPr lang="en-US" dirty="0">
                <a:latin typeface="Cambria" pitchFamily="18" charset="0"/>
              </a:rPr>
              <a:t>N</a:t>
            </a:r>
            <a:r>
              <a:rPr lang="sr-Latn-RS" dirty="0">
                <a:latin typeface="Cambria" pitchFamily="18" charset="0"/>
              </a:rPr>
              <a:t>aučiti primenu metoda ne znači naučiti i metodološku analizu – prvo je važnije i obavezno za sve</a:t>
            </a:r>
            <a:r>
              <a:rPr lang="en-US" dirty="0">
                <a:latin typeface="Cambria" pitchFamily="18" charset="0"/>
              </a:rPr>
              <a:t>, </a:t>
            </a:r>
            <a:r>
              <a:rPr lang="sr-Latn-RS" dirty="0">
                <a:latin typeface="Cambria" pitchFamily="18" charset="0"/>
              </a:rPr>
              <a:t>a drugo samo za one koji žele da se </a:t>
            </a:r>
            <a:r>
              <a:rPr lang="sr-Latn-RS" dirty="0" smtClean="0">
                <a:latin typeface="Cambria" pitchFamily="18" charset="0"/>
              </a:rPr>
              <a:t>kasnije posvete </a:t>
            </a:r>
            <a:r>
              <a:rPr lang="sr-Latn-RS" dirty="0">
                <a:latin typeface="Cambria" pitchFamily="18" charset="0"/>
              </a:rPr>
              <a:t>ovoj </a:t>
            </a:r>
            <a:r>
              <a:rPr lang="sr-Latn-RS" dirty="0" smtClean="0">
                <a:latin typeface="Cambria" pitchFamily="18" charset="0"/>
              </a:rPr>
              <a:t>oblasti</a:t>
            </a:r>
            <a:endParaRPr lang="sr-Latn-RS" dirty="0">
              <a:latin typeface="Cambria" pitchFamily="18" charset="0"/>
            </a:endParaRPr>
          </a:p>
          <a:p>
            <a:endParaRPr lang="sr-Latn-RS" dirty="0">
              <a:latin typeface="Cambria" pitchFamily="18" charset="0"/>
            </a:endParaRPr>
          </a:p>
          <a:p>
            <a:r>
              <a:rPr lang="en-US" dirty="0">
                <a:latin typeface="Cambria" pitchFamily="18" charset="0"/>
              </a:rPr>
              <a:t>M</a:t>
            </a:r>
            <a:r>
              <a:rPr lang="sr-Latn-RS" dirty="0">
                <a:latin typeface="Cambria" pitchFamily="18" charset="0"/>
              </a:rPr>
              <a:t>etodološka analiza služi unapređivanju metoda a ne njihovom odbacivanju (kako se to često pogrešno smatra)</a:t>
            </a:r>
            <a:endParaRPr lang="en-US" dirty="0">
              <a:latin typeface="Cambria" pitchFamily="18" charset="0"/>
            </a:endParaRPr>
          </a:p>
          <a:p>
            <a:endParaRPr lang="en-US" dirty="0">
              <a:latin typeface="Cambria" pitchFamily="18" charset="0"/>
            </a:endParaRPr>
          </a:p>
          <a:p>
            <a:r>
              <a:rPr lang="en-US" dirty="0">
                <a:latin typeface="Cambria" pitchFamily="18" charset="0"/>
              </a:rPr>
              <a:t>P</a:t>
            </a:r>
            <a:r>
              <a:rPr lang="sr-Latn-RS" dirty="0">
                <a:latin typeface="Cambria" pitchFamily="18" charset="0"/>
              </a:rPr>
              <a:t>osle problemsko-aplikativnog pogleda na metod – da li biti istraživač znači “samo” primenjivati metod</a:t>
            </a:r>
            <a:endParaRPr lang="en-US" dirty="0">
              <a:latin typeface="Cambria"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a:latin typeface="Cambria" pitchFamily="18" charset="0"/>
              </a:rPr>
              <a:t>T</a:t>
            </a:r>
            <a:r>
              <a:rPr lang="sr-Latn-RS" sz="3600">
                <a:latin typeface="Cambria" pitchFamily="18" charset="0"/>
              </a:rPr>
              <a:t>radicionalna koncepcija metodologije</a:t>
            </a:r>
            <a:endParaRPr lang="en-US" sz="3600">
              <a:latin typeface="Cambria" pitchFamily="18" charset="0"/>
            </a:endParaRPr>
          </a:p>
        </p:txBody>
      </p:sp>
      <p:sp>
        <p:nvSpPr>
          <p:cNvPr id="3" name="Content Placeholder 2"/>
          <p:cNvSpPr>
            <a:spLocks noGrp="1"/>
          </p:cNvSpPr>
          <p:nvPr>
            <p:ph idx="1"/>
          </p:nvPr>
        </p:nvSpPr>
        <p:spPr/>
        <p:txBody>
          <a:bodyPr>
            <a:normAutofit fontScale="85000" lnSpcReduction="20000"/>
          </a:bodyPr>
          <a:lstStyle/>
          <a:p>
            <a:pPr>
              <a:buNone/>
            </a:pPr>
            <a:r>
              <a:rPr lang="sr-Latn-RS" dirty="0">
                <a:latin typeface="Cambria" pitchFamily="18" charset="0"/>
              </a:rPr>
              <a:t>Tradicionalna metodologija nauke se, po definiciji </a:t>
            </a:r>
            <a:r>
              <a:rPr lang="sr-Latn-RS" b="1" u="sng" dirty="0">
                <a:latin typeface="Cambria" pitchFamily="18" charset="0"/>
              </a:rPr>
              <a:t>ne</a:t>
            </a:r>
            <a:r>
              <a:rPr lang="sr-Latn-RS" dirty="0">
                <a:latin typeface="Cambria" pitchFamily="18" charset="0"/>
              </a:rPr>
              <a:t> pita:</a:t>
            </a:r>
          </a:p>
          <a:p>
            <a:pPr>
              <a:buNone/>
            </a:pPr>
            <a:endParaRPr lang="sr-Latn-RS" dirty="0">
              <a:latin typeface="Cambria" pitchFamily="18" charset="0"/>
            </a:endParaRPr>
          </a:p>
          <a:p>
            <a:r>
              <a:rPr lang="sr-Latn-RS" dirty="0">
                <a:latin typeface="Cambria" pitchFamily="18" charset="0"/>
              </a:rPr>
              <a:t>da li stvarnost postoji (to prepušta metafizici, teologiji, umetnosti i popularnoj kulturi)</a:t>
            </a:r>
          </a:p>
          <a:p>
            <a:r>
              <a:rPr lang="sr-Latn-RS" dirty="0">
                <a:latin typeface="Cambria" pitchFamily="18" charset="0"/>
              </a:rPr>
              <a:t>da li je stvarnost uopšte moguće proučavati (to prepušta teoriji saznanja/epistemologiji)</a:t>
            </a:r>
          </a:p>
          <a:p>
            <a:endParaRPr lang="sr-Latn-RS" dirty="0">
              <a:latin typeface="Cambria" pitchFamily="18" charset="0"/>
            </a:endParaRPr>
          </a:p>
          <a:p>
            <a:pPr>
              <a:buNone/>
            </a:pPr>
            <a:r>
              <a:rPr lang="en-US" dirty="0">
                <a:latin typeface="Cambria" pitchFamily="18" charset="0"/>
              </a:rPr>
              <a:t>T</a:t>
            </a:r>
            <a:r>
              <a:rPr lang="sr-Latn-RS" dirty="0">
                <a:latin typeface="Cambria" pitchFamily="18" charset="0"/>
              </a:rPr>
              <a:t>radicionalna metodologija se ograničava na:</a:t>
            </a:r>
          </a:p>
          <a:p>
            <a:pPr>
              <a:buNone/>
            </a:pPr>
            <a:endParaRPr lang="sr-Latn-RS" dirty="0">
              <a:latin typeface="Cambria" pitchFamily="18" charset="0"/>
            </a:endParaRPr>
          </a:p>
          <a:p>
            <a:pPr marL="514350" indent="-514350">
              <a:buAutoNum type="alphaLcParenR"/>
            </a:pPr>
            <a:r>
              <a:rPr lang="sr-Latn-RS" dirty="0">
                <a:latin typeface="Cambria" pitchFamily="18" charset="0"/>
              </a:rPr>
              <a:t>logičku i</a:t>
            </a:r>
          </a:p>
          <a:p>
            <a:pPr marL="514350" indent="-514350">
              <a:buAutoNum type="alphaLcParenR"/>
            </a:pPr>
            <a:r>
              <a:rPr lang="sr-Latn-RS" dirty="0">
                <a:latin typeface="Cambria" pitchFamily="18" charset="0"/>
              </a:rPr>
              <a:t>epistemološku analizu naučne prakse, radi normiranja pravog/boljeg istraživanja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2AEC00-B88C-40AA-99B4-CDA60B4544DD}"/>
              </a:ext>
            </a:extLst>
          </p:cNvPr>
          <p:cNvSpPr>
            <a:spLocks noGrp="1"/>
          </p:cNvSpPr>
          <p:nvPr>
            <p:ph type="title"/>
          </p:nvPr>
        </p:nvSpPr>
        <p:spPr/>
        <p:txBody>
          <a:bodyPr/>
          <a:lstStyle/>
          <a:p>
            <a:r>
              <a:rPr lang="sr-Latn-RS" dirty="0"/>
              <a:t>Metodološke sličnosti i razlike među naučnim poljima i disciplinama</a:t>
            </a:r>
            <a:endParaRPr lang="en-US" dirty="0"/>
          </a:p>
        </p:txBody>
      </p:sp>
      <p:sp>
        <p:nvSpPr>
          <p:cNvPr id="3" name="Content Placeholder 2">
            <a:extLst>
              <a:ext uri="{FF2B5EF4-FFF2-40B4-BE49-F238E27FC236}">
                <a16:creationId xmlns:a16="http://schemas.microsoft.com/office/drawing/2014/main" xmlns="" id="{C9B9B8A7-BBC9-4648-A06D-F2AD3EE27911}"/>
              </a:ext>
            </a:extLst>
          </p:cNvPr>
          <p:cNvSpPr>
            <a:spLocks noGrp="1"/>
          </p:cNvSpPr>
          <p:nvPr>
            <p:ph idx="1"/>
          </p:nvPr>
        </p:nvSpPr>
        <p:spPr/>
        <p:txBody>
          <a:bodyPr>
            <a:normAutofit fontScale="85000" lnSpcReduction="20000"/>
          </a:bodyPr>
          <a:lstStyle/>
          <a:p>
            <a:r>
              <a:rPr lang="sr-Latn-RS" dirty="0"/>
              <a:t>Sličnosti i razlike najlakše je da uočite kada analizirate </a:t>
            </a:r>
            <a:r>
              <a:rPr lang="sr-Latn-RS" dirty="0" smtClean="0"/>
              <a:t>različit </a:t>
            </a:r>
            <a:r>
              <a:rPr lang="sr-Latn-RS" dirty="0"/>
              <a:t>status </a:t>
            </a:r>
            <a:r>
              <a:rPr lang="sr-Latn-RS" dirty="0" smtClean="0"/>
              <a:t>prethodno pomenutih </a:t>
            </a:r>
            <a:r>
              <a:rPr lang="sr-Latn-RS" dirty="0"/>
              <a:t>temeljnih metodoloških pretpostavki, za koje se tvrdilo da važe za sve nauke, u različitim naučnim poljima</a:t>
            </a:r>
          </a:p>
          <a:p>
            <a:r>
              <a:rPr lang="sr-Latn-RS" dirty="0"/>
              <a:t>Prirodne nauke u užem smislu (fundamentalne nauke) i danas u praksi počivaju na temeljnim metodološkim postulatima (iako su oni prvo dovedeni u pitanje u filozofiji fizike) </a:t>
            </a:r>
          </a:p>
          <a:p>
            <a:r>
              <a:rPr lang="sr-Latn-RS" dirty="0"/>
              <a:t>Biomedicinske nauke, Društveno-humanističke nauke i Tehničko-tehnološke nauke odavno su se odvojile od tradicije neupitnih metodoloških postulata, svako polje iz različitih </a:t>
            </a:r>
            <a:r>
              <a:rPr lang="sr-Latn-RS" dirty="0" smtClean="0"/>
              <a:t>razloga (paradoksalno, do toga smo došli proučavajuči istoriju prirodnih nauka)</a:t>
            </a:r>
            <a:endParaRPr lang="sr-Latn-RS" dirty="0"/>
          </a:p>
          <a:p>
            <a:r>
              <a:rPr lang="sr-Latn-RS" dirty="0"/>
              <a:t>Transformacija nauke u </a:t>
            </a:r>
            <a:r>
              <a:rPr lang="sr-Latn-RS" dirty="0" smtClean="0"/>
              <a:t>„istraživanje“, </a:t>
            </a:r>
            <a:r>
              <a:rPr lang="sr-Latn-RS" dirty="0"/>
              <a:t>o kojoj ćemo više govoriti dalje tokom kursa, ova tri polja je odvojila od tradicionalne koncepcije metoda, pa njihove metodologije istraživanje sagledavaju multiperspektivno – </a:t>
            </a:r>
            <a:r>
              <a:rPr lang="sr-Latn-RS" b="1" dirty="0"/>
              <a:t>objektivnost, proverljivost, sistematičnost, preciznost i opštost imaju različita znanjenja u različitim naučnim poljima i disciplinama</a:t>
            </a:r>
          </a:p>
          <a:p>
            <a:endParaRPr lang="sr-Latn-RS" dirty="0"/>
          </a:p>
          <a:p>
            <a:endParaRPr lang="sr-Latn-RS" dirty="0"/>
          </a:p>
          <a:p>
            <a:endParaRPr lang="en-US" dirty="0"/>
          </a:p>
        </p:txBody>
      </p:sp>
    </p:spTree>
    <p:extLst>
      <p:ext uri="{BB962C8B-B14F-4D97-AF65-F5344CB8AC3E}">
        <p14:creationId xmlns:p14="http://schemas.microsoft.com/office/powerpoint/2010/main" val="34247732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022E4C-B204-4669-8075-83B174D0BFC7}"/>
              </a:ext>
            </a:extLst>
          </p:cNvPr>
          <p:cNvSpPr>
            <a:spLocks noGrp="1"/>
          </p:cNvSpPr>
          <p:nvPr>
            <p:ph type="title"/>
          </p:nvPr>
        </p:nvSpPr>
        <p:spPr/>
        <p:txBody>
          <a:bodyPr>
            <a:normAutofit/>
          </a:bodyPr>
          <a:lstStyle/>
          <a:p>
            <a:r>
              <a:rPr lang="sr-Latn-RS" sz="3200" dirty="0">
                <a:latin typeface="Cambria" panose="02040503050406030204" pitchFamily="18" charset="0"/>
                <a:ea typeface="Cambria" panose="02040503050406030204" pitchFamily="18" charset="0"/>
              </a:rPr>
              <a:t>Kako da odaberete pristup i mentora u zavisnosti od prethodnih znanja, sklonosti i ciljeva?</a:t>
            </a:r>
            <a:endParaRPr lang="en-US" sz="3200" dirty="0"/>
          </a:p>
        </p:txBody>
      </p:sp>
      <p:sp>
        <p:nvSpPr>
          <p:cNvPr id="3" name="Content Placeholder 2">
            <a:extLst>
              <a:ext uri="{FF2B5EF4-FFF2-40B4-BE49-F238E27FC236}">
                <a16:creationId xmlns:a16="http://schemas.microsoft.com/office/drawing/2014/main" xmlns="" id="{F0362E23-BF1A-4AD7-96CE-7F9C9B920D6C}"/>
              </a:ext>
            </a:extLst>
          </p:cNvPr>
          <p:cNvSpPr>
            <a:spLocks noGrp="1"/>
          </p:cNvSpPr>
          <p:nvPr>
            <p:ph idx="1"/>
          </p:nvPr>
        </p:nvSpPr>
        <p:spPr/>
        <p:txBody>
          <a:bodyPr>
            <a:normAutofit fontScale="92500" lnSpcReduction="20000"/>
          </a:bodyPr>
          <a:lstStyle/>
          <a:p>
            <a:r>
              <a:rPr lang="sr-Latn-RS" b="1" dirty="0"/>
              <a:t>Nisu svi metodi za svakoga </a:t>
            </a:r>
            <a:r>
              <a:rPr lang="sr-Latn-RS" dirty="0"/>
              <a:t>– neko je skloniji egzaktnim pokazateljima (pravilnostima, trendovima, pa i zakonitostima) a neko razumevanju jedinstvenosti i neponovljivosti konteksta, situacija pa i samih individua</a:t>
            </a:r>
          </a:p>
          <a:p>
            <a:r>
              <a:rPr lang="sr-Latn-RS" dirty="0"/>
              <a:t>Na širokoj lepezi od statističkog zaključivanja do metodološkog individualizma, Vi nećete birati konkretan pristup (ponavljam – sugerisaće ga mentor) ali to ne znači da na opšteobrazovnom predmetu ne treba da se okvirno upoznate s time šta sve postoji u metodološkoj ponudi</a:t>
            </a:r>
          </a:p>
          <a:p>
            <a:r>
              <a:rPr lang="sr-Latn-RS" dirty="0"/>
              <a:t>U tom procesu upoznavanja i učenja, steći ćete znanja o nauci i naučnom istraživanju koja posle možete da prenesete </a:t>
            </a:r>
            <a:r>
              <a:rPr lang="sr-Latn-RS" dirty="0" smtClean="0"/>
              <a:t>(</a:t>
            </a:r>
            <a:r>
              <a:rPr lang="sr-Latn-RS" dirty="0"/>
              <a:t>obrazovna funkcija metodologije)</a:t>
            </a:r>
          </a:p>
          <a:p>
            <a:r>
              <a:rPr lang="sr-Latn-RS" dirty="0"/>
              <a:t>Refleksija o načinima bavljenja naukom, iskustvo pokazuje, značajno koristi pri samoizgradnji ličnosti naučnika/nastavnika (</a:t>
            </a:r>
            <a:r>
              <a:rPr lang="sr-Latn-RS" dirty="0" smtClean="0"/>
              <a:t>vaspitna </a:t>
            </a:r>
            <a:r>
              <a:rPr lang="sr-Latn-RS" dirty="0"/>
              <a:t>i samovaspitna funkcija metodologije)</a:t>
            </a:r>
          </a:p>
          <a:p>
            <a:endParaRPr lang="en-US" dirty="0"/>
          </a:p>
          <a:p>
            <a:endParaRPr lang="en-US" dirty="0"/>
          </a:p>
        </p:txBody>
      </p:sp>
    </p:spTree>
    <p:extLst>
      <p:ext uri="{BB962C8B-B14F-4D97-AF65-F5344CB8AC3E}">
        <p14:creationId xmlns:p14="http://schemas.microsoft.com/office/powerpoint/2010/main" val="119023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DADA10-0A01-414F-AF67-4C289DADE05F}"/>
              </a:ext>
            </a:extLst>
          </p:cNvPr>
          <p:cNvSpPr>
            <a:spLocks noGrp="1"/>
          </p:cNvSpPr>
          <p:nvPr>
            <p:ph type="title"/>
          </p:nvPr>
        </p:nvSpPr>
        <p:spPr/>
        <p:txBody>
          <a:bodyPr/>
          <a:lstStyle/>
          <a:p>
            <a:r>
              <a:rPr lang="sr-Latn-RS" dirty="0"/>
              <a:t>Važna poenta</a:t>
            </a:r>
            <a:r>
              <a:rPr lang="en-US" dirty="0"/>
              <a:t> </a:t>
            </a:r>
            <a:r>
              <a:rPr lang="sr-Latn-RS" dirty="0"/>
              <a:t>– interdisciplinarnost kao šuma pristupa i kao izgovor za površnost</a:t>
            </a:r>
            <a:endParaRPr lang="en-US" dirty="0"/>
          </a:p>
        </p:txBody>
      </p:sp>
      <p:sp>
        <p:nvSpPr>
          <p:cNvPr id="3" name="Content Placeholder 2">
            <a:extLst>
              <a:ext uri="{FF2B5EF4-FFF2-40B4-BE49-F238E27FC236}">
                <a16:creationId xmlns:a16="http://schemas.microsoft.com/office/drawing/2014/main" xmlns="" id="{53CF1ABD-9E5A-4EE5-8E30-72B6271623F8}"/>
              </a:ext>
            </a:extLst>
          </p:cNvPr>
          <p:cNvSpPr>
            <a:spLocks noGrp="1"/>
          </p:cNvSpPr>
          <p:nvPr>
            <p:ph idx="1"/>
          </p:nvPr>
        </p:nvSpPr>
        <p:spPr/>
        <p:txBody>
          <a:bodyPr>
            <a:normAutofit/>
          </a:bodyPr>
          <a:lstStyle/>
          <a:p>
            <a:r>
              <a:rPr lang="sr-Latn-RS" b="1" dirty="0"/>
              <a:t>Ne gubite se u interdisciplinarnosti </a:t>
            </a:r>
            <a:r>
              <a:rPr lang="sr-Latn-RS" dirty="0"/>
              <a:t>– postoji velika verovatnoća da takvo Vaše istraživanje neće dati rezultat (ili da ćete „otkriti toplu vodu“)</a:t>
            </a:r>
          </a:p>
          <a:p>
            <a:r>
              <a:rPr lang="sr-Latn-RS" dirty="0"/>
              <a:t>Dobra nauka ima svoj metod, </a:t>
            </a:r>
            <a:r>
              <a:rPr lang="sr-Latn-RS" dirty="0" smtClean="0"/>
              <a:t>karakterističan </a:t>
            </a:r>
            <a:r>
              <a:rPr lang="sr-Latn-RS" dirty="0"/>
              <a:t>za polje, disciplinu ili uže težište istraživanja – </a:t>
            </a:r>
            <a:r>
              <a:rPr lang="sr-Latn-RS" b="1" dirty="0"/>
              <a:t>interdisciplinarnost je često beg i izgovor</a:t>
            </a:r>
          </a:p>
          <a:p>
            <a:r>
              <a:rPr lang="sr-Latn-RS" dirty="0"/>
              <a:t>Sklonost da se „pobegne od svoje discipline“ posebno je primetna kod studenata </a:t>
            </a:r>
            <a:r>
              <a:rPr lang="sr-Latn-RS" dirty="0" smtClean="0"/>
              <a:t>u periodu pisanja završnih radova</a:t>
            </a:r>
            <a:endParaRPr lang="sr-Latn-RS" dirty="0"/>
          </a:p>
          <a:p>
            <a:r>
              <a:rPr lang="sr-Latn-RS" dirty="0"/>
              <a:t>Pristupite </a:t>
            </a:r>
            <a:r>
              <a:rPr lang="sr-Latn-RS" dirty="0" smtClean="0"/>
              <a:t>temi iz </a:t>
            </a:r>
            <a:r>
              <a:rPr lang="sr-Latn-RS" dirty="0"/>
              <a:t>perspektive mentora (prethodno izabranog na osnovu ličnih preferencija) i onda dosledno primenite </a:t>
            </a:r>
            <a:r>
              <a:rPr lang="sr-Latn-RS" dirty="0" smtClean="0"/>
              <a:t>preporučeni pristup</a:t>
            </a:r>
            <a:endParaRPr lang="sr-Latn-RS" dirty="0"/>
          </a:p>
        </p:txBody>
      </p:sp>
    </p:spTree>
    <p:extLst>
      <p:ext uri="{BB962C8B-B14F-4D97-AF65-F5344CB8AC3E}">
        <p14:creationId xmlns:p14="http://schemas.microsoft.com/office/powerpoint/2010/main" val="3167357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456D2A-5C7B-4C70-95F5-C92D166C8B90}"/>
              </a:ext>
            </a:extLst>
          </p:cNvPr>
          <p:cNvSpPr>
            <a:spLocks noGrp="1"/>
          </p:cNvSpPr>
          <p:nvPr>
            <p:ph type="title"/>
          </p:nvPr>
        </p:nvSpPr>
        <p:spPr/>
        <p:txBody>
          <a:bodyPr>
            <a:normAutofit/>
          </a:bodyPr>
          <a:lstStyle/>
          <a:p>
            <a:r>
              <a:rPr lang="sr-Latn-RS" sz="3200" dirty="0"/>
              <a:t>Metodološke specifičnosti i izazovi interdisciplinarnih, multidisciplinarnih i transdisciplinarnih </a:t>
            </a:r>
            <a:r>
              <a:rPr lang="sr-Latn-RS" sz="3200" dirty="0" smtClean="0"/>
              <a:t>(IMT) istraživanja</a:t>
            </a:r>
            <a:endParaRPr lang="en-US" sz="3200" dirty="0"/>
          </a:p>
        </p:txBody>
      </p:sp>
      <p:sp>
        <p:nvSpPr>
          <p:cNvPr id="3" name="Content Placeholder 2">
            <a:extLst>
              <a:ext uri="{FF2B5EF4-FFF2-40B4-BE49-F238E27FC236}">
                <a16:creationId xmlns:a16="http://schemas.microsoft.com/office/drawing/2014/main" xmlns="" id="{88B3F5DC-D3DD-4959-A8BB-9C76FC281F7E}"/>
              </a:ext>
            </a:extLst>
          </p:cNvPr>
          <p:cNvSpPr>
            <a:spLocks noGrp="1"/>
          </p:cNvSpPr>
          <p:nvPr>
            <p:ph idx="1"/>
          </p:nvPr>
        </p:nvSpPr>
        <p:spPr/>
        <p:txBody>
          <a:bodyPr>
            <a:normAutofit fontScale="92500" lnSpcReduction="20000"/>
          </a:bodyPr>
          <a:lstStyle/>
          <a:p>
            <a:r>
              <a:rPr lang="sr-Latn-RS" dirty="0"/>
              <a:t>Osnovni problem predstavlja </a:t>
            </a:r>
            <a:r>
              <a:rPr lang="sr-Latn-RS" b="1" dirty="0"/>
              <a:t>nesamerljivost među disciplinama</a:t>
            </a:r>
            <a:r>
              <a:rPr lang="sr-Latn-RS" dirty="0"/>
              <a:t> – one su se tokom razvoja nauke i njenog odnosa prema vanakademskim kontekstima međusobno veoma udaljile, tako da je „prevođenje“ među njihovim teorijsko-metodološkim jezicima kao prevođenje među prirodnim jezicima</a:t>
            </a:r>
          </a:p>
          <a:p>
            <a:r>
              <a:rPr lang="sr-Latn-RS" dirty="0"/>
              <a:t>Kontraintuitivno, IMT istraživanja nisu uvek teža – IMT timovi su „skuplji“ i pod pritiskom kratkih rokova za isporučivanje rezultata prinudno zanemaruju metodološke komplikacije (koje se prisustvom mnogih disciplina samo umnožavaju) i </a:t>
            </a:r>
            <a:r>
              <a:rPr lang="sr-Latn-RS" b="1" dirty="0"/>
              <a:t>fokusiraju se na rezultat</a:t>
            </a:r>
          </a:p>
          <a:p>
            <a:r>
              <a:rPr lang="sr-Latn-RS" dirty="0"/>
              <a:t>Ipak, usmerenost na rezultat zahteva dobru koordinaciju, što nije uvek lako kada treba odrediti ko će voditi projekat i čiji metod će preovladati (</a:t>
            </a:r>
            <a:r>
              <a:rPr lang="sr-Latn-RS" b="1" dirty="0"/>
              <a:t>problemi međudisciplinarnih, međuinstitucionalnih i interpersonalnih surevnjivosti</a:t>
            </a:r>
            <a:r>
              <a:rPr lang="sr-Latn-RS" dirty="0"/>
              <a:t>). Razmislite, da li je baš lako da fizičar prihvati vođstvo istoričara, i obrnuto? Ili etnolog - psihologa</a:t>
            </a:r>
            <a:r>
              <a:rPr lang="sr-Latn-RS" dirty="0">
                <a:sym typeface="Wingdings" panose="05000000000000000000" pitchFamily="2" charset="2"/>
              </a:rPr>
              <a:t>...</a:t>
            </a:r>
            <a:endParaRPr lang="sr-Latn-RS" dirty="0"/>
          </a:p>
        </p:txBody>
      </p:sp>
    </p:spTree>
    <p:extLst>
      <p:ext uri="{BB962C8B-B14F-4D97-AF65-F5344CB8AC3E}">
        <p14:creationId xmlns:p14="http://schemas.microsoft.com/office/powerpoint/2010/main" val="23121809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4DE6DB-7C2F-4007-83F6-93011061AB61}"/>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72EF7CBB-A795-4160-827C-80BA20ECE902}"/>
              </a:ext>
            </a:extLst>
          </p:cNvPr>
          <p:cNvSpPr>
            <a:spLocks noGrp="1"/>
          </p:cNvSpPr>
          <p:nvPr>
            <p:ph idx="1"/>
          </p:nvPr>
        </p:nvSpPr>
        <p:spPr/>
        <p:txBody>
          <a:bodyPr>
            <a:normAutofit fontScale="92500" lnSpcReduction="20000"/>
          </a:bodyPr>
          <a:lstStyle/>
          <a:p>
            <a:r>
              <a:rPr lang="sr-Latn-RS" b="1" dirty="0"/>
              <a:t>Globalna transformacija nauke u istraživanje</a:t>
            </a:r>
            <a:r>
              <a:rPr lang="sr-Latn-RS" dirty="0"/>
              <a:t> (usmerenost na van-naučne umesto na unutar-naune ciljeve) </a:t>
            </a:r>
            <a:r>
              <a:rPr lang="sr-Latn-RS" b="1" dirty="0"/>
              <a:t>favorizuje jednostavnost pristupa i primenljivost rezultata</a:t>
            </a:r>
            <a:r>
              <a:rPr lang="sr-Latn-RS" dirty="0"/>
              <a:t> (usmerenost ne ka nauci samoj nego ka cilju, koji je po pravilu generisan u nekom izvanakademskom kontekstu). Iako naučnici imaju prirodnu sklonost da pišu jedni za druge, sve jači društveni pritisak da „opravdaju novac poreskih obveznika“ usmerava nauku ka problematici koju većina naučnika pre samo pola veka ne bi ni smatrala naukom!</a:t>
            </a:r>
          </a:p>
          <a:p>
            <a:r>
              <a:rPr lang="sr-Latn-RS" dirty="0"/>
              <a:t>Jednostavnost se postiže preovladavanjem kvantitativne metodologije, numeričke redukcije proučavanih pojava, stavljanjem naglaska na primenjivost rezultata, a primetni su i </a:t>
            </a:r>
            <a:r>
              <a:rPr lang="sr-Latn-RS" b="1" dirty="0"/>
              <a:t>segmentiranje i spektakularizacija rezultata</a:t>
            </a:r>
            <a:r>
              <a:rPr lang="sr-Latn-RS" dirty="0"/>
              <a:t> (više o tome na času o etici istraživanja)</a:t>
            </a:r>
          </a:p>
          <a:p>
            <a:r>
              <a:rPr lang="sr-Latn-RS" dirty="0"/>
              <a:t>Upravo u ovakvoj opštoj naučnoj klimi </a:t>
            </a:r>
            <a:r>
              <a:rPr lang="sr-Latn-RS" b="1" dirty="0"/>
              <a:t>statistika</a:t>
            </a:r>
            <a:r>
              <a:rPr lang="sr-Latn-RS" dirty="0"/>
              <a:t>, kao prividno univerzalno primenljiva na sve naučne discipline i njihove predmete istraživanja, postaje spona među disciplinama – </a:t>
            </a:r>
            <a:r>
              <a:rPr lang="sr-Latn-RS" b="1" dirty="0"/>
              <a:t>neka vrsta naučnog esperanta</a:t>
            </a:r>
          </a:p>
          <a:p>
            <a:endParaRPr lang="en-US" dirty="0"/>
          </a:p>
        </p:txBody>
      </p:sp>
    </p:spTree>
    <p:extLst>
      <p:ext uri="{BB962C8B-B14F-4D97-AF65-F5344CB8AC3E}">
        <p14:creationId xmlns:p14="http://schemas.microsoft.com/office/powerpoint/2010/main" val="3219948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1E0D55-A086-4F34-A4BA-1FEBD2B7A084}"/>
              </a:ext>
            </a:extLst>
          </p:cNvPr>
          <p:cNvSpPr>
            <a:spLocks noGrp="1"/>
          </p:cNvSpPr>
          <p:nvPr>
            <p:ph type="title"/>
          </p:nvPr>
        </p:nvSpPr>
        <p:spPr/>
        <p:txBody>
          <a:bodyPr/>
          <a:lstStyle/>
          <a:p>
            <a:r>
              <a:rPr lang="sr-Latn-RS" dirty="0"/>
              <a:t>Tradicionalni metodološki aksiomi</a:t>
            </a:r>
            <a:endParaRPr lang="en-US" dirty="0"/>
          </a:p>
        </p:txBody>
      </p:sp>
      <p:sp>
        <p:nvSpPr>
          <p:cNvPr id="3" name="Content Placeholder 2">
            <a:extLst>
              <a:ext uri="{FF2B5EF4-FFF2-40B4-BE49-F238E27FC236}">
                <a16:creationId xmlns:a16="http://schemas.microsoft.com/office/drawing/2014/main" xmlns="" id="{5126EB10-14AD-4E0D-8691-AA358BB5D582}"/>
              </a:ext>
            </a:extLst>
          </p:cNvPr>
          <p:cNvSpPr>
            <a:spLocks noGrp="1"/>
          </p:cNvSpPr>
          <p:nvPr>
            <p:ph idx="1"/>
          </p:nvPr>
        </p:nvSpPr>
        <p:spPr/>
        <p:txBody>
          <a:bodyPr>
            <a:normAutofit fontScale="92500" lnSpcReduction="10000"/>
          </a:bodyPr>
          <a:lstStyle/>
          <a:p>
            <a:r>
              <a:rPr lang="sr-Latn-RS" b="1" dirty="0"/>
              <a:t>Stvarnost objektivno postoji </a:t>
            </a:r>
            <a:r>
              <a:rPr lang="sr-Latn-RS" dirty="0" smtClean="0"/>
              <a:t>(</a:t>
            </a:r>
            <a:r>
              <a:rPr lang="en-US" dirty="0" err="1" smtClean="0"/>
              <a:t>nauka</a:t>
            </a:r>
            <a:r>
              <a:rPr lang="en-US" dirty="0" smtClean="0"/>
              <a:t>, pa </a:t>
            </a:r>
            <a:r>
              <a:rPr lang="en-US" dirty="0" err="1" smtClean="0"/>
              <a:t>samim</a:t>
            </a:r>
            <a:r>
              <a:rPr lang="en-US" dirty="0" smtClean="0"/>
              <a:t> </a:t>
            </a:r>
            <a:r>
              <a:rPr lang="en-US" dirty="0" err="1" smtClean="0"/>
              <a:t>tim</a:t>
            </a:r>
            <a:r>
              <a:rPr lang="en-US" dirty="0" smtClean="0"/>
              <a:t> </a:t>
            </a:r>
            <a:r>
              <a:rPr lang="en-US" dirty="0" err="1" smtClean="0"/>
              <a:t>ni</a:t>
            </a:r>
            <a:r>
              <a:rPr lang="en-US" dirty="0" smtClean="0"/>
              <a:t> </a:t>
            </a:r>
            <a:r>
              <a:rPr lang="sr-Latn-RS" dirty="0" smtClean="0"/>
              <a:t>metodologija</a:t>
            </a:r>
            <a:r>
              <a:rPr lang="sr-Latn-RS" dirty="0" smtClean="0"/>
              <a:t>, </a:t>
            </a:r>
            <a:r>
              <a:rPr lang="sr-Latn-RS" dirty="0" smtClean="0"/>
              <a:t>ne </a:t>
            </a:r>
            <a:r>
              <a:rPr lang="sr-Latn-RS" dirty="0"/>
              <a:t>treba da se meša u poslove ontologa/metafizičara)</a:t>
            </a:r>
          </a:p>
          <a:p>
            <a:r>
              <a:rPr lang="sr-Latn-RS" b="1" dirty="0"/>
              <a:t>Stvarnost je moguće objektivno saznati</a:t>
            </a:r>
            <a:r>
              <a:rPr lang="sr-Latn-RS" dirty="0"/>
              <a:t>, objasniti i razumeti naučnim metodima i tehnikama (metodologija ne treba da se meša u poslove teoretičara saznanja/epistemologa)</a:t>
            </a:r>
          </a:p>
          <a:p>
            <a:r>
              <a:rPr lang="sr-Latn-RS" b="1" dirty="0"/>
              <a:t>Stvarnost je uređena </a:t>
            </a:r>
            <a:r>
              <a:rPr lang="sr-Latn-RS" dirty="0"/>
              <a:t>i nauka o njoj putem metoda otkriva pravilnosti/zakonitosti (bavljenje naukom je kvalitativno drugačije od magije, religije, poezije ili politike) </a:t>
            </a:r>
          </a:p>
          <a:p>
            <a:r>
              <a:rPr lang="sr-Latn-RS" dirty="0"/>
              <a:t>Stvarnost, dakle, postoji, ona je saznatljiva i relativno uređena – </a:t>
            </a:r>
            <a:r>
              <a:rPr lang="sr-Latn-RS" b="1" dirty="0"/>
              <a:t>tradicionalna metodologija </a:t>
            </a:r>
            <a:r>
              <a:rPr lang="sr-Latn-RS" dirty="0"/>
              <a:t>ne dovodi u pitanje ni mogućnost ni smisao bavljenja naukom, već </a:t>
            </a:r>
            <a:r>
              <a:rPr lang="sr-Latn-RS" b="1" dirty="0"/>
              <a:t>samo analizira metode i nastoji da ih unapredi</a:t>
            </a:r>
            <a:endParaRPr lang="en-US" b="1" dirty="0"/>
          </a:p>
        </p:txBody>
      </p:sp>
    </p:spTree>
    <p:extLst>
      <p:ext uri="{BB962C8B-B14F-4D97-AF65-F5344CB8AC3E}">
        <p14:creationId xmlns:p14="http://schemas.microsoft.com/office/powerpoint/2010/main" val="6535351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C2CFB6-36E8-4F42-979C-83A5D1D113B7}"/>
              </a:ext>
            </a:extLst>
          </p:cNvPr>
          <p:cNvSpPr>
            <a:spLocks noGrp="1"/>
          </p:cNvSpPr>
          <p:nvPr>
            <p:ph type="title"/>
          </p:nvPr>
        </p:nvSpPr>
        <p:spPr/>
        <p:txBody>
          <a:bodyPr>
            <a:normAutofit fontScale="90000"/>
          </a:bodyPr>
          <a:lstStyle/>
          <a:p>
            <a:r>
              <a:rPr lang="sr-Latn-RS" sz="3600" dirty="0"/>
              <a:t>Različite preovlađujuće metodološke norme među različitim naučnim poljima, disciplinama i pod-disciplinama</a:t>
            </a:r>
            <a:endParaRPr lang="en-US" dirty="0"/>
          </a:p>
        </p:txBody>
      </p:sp>
      <p:sp>
        <p:nvSpPr>
          <p:cNvPr id="3" name="Content Placeholder 2">
            <a:extLst>
              <a:ext uri="{FF2B5EF4-FFF2-40B4-BE49-F238E27FC236}">
                <a16:creationId xmlns:a16="http://schemas.microsoft.com/office/drawing/2014/main" xmlns="" id="{7E42F75D-D84D-40F3-95B8-E1784173FC41}"/>
              </a:ext>
            </a:extLst>
          </p:cNvPr>
          <p:cNvSpPr>
            <a:spLocks noGrp="1"/>
          </p:cNvSpPr>
          <p:nvPr>
            <p:ph idx="1"/>
          </p:nvPr>
        </p:nvSpPr>
        <p:spPr/>
        <p:txBody>
          <a:bodyPr>
            <a:normAutofit fontScale="77500" lnSpcReduction="20000"/>
          </a:bodyPr>
          <a:lstStyle/>
          <a:p>
            <a:r>
              <a:rPr lang="sr-Latn-RS" dirty="0"/>
              <a:t>U okviru istog naučnog polja (npr. u DHN) dve discipline mogu imati gotovo potpuno različite metodološke norme. Na primer, ono što se u eksperimentalnoj psihologiji smatra </a:t>
            </a:r>
            <a:r>
              <a:rPr lang="sr-Latn-RS" dirty="0" smtClean="0"/>
              <a:t>„minimumom naučnosti“ </a:t>
            </a:r>
            <a:r>
              <a:rPr lang="sr-Latn-RS" dirty="0"/>
              <a:t>(otkrivanje pravilnosti u ponašanju putem statističkog zaključivanja kao garanta objektivnosti ), u kulturnoj antropologiji se smatra nasiljem nad proučavanima i njihovim ličnim interpretacijama sopstvene kulture (neobjektivna reduktivna intruzija u sam predmet proučavanja)</a:t>
            </a:r>
          </a:p>
          <a:p>
            <a:r>
              <a:rPr lang="sr-Latn-RS" dirty="0"/>
              <a:t>S druge strane, postoje pod-discipline koje pripadaju različitim naučnim poljima a imaju gotovo identične metodološke norme (npr. bioarheologija jej svrstana u DHN a mnogo je bliža geologiji i paleontologiji, koje i same pripadaju tehničkim odnosno biološkim naukama)</a:t>
            </a:r>
          </a:p>
          <a:p>
            <a:r>
              <a:rPr lang="sr-Latn-RS" dirty="0"/>
              <a:t>Uvek imajte na umu da je reč o dominantnim obrascima ponašanja naučnika u okviru neke discipline (naravno da postoje individualne i grupne varijacije, metodološki sporovi unutar samih disciplina i sl.)</a:t>
            </a:r>
          </a:p>
          <a:p>
            <a:r>
              <a:rPr lang="sr-Latn-RS" b="1" dirty="0"/>
              <a:t>Kada postoji metodološki pluralizam, </a:t>
            </a:r>
            <a:r>
              <a:rPr lang="sr-Latn-RS" b="1" dirty="0" smtClean="0"/>
              <a:t>odlučujuća </a:t>
            </a:r>
            <a:r>
              <a:rPr lang="sr-Latn-RS" b="1" dirty="0"/>
              <a:t>je reč mentora</a:t>
            </a:r>
            <a:r>
              <a:rPr lang="sr-Latn-RS" dirty="0"/>
              <a:t>! Možda Vam ovo zvuči </a:t>
            </a:r>
            <a:r>
              <a:rPr lang="sr-Latn-RS" dirty="0" smtClean="0"/>
              <a:t>konzervativno, ali kao studenti prvo pokažite da ste nečim ovladali, pa ga onda menjajte... </a:t>
            </a:r>
            <a:endParaRPr lang="sr-Latn-RS" dirty="0"/>
          </a:p>
          <a:p>
            <a:endParaRPr lang="sr-Latn-RS" dirty="0"/>
          </a:p>
          <a:p>
            <a:endParaRPr lang="en-US" dirty="0"/>
          </a:p>
        </p:txBody>
      </p:sp>
    </p:spTree>
    <p:extLst>
      <p:ext uri="{BB962C8B-B14F-4D97-AF65-F5344CB8AC3E}">
        <p14:creationId xmlns:p14="http://schemas.microsoft.com/office/powerpoint/2010/main" val="16167644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5B1BA6-8DCC-46B1-ADFC-B4B56BCE801D}"/>
              </a:ext>
            </a:extLst>
          </p:cNvPr>
          <p:cNvSpPr>
            <a:spLocks noGrp="1"/>
          </p:cNvSpPr>
          <p:nvPr>
            <p:ph type="title"/>
          </p:nvPr>
        </p:nvSpPr>
        <p:spPr/>
        <p:txBody>
          <a:bodyPr/>
          <a:lstStyle/>
          <a:p>
            <a:pPr algn="ctr"/>
            <a:r>
              <a:rPr lang="sr-Latn-RS" dirty="0"/>
              <a:t>Savet: dok studirate, poštujte zatečene norme...</a:t>
            </a:r>
            <a:endParaRPr lang="en-US" dirty="0"/>
          </a:p>
        </p:txBody>
      </p:sp>
      <p:sp>
        <p:nvSpPr>
          <p:cNvPr id="3" name="Content Placeholder 2">
            <a:extLst>
              <a:ext uri="{FF2B5EF4-FFF2-40B4-BE49-F238E27FC236}">
                <a16:creationId xmlns:a16="http://schemas.microsoft.com/office/drawing/2014/main" xmlns="" id="{B634BE69-D508-4A01-A6A4-25FF06EC4538}"/>
              </a:ext>
            </a:extLst>
          </p:cNvPr>
          <p:cNvSpPr>
            <a:spLocks noGrp="1"/>
          </p:cNvSpPr>
          <p:nvPr>
            <p:ph idx="1"/>
          </p:nvPr>
        </p:nvSpPr>
        <p:spPr/>
        <p:txBody>
          <a:bodyPr>
            <a:normAutofit fontScale="92500" lnSpcReduction="10000"/>
          </a:bodyPr>
          <a:lstStyle/>
          <a:p>
            <a:r>
              <a:rPr lang="sr-Latn-RS" dirty="0"/>
              <a:t>Metodološku normu discipline u kojoj se specijalizujete usvojićete kroz predavanja i praksu tokom samih studija</a:t>
            </a:r>
          </a:p>
          <a:p>
            <a:endParaRPr lang="sr-Latn-RS" dirty="0"/>
          </a:p>
          <a:p>
            <a:r>
              <a:rPr lang="sr-Latn-RS" dirty="0"/>
              <a:t>Najznačajnije primere metodološke norme svoje discipline pronaći </a:t>
            </a:r>
            <a:r>
              <a:rPr lang="sr-Latn-RS" dirty="0" smtClean="0"/>
              <a:t>ćete </a:t>
            </a:r>
            <a:r>
              <a:rPr lang="sr-Latn-RS" dirty="0"/>
              <a:t>u člancima i knjigama mentora i profesora sa studijskog programa</a:t>
            </a:r>
          </a:p>
          <a:p>
            <a:endParaRPr lang="sr-Latn-RS" dirty="0"/>
          </a:p>
          <a:p>
            <a:r>
              <a:rPr lang="sr-Latn-RS" dirty="0"/>
              <a:t>Mentorski pogled na metodološku normu je presudan: </a:t>
            </a:r>
            <a:r>
              <a:rPr lang="sr-Latn-RS" b="1" dirty="0"/>
              <a:t>u metodološkom smislu „nema drugog boga do mentora“</a:t>
            </a:r>
            <a:r>
              <a:rPr lang="sr-Latn-RS" dirty="0"/>
              <a:t>. Mentor odgovara za Vaš rad ali ga istovremeno i verifikuje – mentor definiše naučnu realnost, njene granice, pravila, rokove i dr. Usaglašavanje s mentorom (ne misli se na slepu poslušnost) je ključ efikasnog studiranja!</a:t>
            </a:r>
          </a:p>
        </p:txBody>
      </p:sp>
    </p:spTree>
    <p:extLst>
      <p:ext uri="{BB962C8B-B14F-4D97-AF65-F5344CB8AC3E}">
        <p14:creationId xmlns:p14="http://schemas.microsoft.com/office/powerpoint/2010/main" val="29046360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343664-BC3D-493D-B6EA-F5E9C7C40329}"/>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FC0AE1B1-138B-476A-9133-70383E1DB994}"/>
              </a:ext>
            </a:extLst>
          </p:cNvPr>
          <p:cNvSpPr>
            <a:spLocks noGrp="1"/>
          </p:cNvSpPr>
          <p:nvPr>
            <p:ph idx="1"/>
          </p:nvPr>
        </p:nvSpPr>
        <p:spPr/>
        <p:txBody>
          <a:bodyPr>
            <a:normAutofit fontScale="92500" lnSpcReduction="20000"/>
          </a:bodyPr>
          <a:lstStyle/>
          <a:p>
            <a:r>
              <a:rPr lang="sr-Latn-RS" dirty="0"/>
              <a:t>Izaberite mentora, između ostalog, i </a:t>
            </a:r>
            <a:r>
              <a:rPr lang="sr-Latn-RS" dirty="0" smtClean="0"/>
              <a:t>prema </a:t>
            </a:r>
            <a:r>
              <a:rPr lang="sr-Latn-RS" dirty="0"/>
              <a:t>ličnim afinitetima i sopstvenim shvatanjima karaktera discipline koju studirate</a:t>
            </a:r>
          </a:p>
          <a:p>
            <a:endParaRPr lang="sr-Latn-RS" dirty="0"/>
          </a:p>
          <a:p>
            <a:r>
              <a:rPr lang="sr-Latn-RS" b="1" dirty="0"/>
              <a:t>Preispitivanje metodoloških normi ostavite za kasnija istraživanja </a:t>
            </a:r>
            <a:r>
              <a:rPr lang="sr-Latn-RS" dirty="0"/>
              <a:t>(na primer, na doktorskom nivou) – naučite prvo nešto da biste stekli legitimitet da ga preispitujete </a:t>
            </a:r>
            <a:r>
              <a:rPr lang="sr-Latn-RS" dirty="0" smtClean="0"/>
              <a:t>(što je pozitivna karakteristika metodološkog </a:t>
            </a:r>
            <a:r>
              <a:rPr lang="sr-Latn-RS" dirty="0"/>
              <a:t>„konzervativizma</a:t>
            </a:r>
            <a:r>
              <a:rPr lang="sr-Latn-RS" dirty="0" smtClean="0"/>
              <a:t>“ ili „akademizma“)</a:t>
            </a:r>
            <a:endParaRPr lang="sr-Latn-RS" dirty="0"/>
          </a:p>
          <a:p>
            <a:endParaRPr lang="sr-Latn-RS" dirty="0"/>
          </a:p>
          <a:p>
            <a:r>
              <a:rPr lang="sr-Latn-RS" dirty="0"/>
              <a:t>Tradicionalne metodološke norme objektivnosti, proverljivosti, sistematičnosti, preciznosti i opštosti, uz poštovanje etičkih stadarda, morate prvo da „ispoštujete“ kako biste se kvalifikovali da ih kasnije eventualno preispitujete</a:t>
            </a:r>
          </a:p>
          <a:p>
            <a:endParaRPr lang="en-US" dirty="0"/>
          </a:p>
        </p:txBody>
      </p:sp>
    </p:spTree>
    <p:extLst>
      <p:ext uri="{BB962C8B-B14F-4D97-AF65-F5344CB8AC3E}">
        <p14:creationId xmlns:p14="http://schemas.microsoft.com/office/powerpoint/2010/main" val="31062943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0EB8C2-678E-472D-9E50-1BD74512E99D}"/>
              </a:ext>
            </a:extLst>
          </p:cNvPr>
          <p:cNvSpPr>
            <a:spLocks noGrp="1"/>
          </p:cNvSpPr>
          <p:nvPr>
            <p:ph type="title"/>
          </p:nvPr>
        </p:nvSpPr>
        <p:spPr/>
        <p:txBody>
          <a:bodyPr>
            <a:normAutofit/>
          </a:bodyPr>
          <a:lstStyle/>
          <a:p>
            <a:pPr algn="ctr"/>
            <a:r>
              <a:rPr lang="sr-Latn-RS" sz="3200" dirty="0"/>
              <a:t>Posebno važna tema: da li su društveno-humanističke nauke uopšte nauke ako ne koriste statistiku? </a:t>
            </a:r>
            <a:endParaRPr lang="en-US" sz="3200" dirty="0"/>
          </a:p>
        </p:txBody>
      </p:sp>
      <p:sp>
        <p:nvSpPr>
          <p:cNvPr id="3" name="Content Placeholder 2">
            <a:extLst>
              <a:ext uri="{FF2B5EF4-FFF2-40B4-BE49-F238E27FC236}">
                <a16:creationId xmlns:a16="http://schemas.microsoft.com/office/drawing/2014/main" xmlns="" id="{D653E7A7-4F9C-4E86-BCD1-F983D8B61221}"/>
              </a:ext>
            </a:extLst>
          </p:cNvPr>
          <p:cNvSpPr>
            <a:spLocks noGrp="1"/>
          </p:cNvSpPr>
          <p:nvPr>
            <p:ph idx="1"/>
          </p:nvPr>
        </p:nvSpPr>
        <p:spPr/>
        <p:txBody>
          <a:bodyPr>
            <a:normAutofit/>
          </a:bodyPr>
          <a:lstStyle/>
          <a:p>
            <a:r>
              <a:rPr lang="sr-Latn-RS" dirty="0"/>
              <a:t>Može li nauka ne biti kvantitativno zasnovana?</a:t>
            </a:r>
          </a:p>
          <a:p>
            <a:r>
              <a:rPr lang="sr-Latn-RS" dirty="0"/>
              <a:t>Problem istorijski ranijeg zasnivanja prirodnonaučnog znanja u odnosu na druga naučna polja („prve“, „fundamentalne“ nauke)</a:t>
            </a:r>
          </a:p>
          <a:p>
            <a:r>
              <a:rPr lang="sr-Latn-RS" dirty="0"/>
              <a:t>Mit o korespodenciji istraživača i stvarnosti pomoću metoda prirodnih nauka (priroda ne komunicira, makar ne očigledno, pa nema utiska da istraživač menja stvarnost)</a:t>
            </a:r>
          </a:p>
          <a:p>
            <a:r>
              <a:rPr lang="sr-Latn-RS" dirty="0"/>
              <a:t>Prividna pouzdanost merenja i brojanja  - šta kažu sami matematičari?</a:t>
            </a:r>
          </a:p>
          <a:p>
            <a:r>
              <a:rPr lang="sr-Latn-RS" dirty="0"/>
              <a:t>Metodološki redukcionizam (fizikalizam)</a:t>
            </a:r>
          </a:p>
          <a:p>
            <a:r>
              <a:rPr lang="sr-Latn-RS" dirty="0"/>
              <a:t>Neoscijentizam i kvantofrenija</a:t>
            </a:r>
          </a:p>
        </p:txBody>
      </p:sp>
    </p:spTree>
    <p:extLst>
      <p:ext uri="{BB962C8B-B14F-4D97-AF65-F5344CB8AC3E}">
        <p14:creationId xmlns:p14="http://schemas.microsoft.com/office/powerpoint/2010/main" val="141925433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0E8287-B9F1-4907-9347-84374B348D31}"/>
              </a:ext>
            </a:extLst>
          </p:cNvPr>
          <p:cNvSpPr>
            <a:spLocks noGrp="1"/>
          </p:cNvSpPr>
          <p:nvPr>
            <p:ph type="title"/>
          </p:nvPr>
        </p:nvSpPr>
        <p:spPr/>
        <p:txBody>
          <a:bodyPr/>
          <a:lstStyle/>
          <a:p>
            <a:pPr algn="ctr"/>
            <a:r>
              <a:rPr lang="sr-Latn-RS" dirty="0" smtClean="0"/>
              <a:t>EA na preseku društvenih i humanističkih nauka</a:t>
            </a:r>
            <a:endParaRPr lang="en-US" dirty="0"/>
          </a:p>
        </p:txBody>
      </p:sp>
      <p:sp>
        <p:nvSpPr>
          <p:cNvPr id="3" name="Content Placeholder 2">
            <a:extLst>
              <a:ext uri="{FF2B5EF4-FFF2-40B4-BE49-F238E27FC236}">
                <a16:creationId xmlns:a16="http://schemas.microsoft.com/office/drawing/2014/main" xmlns="" id="{C114D6AF-9FBC-4CED-8EF8-D7FF43CF8269}"/>
              </a:ext>
            </a:extLst>
          </p:cNvPr>
          <p:cNvSpPr>
            <a:spLocks noGrp="1"/>
          </p:cNvSpPr>
          <p:nvPr>
            <p:ph idx="1"/>
          </p:nvPr>
        </p:nvSpPr>
        <p:spPr/>
        <p:txBody>
          <a:bodyPr>
            <a:normAutofit lnSpcReduction="10000"/>
          </a:bodyPr>
          <a:lstStyle/>
          <a:p>
            <a:r>
              <a:rPr lang="sr-Latn-RS" dirty="0"/>
              <a:t>Humanistika nastoji da razume proizvode ljudske kulture, bilo savremene (terenski i medijski izvori) ili u prošlosti (arhivski i drugi istorijski izvori), relativno kontekstu u kojem su nastali</a:t>
            </a:r>
          </a:p>
          <a:p>
            <a:endParaRPr lang="sr-Latn-RS" dirty="0"/>
          </a:p>
          <a:p>
            <a:r>
              <a:rPr lang="sr-Latn-RS" dirty="0"/>
              <a:t>DHN neguje kritičko mišljenje i ključna je za održavanje ili i unapređivanje dostignutog nivoa demokratije i ljudskih prava </a:t>
            </a:r>
          </a:p>
          <a:p>
            <a:endParaRPr lang="sr-Latn-RS" dirty="0"/>
          </a:p>
          <a:p>
            <a:r>
              <a:rPr lang="sr-Latn-RS" dirty="0"/>
              <a:t>To je posebno važno ukoliko nameravate da se posvetite radu u obrazovanju – obrazovanje za sve postoji upravo zahvaljujući humanistici!</a:t>
            </a:r>
            <a:endParaRPr lang="en-US" dirty="0"/>
          </a:p>
          <a:p>
            <a:endParaRPr lang="en-US" dirty="0"/>
          </a:p>
        </p:txBody>
      </p:sp>
    </p:spTree>
    <p:extLst>
      <p:ext uri="{BB962C8B-B14F-4D97-AF65-F5344CB8AC3E}">
        <p14:creationId xmlns:p14="http://schemas.microsoft.com/office/powerpoint/2010/main" val="35314780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157A26-C953-40C5-9A14-4CEE3FB0F16A}"/>
              </a:ext>
            </a:extLst>
          </p:cNvPr>
          <p:cNvSpPr>
            <a:spLocks noGrp="1"/>
          </p:cNvSpPr>
          <p:nvPr>
            <p:ph type="title"/>
          </p:nvPr>
        </p:nvSpPr>
        <p:spPr/>
        <p:txBody>
          <a:bodyPr/>
          <a:lstStyle/>
          <a:p>
            <a:pPr algn="ctr"/>
            <a:r>
              <a:rPr lang="sr-Latn-RS" dirty="0"/>
              <a:t>Metodološki pluralizam – vrednost po sebi ili kraj nauke? ...</a:t>
            </a:r>
            <a:endParaRPr lang="en-US" dirty="0"/>
          </a:p>
        </p:txBody>
      </p:sp>
      <p:sp>
        <p:nvSpPr>
          <p:cNvPr id="3" name="Content Placeholder 2">
            <a:extLst>
              <a:ext uri="{FF2B5EF4-FFF2-40B4-BE49-F238E27FC236}">
                <a16:creationId xmlns:a16="http://schemas.microsoft.com/office/drawing/2014/main" xmlns="" id="{82C1600B-59A9-4DF6-AC7E-D0E6BD0CC639}"/>
              </a:ext>
            </a:extLst>
          </p:cNvPr>
          <p:cNvSpPr>
            <a:spLocks noGrp="1"/>
          </p:cNvSpPr>
          <p:nvPr>
            <p:ph idx="1"/>
          </p:nvPr>
        </p:nvSpPr>
        <p:spPr/>
        <p:txBody>
          <a:bodyPr>
            <a:normAutofit/>
          </a:bodyPr>
          <a:lstStyle/>
          <a:p>
            <a:r>
              <a:rPr lang="sr-Latn-RS" dirty="0"/>
              <a:t>Mnogi kritičari metodološkog pluralizma dovođenje u pitanje zanatskog karaktera nauke vide </a:t>
            </a:r>
            <a:r>
              <a:rPr lang="sr-Latn-RS" dirty="0" smtClean="0"/>
              <a:t>kao </a:t>
            </a:r>
            <a:r>
              <a:rPr lang="sr-Latn-RS" dirty="0"/>
              <a:t>njen „kraj“</a:t>
            </a:r>
          </a:p>
          <a:p>
            <a:r>
              <a:rPr lang="sr-Latn-RS" dirty="0"/>
              <a:t>Tradicionalni pogled na metod podrazumeva da se on isključivo </a:t>
            </a:r>
            <a:r>
              <a:rPr lang="sr-Latn-RS" dirty="0" smtClean="0"/>
              <a:t>„ima </a:t>
            </a:r>
            <a:r>
              <a:rPr lang="sr-Latn-RS" dirty="0"/>
              <a:t>primenjivati a nikako </a:t>
            </a:r>
            <a:r>
              <a:rPr lang="sr-Latn-RS" dirty="0" smtClean="0"/>
              <a:t>preispitivati“</a:t>
            </a:r>
            <a:endParaRPr lang="sr-Latn-RS" dirty="0"/>
          </a:p>
          <a:p>
            <a:r>
              <a:rPr lang="sr-Latn-RS" dirty="0"/>
              <a:t>Tradicionalni pogled na nauku vidi je po modelu prirodne nauke („jedinstvo metoda“)</a:t>
            </a:r>
          </a:p>
          <a:p>
            <a:r>
              <a:rPr lang="sr-Latn-RS" dirty="0"/>
              <a:t>Bilo koje proučavanje metoda (osnovno polje metodologije, i opšte i pojedinačnih </a:t>
            </a:r>
            <a:r>
              <a:rPr lang="sr-Latn-RS" dirty="0" smtClean="0"/>
              <a:t>disciplina) </a:t>
            </a:r>
            <a:r>
              <a:rPr lang="sr-Latn-RS" dirty="0"/>
              <a:t>tu se smatra štetnim pa i destruktivnim</a:t>
            </a:r>
          </a:p>
        </p:txBody>
      </p:sp>
    </p:spTree>
    <p:extLst>
      <p:ext uri="{BB962C8B-B14F-4D97-AF65-F5344CB8AC3E}">
        <p14:creationId xmlns:p14="http://schemas.microsoft.com/office/powerpoint/2010/main" val="37414185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008BAF-24E2-4949-9677-D8677BF51362}"/>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3EC8CC07-06FC-4D62-830C-EF0F2A6707DF}"/>
              </a:ext>
            </a:extLst>
          </p:cNvPr>
          <p:cNvSpPr>
            <a:spLocks noGrp="1"/>
          </p:cNvSpPr>
          <p:nvPr>
            <p:ph idx="1"/>
          </p:nvPr>
        </p:nvSpPr>
        <p:spPr/>
        <p:txBody>
          <a:bodyPr>
            <a:normAutofit fontScale="70000" lnSpcReduction="20000"/>
          </a:bodyPr>
          <a:lstStyle/>
          <a:p>
            <a:r>
              <a:rPr lang="sr-Latn-RS" dirty="0"/>
              <a:t>Kritika metoda izjednačava se (pogrešno) s kritikom nauke uopšte</a:t>
            </a:r>
          </a:p>
          <a:p>
            <a:endParaRPr lang="sr-Latn-RS" dirty="0"/>
          </a:p>
          <a:p>
            <a:r>
              <a:rPr lang="sr-Latn-RS" dirty="0"/>
              <a:t>„Nauka o nauci“ generalno se posmatra kao štetna (unosi sumnju i otežava, pa i parališe istraživača). Ovo je deo opšteg problema društvene refleksivnosti (da li preispitivanje bilo kog </a:t>
            </a:r>
            <a:r>
              <a:rPr lang="sr-Latn-RS" dirty="0" smtClean="0"/>
              <a:t>pojma ili procesa </a:t>
            </a:r>
            <a:r>
              <a:rPr lang="sr-Latn-RS" dirty="0"/>
              <a:t>nužno rezultuje njegovom blokadom – na primer, </a:t>
            </a:r>
            <a:r>
              <a:rPr lang="sr-Latn-RS" dirty="0" smtClean="0"/>
              <a:t>antidemokratsko pitanje da </a:t>
            </a:r>
            <a:r>
              <a:rPr lang="sr-Latn-RS" dirty="0"/>
              <a:t>li građani imaju pravo da preispituju vlast </a:t>
            </a:r>
            <a:r>
              <a:rPr lang="sr-Latn-RS" dirty="0" smtClean="0"/>
              <a:t>ne odvaja se od lažne dileme da </a:t>
            </a:r>
            <a:r>
              <a:rPr lang="sr-Latn-RS" dirty="0"/>
              <a:t>li će preispitivanje vlasti „upropastiti državu“ ili „ugroziti naciju“)</a:t>
            </a:r>
          </a:p>
          <a:p>
            <a:endParaRPr lang="sr-Latn-RS" dirty="0"/>
          </a:p>
          <a:p>
            <a:r>
              <a:rPr lang="sr-Latn-RS" dirty="0"/>
              <a:t>Standardno metodološko stanovnište – metod služi primeni a ne preispitivanju! </a:t>
            </a:r>
            <a:endParaRPr lang="sr-Latn-RS" dirty="0" smtClean="0"/>
          </a:p>
          <a:p>
            <a:endParaRPr lang="sr-Latn-RS" dirty="0"/>
          </a:p>
          <a:p>
            <a:r>
              <a:rPr lang="sr-Latn-RS" dirty="0" smtClean="0"/>
              <a:t>Kritičko metodološko stanovište – preispitivanjem nauke preispitujemo društvene odnose čijem opravdavanju neka verzija nauke (trenutno) služi</a:t>
            </a:r>
          </a:p>
          <a:p>
            <a:endParaRPr lang="sr-Latn-RS" dirty="0"/>
          </a:p>
          <a:p>
            <a:r>
              <a:rPr lang="sr-Latn-RS" dirty="0" smtClean="0"/>
              <a:t>Kritički pogled na metod je gotovo potpuno neprihvatljiv izvan našeg naučnog polja</a:t>
            </a:r>
            <a:endParaRPr lang="sr-Latn-RS" dirty="0"/>
          </a:p>
          <a:p>
            <a:endParaRPr lang="en-US" dirty="0"/>
          </a:p>
        </p:txBody>
      </p:sp>
    </p:spTree>
    <p:extLst>
      <p:ext uri="{BB962C8B-B14F-4D97-AF65-F5344CB8AC3E}">
        <p14:creationId xmlns:p14="http://schemas.microsoft.com/office/powerpoint/2010/main" val="30118694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B2A28A-40A9-49B0-8A2B-FDFE6F55F5D5}"/>
              </a:ext>
            </a:extLst>
          </p:cNvPr>
          <p:cNvSpPr>
            <a:spLocks noGrp="1"/>
          </p:cNvSpPr>
          <p:nvPr>
            <p:ph type="title"/>
          </p:nvPr>
        </p:nvSpPr>
        <p:spPr/>
        <p:txBody>
          <a:bodyPr/>
          <a:lstStyle/>
          <a:p>
            <a:r>
              <a:rPr lang="sr-Latn-RS" dirty="0"/>
              <a:t>Opšti praktični aspekti danas obrađenih tema</a:t>
            </a:r>
            <a:endParaRPr lang="en-US" dirty="0"/>
          </a:p>
        </p:txBody>
      </p:sp>
      <p:sp>
        <p:nvSpPr>
          <p:cNvPr id="3" name="Content Placeholder 2">
            <a:extLst>
              <a:ext uri="{FF2B5EF4-FFF2-40B4-BE49-F238E27FC236}">
                <a16:creationId xmlns:a16="http://schemas.microsoft.com/office/drawing/2014/main" xmlns="" id="{AB20E488-0D3C-4990-BAD1-EE6E55C26900}"/>
              </a:ext>
            </a:extLst>
          </p:cNvPr>
          <p:cNvSpPr>
            <a:spLocks noGrp="1"/>
          </p:cNvSpPr>
          <p:nvPr>
            <p:ph idx="1"/>
          </p:nvPr>
        </p:nvSpPr>
        <p:spPr/>
        <p:txBody>
          <a:bodyPr/>
          <a:lstStyle/>
          <a:p>
            <a:pPr marL="0" indent="0">
              <a:buNone/>
            </a:pPr>
            <a:r>
              <a:rPr lang="sr-Latn-RS" dirty="0"/>
              <a:t>Izučavanje metodologije ima brojne van-metodološke posledice:</a:t>
            </a:r>
          </a:p>
          <a:p>
            <a:pPr marL="0" indent="0">
              <a:buNone/>
            </a:pPr>
            <a:endParaRPr lang="sr-Latn-RS" dirty="0"/>
          </a:p>
          <a:p>
            <a:r>
              <a:rPr lang="sr-Latn-RS" dirty="0"/>
              <a:t>Vaspitno-obrazovne</a:t>
            </a:r>
          </a:p>
          <a:p>
            <a:r>
              <a:rPr lang="sr-Latn-RS" dirty="0"/>
              <a:t>Naučno-istraživačke</a:t>
            </a:r>
          </a:p>
          <a:p>
            <a:r>
              <a:rPr lang="sr-Latn-RS" dirty="0"/>
              <a:t>Profesionalne (institucionalne, javne, medijske...)</a:t>
            </a:r>
            <a:endParaRPr lang="en-US" dirty="0"/>
          </a:p>
        </p:txBody>
      </p:sp>
    </p:spTree>
    <p:extLst>
      <p:ext uri="{BB962C8B-B14F-4D97-AF65-F5344CB8AC3E}">
        <p14:creationId xmlns:p14="http://schemas.microsoft.com/office/powerpoint/2010/main" val="40859759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97770C-649C-46BD-93E9-034DCB077DD0}"/>
              </a:ext>
            </a:extLst>
          </p:cNvPr>
          <p:cNvSpPr>
            <a:spLocks noGrp="1"/>
          </p:cNvSpPr>
          <p:nvPr>
            <p:ph type="title"/>
          </p:nvPr>
        </p:nvSpPr>
        <p:spPr/>
        <p:txBody>
          <a:bodyPr>
            <a:normAutofit/>
          </a:bodyPr>
          <a:lstStyle/>
          <a:p>
            <a:pPr algn="ctr"/>
            <a:r>
              <a:rPr lang="sr-Latn-RS" sz="3600" dirty="0" smtClean="0"/>
              <a:t>Značaj metodologije za profesionalni život</a:t>
            </a:r>
            <a:endParaRPr lang="en-US" sz="3600" dirty="0"/>
          </a:p>
        </p:txBody>
      </p:sp>
      <p:sp>
        <p:nvSpPr>
          <p:cNvPr id="3" name="Content Placeholder 2">
            <a:extLst>
              <a:ext uri="{FF2B5EF4-FFF2-40B4-BE49-F238E27FC236}">
                <a16:creationId xmlns:a16="http://schemas.microsoft.com/office/drawing/2014/main" xmlns="" id="{241FBED8-9AB6-44B9-BB4C-1417BA7E238D}"/>
              </a:ext>
            </a:extLst>
          </p:cNvPr>
          <p:cNvSpPr>
            <a:spLocks noGrp="1"/>
          </p:cNvSpPr>
          <p:nvPr>
            <p:ph idx="1"/>
          </p:nvPr>
        </p:nvSpPr>
        <p:spPr/>
        <p:txBody>
          <a:bodyPr>
            <a:normAutofit fontScale="92500" lnSpcReduction="20000"/>
          </a:bodyPr>
          <a:lstStyle/>
          <a:p>
            <a:r>
              <a:rPr lang="sr-Latn-RS" dirty="0"/>
              <a:t>Obrazovno-vaspitni </a:t>
            </a:r>
            <a:r>
              <a:rPr lang="sr-Latn-RS" dirty="0" smtClean="0"/>
              <a:t>sistem u svojim mnogim vidovima </a:t>
            </a:r>
            <a:r>
              <a:rPr lang="sr-Latn-RS" dirty="0"/>
              <a:t>zasnovan </a:t>
            </a:r>
            <a:r>
              <a:rPr lang="sr-Latn-RS" dirty="0" smtClean="0"/>
              <a:t>je </a:t>
            </a:r>
            <a:r>
              <a:rPr lang="sr-Latn-RS" dirty="0"/>
              <a:t>na pretpostavkama pouzdanosti nastavnih sadržaja i objektivnosti – svemu tome uči nas upravo </a:t>
            </a:r>
            <a:r>
              <a:rPr lang="sr-Latn-RS" dirty="0" smtClean="0"/>
              <a:t>metodologija</a:t>
            </a:r>
            <a:endParaRPr lang="sr-Latn-RS" dirty="0"/>
          </a:p>
          <a:p>
            <a:r>
              <a:rPr lang="sr-Latn-RS" dirty="0"/>
              <a:t>Metodološki pluralizam i multiperspektivnost – značaj za sazrevanje </a:t>
            </a:r>
            <a:r>
              <a:rPr lang="sr-Latn-RS" dirty="0" smtClean="0"/>
              <a:t>u </a:t>
            </a:r>
            <a:r>
              <a:rPr lang="sr-Latn-RS" dirty="0"/>
              <a:t>savremenom društvu </a:t>
            </a:r>
            <a:r>
              <a:rPr lang="en-US" dirty="0" err="1" smtClean="0"/>
              <a:t>i</a:t>
            </a:r>
            <a:r>
              <a:rPr lang="en-US" dirty="0" smtClean="0"/>
              <a:t> </a:t>
            </a:r>
            <a:r>
              <a:rPr lang="en-US" dirty="0" err="1" smtClean="0"/>
              <a:t>ra</a:t>
            </a:r>
            <a:r>
              <a:rPr lang="sr-Latn-RS" dirty="0" smtClean="0"/>
              <a:t>z</a:t>
            </a:r>
            <a:r>
              <a:rPr lang="en-US" dirty="0" err="1" smtClean="0"/>
              <a:t>umevanje</a:t>
            </a:r>
            <a:r>
              <a:rPr lang="en-US" dirty="0" smtClean="0"/>
              <a:t> </a:t>
            </a:r>
            <a:r>
              <a:rPr lang="sr-Latn-RS" dirty="0" smtClean="0"/>
              <a:t>njegovog </a:t>
            </a:r>
            <a:r>
              <a:rPr lang="en-US" dirty="0" err="1" smtClean="0"/>
              <a:t>demokratskog</a:t>
            </a:r>
            <a:r>
              <a:rPr lang="en-US" dirty="0" smtClean="0"/>
              <a:t> </a:t>
            </a:r>
            <a:r>
              <a:rPr lang="en-US" dirty="0" err="1" smtClean="0"/>
              <a:t>ure</a:t>
            </a:r>
            <a:r>
              <a:rPr lang="sr-Latn-RS" dirty="0"/>
              <a:t>đ</a:t>
            </a:r>
            <a:r>
              <a:rPr lang="en-US" dirty="0" err="1" smtClean="0"/>
              <a:t>enja</a:t>
            </a:r>
            <a:endParaRPr lang="sr-Latn-RS" dirty="0"/>
          </a:p>
          <a:p>
            <a:r>
              <a:rPr lang="sr-Latn-RS" dirty="0"/>
              <a:t>Metodološka kultura kritičkog samounapređivanja – značaj za </a:t>
            </a:r>
            <a:r>
              <a:rPr lang="sr-Latn-RS" dirty="0" smtClean="0"/>
              <a:t>neautoritarno </a:t>
            </a:r>
            <a:r>
              <a:rPr lang="sr-Latn-RS" dirty="0"/>
              <a:t>poimanje sebe i sopstvenog </a:t>
            </a:r>
            <a:r>
              <a:rPr lang="sr-Latn-RS" dirty="0" smtClean="0"/>
              <a:t>društva</a:t>
            </a:r>
            <a:endParaRPr lang="sr-Latn-RS" dirty="0"/>
          </a:p>
          <a:p>
            <a:r>
              <a:rPr lang="sr-Latn-RS" dirty="0"/>
              <a:t>Metodološki argumenti o napretku nauke – značaj za </a:t>
            </a:r>
            <a:r>
              <a:rPr lang="sr-Latn-RS" dirty="0" smtClean="0"/>
              <a:t>razvoj </a:t>
            </a:r>
            <a:r>
              <a:rPr lang="sr-Latn-RS" dirty="0"/>
              <a:t>poverenja u nauku nasuprot </a:t>
            </a:r>
            <a:r>
              <a:rPr lang="sr-Latn-RS" dirty="0" smtClean="0"/>
              <a:t>magiji, posebno važno u doba retradicionalizacije</a:t>
            </a:r>
            <a:endParaRPr lang="sr-Latn-RS" dirty="0"/>
          </a:p>
          <a:p>
            <a:r>
              <a:rPr lang="sr-Latn-RS" dirty="0" smtClean="0"/>
              <a:t>Učenjem </a:t>
            </a:r>
            <a:r>
              <a:rPr lang="sr-Latn-RS" dirty="0"/>
              <a:t>metodologije učite da kombinujete znanja i perspektive različitih naučnih polja i disciplina, što olakšava rad s različitim tipovima </a:t>
            </a:r>
            <a:r>
              <a:rPr lang="sr-Latn-RS" dirty="0" smtClean="0"/>
              <a:t>„korisnika“ Vaših znanja</a:t>
            </a:r>
            <a:endParaRPr lang="sr-Latn-RS" dirty="0"/>
          </a:p>
          <a:p>
            <a:endParaRPr lang="sr-Latn-RS" dirty="0"/>
          </a:p>
          <a:p>
            <a:endParaRPr lang="sr-Latn-RS" dirty="0"/>
          </a:p>
        </p:txBody>
      </p:sp>
    </p:spTree>
    <p:extLst>
      <p:ext uri="{BB962C8B-B14F-4D97-AF65-F5344CB8AC3E}">
        <p14:creationId xmlns:p14="http://schemas.microsoft.com/office/powerpoint/2010/main" val="3578819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1EE0CB-8A27-4B55-AFD4-07B71A7B63D6}"/>
              </a:ext>
            </a:extLst>
          </p:cNvPr>
          <p:cNvSpPr>
            <a:spLocks noGrp="1"/>
          </p:cNvSpPr>
          <p:nvPr>
            <p:ph type="title"/>
          </p:nvPr>
        </p:nvSpPr>
        <p:spPr/>
        <p:txBody>
          <a:bodyPr>
            <a:normAutofit/>
          </a:bodyPr>
          <a:lstStyle/>
          <a:p>
            <a:pPr algn="ctr"/>
            <a:r>
              <a:rPr lang="sr-Latn-RS" sz="3600" dirty="0"/>
              <a:t>Ako nastavljate doktorske studije...</a:t>
            </a:r>
            <a:endParaRPr lang="en-US" sz="3600" dirty="0"/>
          </a:p>
        </p:txBody>
      </p:sp>
      <p:sp>
        <p:nvSpPr>
          <p:cNvPr id="3" name="Content Placeholder 2">
            <a:extLst>
              <a:ext uri="{FF2B5EF4-FFF2-40B4-BE49-F238E27FC236}">
                <a16:creationId xmlns:a16="http://schemas.microsoft.com/office/drawing/2014/main" xmlns="" id="{8F4CA947-DF2A-4F23-92DE-B816BA0BE626}"/>
              </a:ext>
            </a:extLst>
          </p:cNvPr>
          <p:cNvSpPr>
            <a:spLocks noGrp="1"/>
          </p:cNvSpPr>
          <p:nvPr>
            <p:ph idx="1"/>
          </p:nvPr>
        </p:nvSpPr>
        <p:spPr/>
        <p:txBody>
          <a:bodyPr>
            <a:normAutofit fontScale="92500" lnSpcReduction="10000"/>
          </a:bodyPr>
          <a:lstStyle/>
          <a:p>
            <a:r>
              <a:rPr lang="sr-Latn-RS" dirty="0"/>
              <a:t>Priprema na </a:t>
            </a:r>
            <a:r>
              <a:rPr lang="sr-Latn-RS" dirty="0" smtClean="0"/>
              <a:t>diplomskom, pa na stručnom </a:t>
            </a:r>
            <a:r>
              <a:rPr lang="sr-Latn-RS" dirty="0"/>
              <a:t>(master) nivou za naučni (doktorski) nivo</a:t>
            </a:r>
          </a:p>
          <a:p>
            <a:r>
              <a:rPr lang="sr-Latn-RS" dirty="0"/>
              <a:t>Sposobnost da se kritički a ne dogmatski sagleda bilo koji (čiji) pristup predmetu nauke, naučnim teorijama i problemima, naučnim rezultatima i samoj primeni nauke</a:t>
            </a:r>
          </a:p>
          <a:p>
            <a:r>
              <a:rPr lang="sr-Latn-RS" dirty="0"/>
              <a:t>Osećaj da se realistično </a:t>
            </a:r>
            <a:r>
              <a:rPr lang="sr-Latn-RS" dirty="0" smtClean="0"/>
              <a:t>sagledaju ciljevi </a:t>
            </a:r>
            <a:r>
              <a:rPr lang="sr-Latn-RS" dirty="0"/>
              <a:t>smisao </a:t>
            </a:r>
            <a:r>
              <a:rPr lang="sr-Latn-RS" dirty="0" smtClean="0"/>
              <a:t>i dometi sopstvenih i tuđih istraživanja, </a:t>
            </a:r>
            <a:r>
              <a:rPr lang="sr-Latn-RS" dirty="0"/>
              <a:t>bez potcenjivanja/precenjivanja</a:t>
            </a:r>
          </a:p>
          <a:p>
            <a:r>
              <a:rPr lang="sr-Latn-RS" dirty="0"/>
              <a:t>Treniranje da se uoči kada „otkrivamo toplu vodu“</a:t>
            </a:r>
          </a:p>
          <a:p>
            <a:r>
              <a:rPr lang="sr-Latn-RS" dirty="0"/>
              <a:t>Prevencija plagijarizma</a:t>
            </a:r>
          </a:p>
          <a:p>
            <a:r>
              <a:rPr lang="sr-Latn-RS" dirty="0"/>
              <a:t>Podsticanje interesovanja za istoriju i raznovrsnost </a:t>
            </a:r>
            <a:r>
              <a:rPr lang="sr-Latn-RS" dirty="0" smtClean="0"/>
              <a:t>nauke, njenu specifičnu kulturu i društveni uticaj</a:t>
            </a:r>
            <a:endParaRPr lang="sr-Latn-RS" dirty="0"/>
          </a:p>
          <a:p>
            <a:endParaRPr lang="sr-Latn-RS" dirty="0"/>
          </a:p>
          <a:p>
            <a:endParaRPr lang="sr-Latn-RS" dirty="0"/>
          </a:p>
          <a:p>
            <a:endParaRPr lang="sr-Latn-RS" dirty="0"/>
          </a:p>
          <a:p>
            <a:endParaRPr lang="en-US" dirty="0"/>
          </a:p>
        </p:txBody>
      </p:sp>
    </p:spTree>
    <p:extLst>
      <p:ext uri="{BB962C8B-B14F-4D97-AF65-F5344CB8AC3E}">
        <p14:creationId xmlns:p14="http://schemas.microsoft.com/office/powerpoint/2010/main" val="3339920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AA3ABC-0DF9-45E5-B84F-8572A5ABD802}"/>
              </a:ext>
            </a:extLst>
          </p:cNvPr>
          <p:cNvSpPr>
            <a:spLocks noGrp="1"/>
          </p:cNvSpPr>
          <p:nvPr>
            <p:ph type="title"/>
          </p:nvPr>
        </p:nvSpPr>
        <p:spPr/>
        <p:txBody>
          <a:bodyPr/>
          <a:lstStyle/>
          <a:p>
            <a:pPr algn="ctr"/>
            <a:r>
              <a:rPr lang="sr-Latn-RS" dirty="0"/>
              <a:t>Pojam metodologije...</a:t>
            </a:r>
            <a:endParaRPr lang="en-US" dirty="0"/>
          </a:p>
        </p:txBody>
      </p:sp>
      <p:sp>
        <p:nvSpPr>
          <p:cNvPr id="3" name="Content Placeholder 2">
            <a:extLst>
              <a:ext uri="{FF2B5EF4-FFF2-40B4-BE49-F238E27FC236}">
                <a16:creationId xmlns:a16="http://schemas.microsoft.com/office/drawing/2014/main" xmlns="" id="{EE9745B6-73D6-489B-B362-D5143E6FF494}"/>
              </a:ext>
            </a:extLst>
          </p:cNvPr>
          <p:cNvSpPr>
            <a:spLocks noGrp="1"/>
          </p:cNvSpPr>
          <p:nvPr>
            <p:ph idx="1"/>
          </p:nvPr>
        </p:nvSpPr>
        <p:spPr/>
        <p:txBody>
          <a:bodyPr>
            <a:normAutofit fontScale="92500"/>
          </a:bodyPr>
          <a:lstStyle/>
          <a:p>
            <a:r>
              <a:rPr lang="sr-Latn-RS" dirty="0"/>
              <a:t>Klasična definicija – metodologija je znanje (istraživanje) o načinu (putu, vidu) istraživanja u nauci = „</a:t>
            </a:r>
            <a:r>
              <a:rPr lang="sr-Latn-RS" b="1" dirty="0"/>
              <a:t>nauka o naučnom metodu</a:t>
            </a:r>
            <a:r>
              <a:rPr lang="sr-Latn-RS" dirty="0"/>
              <a:t>“</a:t>
            </a:r>
          </a:p>
          <a:p>
            <a:r>
              <a:rPr lang="sr-Latn-RS" dirty="0"/>
              <a:t>Tako shvaćena, metodologija proučava: pojmove (logičke i epistemološke) pomoću kojih nauka objašnjava stvarnost, naučne probleme, odnos teorija i činjenica u nauci, naučne hipoteze, zakone, teorije, tehnike (npr. merenje, intervju) i druge </a:t>
            </a:r>
            <a:r>
              <a:rPr lang="sr-Latn-RS" b="1" dirty="0"/>
              <a:t>aspekte, elemente i faze dostizanja znanja u nauci </a:t>
            </a:r>
          </a:p>
          <a:p>
            <a:r>
              <a:rPr lang="sr-Latn-RS" dirty="0"/>
              <a:t>Osim kao nauka o metodu, savremena metodologija postoji i kao </a:t>
            </a:r>
            <a:r>
              <a:rPr lang="sr-Latn-RS" b="1" dirty="0"/>
              <a:t>nauka o nauci uopšte</a:t>
            </a:r>
            <a:r>
              <a:rPr lang="sr-Latn-RS" dirty="0"/>
              <a:t> – o strukturi naučnog sistema, istoriji nauke, naučnoj organizacij i politici, ciljevima i posledicama bavljenja naukom, vezama nauke s drugim društvenim praksama i kulturnim kontekstima </a:t>
            </a:r>
            <a:r>
              <a:rPr lang="sr-Latn-RS" dirty="0" smtClean="0"/>
              <a:t>naučne „produkcije“ i primene</a:t>
            </a:r>
            <a:endParaRPr lang="sr-Latn-RS" dirty="0"/>
          </a:p>
        </p:txBody>
      </p:sp>
    </p:spTree>
    <p:extLst>
      <p:ext uri="{BB962C8B-B14F-4D97-AF65-F5344CB8AC3E}">
        <p14:creationId xmlns:p14="http://schemas.microsoft.com/office/powerpoint/2010/main" val="35856031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2F6FFD-8B6D-4EFA-A996-858D76A68175}"/>
              </a:ext>
            </a:extLst>
          </p:cNvPr>
          <p:cNvSpPr>
            <a:spLocks noGrp="1"/>
          </p:cNvSpPr>
          <p:nvPr>
            <p:ph type="title"/>
          </p:nvPr>
        </p:nvSpPr>
        <p:spPr/>
        <p:txBody>
          <a:bodyPr>
            <a:normAutofit/>
          </a:bodyPr>
          <a:lstStyle/>
          <a:p>
            <a:pPr algn="ctr"/>
            <a:r>
              <a:rPr lang="sr-Latn-RS" sz="3600" dirty="0" smtClean="0"/>
              <a:t>Šta god da ćete raditi u životu treba da znate...</a:t>
            </a:r>
            <a:endParaRPr lang="en-US" sz="3600" dirty="0"/>
          </a:p>
        </p:txBody>
      </p:sp>
      <p:sp>
        <p:nvSpPr>
          <p:cNvPr id="3" name="Content Placeholder 2">
            <a:extLst>
              <a:ext uri="{FF2B5EF4-FFF2-40B4-BE49-F238E27FC236}">
                <a16:creationId xmlns:a16="http://schemas.microsoft.com/office/drawing/2014/main" xmlns="" id="{9B083AB8-36D3-4B5D-BAFE-4E687495A4CD}"/>
              </a:ext>
            </a:extLst>
          </p:cNvPr>
          <p:cNvSpPr>
            <a:spLocks noGrp="1"/>
          </p:cNvSpPr>
          <p:nvPr>
            <p:ph idx="1"/>
          </p:nvPr>
        </p:nvSpPr>
        <p:spPr/>
        <p:txBody>
          <a:bodyPr>
            <a:normAutofit lnSpcReduction="10000"/>
          </a:bodyPr>
          <a:lstStyle/>
          <a:p>
            <a:r>
              <a:rPr lang="sr-Latn-RS" dirty="0"/>
              <a:t>Metodska težnja objektivnosti, sistematičnosti i pouzdanosti </a:t>
            </a:r>
            <a:r>
              <a:rPr lang="sr-Latn-RS" dirty="0" smtClean="0"/>
              <a:t>od </a:t>
            </a:r>
            <a:r>
              <a:rPr lang="sr-Latn-RS" dirty="0"/>
              <a:t>nas čini zrele profesionalce  </a:t>
            </a:r>
            <a:r>
              <a:rPr lang="sr-Latn-RS" dirty="0" smtClean="0"/>
              <a:t>gde god i s kim god da radimo</a:t>
            </a:r>
            <a:endParaRPr lang="sr-Latn-RS" dirty="0"/>
          </a:p>
          <a:p>
            <a:endParaRPr lang="sr-Latn-RS" dirty="0"/>
          </a:p>
          <a:p>
            <a:r>
              <a:rPr lang="sr-Latn-RS" dirty="0"/>
              <a:t>Kritičko mišljenje, koje je u osnovi metodologije kao discipline koja preispituje vidove i posledice saznanja, važna je </a:t>
            </a:r>
            <a:r>
              <a:rPr lang="sr-Latn-RS" dirty="0" smtClean="0"/>
              <a:t>odlika i nas kao profesionalaca i kao građana</a:t>
            </a:r>
            <a:endParaRPr lang="sr-Latn-RS" dirty="0"/>
          </a:p>
          <a:p>
            <a:endParaRPr lang="sr-Latn-RS" dirty="0"/>
          </a:p>
          <a:p>
            <a:r>
              <a:rPr lang="sr-Latn-RS" dirty="0"/>
              <a:t>Ključno je da kritičko mišljene razlikujete od kritizerskog stava prema svemu i </a:t>
            </a:r>
            <a:r>
              <a:rPr lang="sr-Latn-RS" dirty="0" smtClean="0"/>
              <a:t>svakom, posebno od </a:t>
            </a:r>
            <a:r>
              <a:rPr lang="sr-Latn-RS" dirty="0"/>
              <a:t>„imanja mišljenja“ tj. stava o </a:t>
            </a:r>
            <a:r>
              <a:rPr lang="sr-Latn-RS" dirty="0" smtClean="0"/>
              <a:t>onome </a:t>
            </a:r>
            <a:r>
              <a:rPr lang="sr-Latn-RS" dirty="0"/>
              <a:t>o čemu ne </a:t>
            </a:r>
            <a:r>
              <a:rPr lang="sr-Latn-RS" dirty="0" smtClean="0"/>
              <a:t>posedujete </a:t>
            </a:r>
            <a:r>
              <a:rPr lang="sr-Latn-RS" dirty="0"/>
              <a:t>stručna </a:t>
            </a:r>
            <a:r>
              <a:rPr lang="sr-Latn-RS" dirty="0" smtClean="0"/>
              <a:t>znanja, tipičnog za savremeno društvo</a:t>
            </a:r>
            <a:endParaRPr lang="sr-Latn-RS" dirty="0"/>
          </a:p>
          <a:p>
            <a:endParaRPr lang="en-US" dirty="0"/>
          </a:p>
        </p:txBody>
      </p:sp>
    </p:spTree>
    <p:extLst>
      <p:ext uri="{BB962C8B-B14F-4D97-AF65-F5344CB8AC3E}">
        <p14:creationId xmlns:p14="http://schemas.microsoft.com/office/powerpoint/2010/main" val="17771326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82F98D-397A-49E0-B43D-F918A71289D4}"/>
              </a:ext>
            </a:extLst>
          </p:cNvPr>
          <p:cNvSpPr>
            <a:spLocks noGrp="1"/>
          </p:cNvSpPr>
          <p:nvPr>
            <p:ph type="title"/>
          </p:nvPr>
        </p:nvSpPr>
        <p:spPr/>
        <p:txBody>
          <a:bodyPr/>
          <a:lstStyle/>
          <a:p>
            <a:pPr algn="ctr"/>
            <a:r>
              <a:rPr lang="sr-Latn-RS" dirty="0"/>
              <a:t>Hvala na pažnji</a:t>
            </a:r>
            <a:endParaRPr lang="en-US" dirty="0"/>
          </a:p>
        </p:txBody>
      </p:sp>
      <p:sp>
        <p:nvSpPr>
          <p:cNvPr id="3" name="Content Placeholder 2">
            <a:extLst>
              <a:ext uri="{FF2B5EF4-FFF2-40B4-BE49-F238E27FC236}">
                <a16:creationId xmlns:a16="http://schemas.microsoft.com/office/drawing/2014/main" xmlns="" id="{1A051C78-F2EB-427B-ABE2-4C9FB56F2523}"/>
              </a:ext>
            </a:extLst>
          </p:cNvPr>
          <p:cNvSpPr>
            <a:spLocks noGrp="1"/>
          </p:cNvSpPr>
          <p:nvPr>
            <p:ph idx="1"/>
          </p:nvPr>
        </p:nvSpPr>
        <p:spPr/>
        <p:txBody>
          <a:bodyPr/>
          <a:lstStyle/>
          <a:p>
            <a:endParaRPr lang="sr-Latn-RS" dirty="0"/>
          </a:p>
          <a:p>
            <a:endParaRPr lang="sr-Latn-RS" dirty="0"/>
          </a:p>
          <a:p>
            <a:pPr marL="0" indent="0" algn="ctr">
              <a:buNone/>
            </a:pPr>
            <a:r>
              <a:rPr lang="sr-Latn-RS" smtClean="0"/>
              <a:t>Iskoristite priliku za konsultacije </a:t>
            </a:r>
            <a:endParaRPr lang="sr-Latn-RS" dirty="0"/>
          </a:p>
          <a:p>
            <a:pPr marL="0" indent="0" algn="ctr">
              <a:buNone/>
            </a:pPr>
            <a:r>
              <a:rPr lang="en-US" dirty="0"/>
              <a:t>milmil@f.bg.ac.rs</a:t>
            </a:r>
          </a:p>
        </p:txBody>
      </p:sp>
    </p:spTree>
    <p:extLst>
      <p:ext uri="{BB962C8B-B14F-4D97-AF65-F5344CB8AC3E}">
        <p14:creationId xmlns:p14="http://schemas.microsoft.com/office/powerpoint/2010/main" val="611620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E3BB3C-F15F-441C-A992-9C60A173BF39}"/>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5623E044-3E61-4554-8745-74ED84CD3DDF}"/>
              </a:ext>
            </a:extLst>
          </p:cNvPr>
          <p:cNvSpPr>
            <a:spLocks noGrp="1"/>
          </p:cNvSpPr>
          <p:nvPr>
            <p:ph idx="1"/>
          </p:nvPr>
        </p:nvSpPr>
        <p:spPr/>
        <p:txBody>
          <a:bodyPr>
            <a:normAutofit fontScale="92500" lnSpcReduction="20000"/>
          </a:bodyPr>
          <a:lstStyle/>
          <a:p>
            <a:r>
              <a:rPr lang="sr-Latn-RS" dirty="0"/>
              <a:t>savremena metodologija zainteresovana je i za primenjenu nauku i odnos nauke i društva, a ne samo za teorijsku/fundamentalnu nauku zamišljenju „po sebi“, izvan ostatka sveta, tzv. „čistu nauku“ kojom se isključivo bavila tradicionalna metodologija</a:t>
            </a:r>
          </a:p>
          <a:p>
            <a:r>
              <a:rPr lang="sr-Latn-RS" b="1" dirty="0"/>
              <a:t>deskriptivno-analitička, </a:t>
            </a:r>
            <a:endParaRPr lang="sr-Latn-RS" b="1" dirty="0" smtClean="0"/>
          </a:p>
          <a:p>
            <a:r>
              <a:rPr lang="sr-Latn-RS" b="1" dirty="0" smtClean="0"/>
              <a:t>normativna </a:t>
            </a:r>
            <a:r>
              <a:rPr lang="sr-Latn-RS" b="1" dirty="0"/>
              <a:t>i </a:t>
            </a:r>
            <a:endParaRPr lang="sr-Latn-RS" b="1" dirty="0" smtClean="0"/>
          </a:p>
          <a:p>
            <a:r>
              <a:rPr lang="sr-Latn-RS" b="1" dirty="0" smtClean="0"/>
              <a:t>kritička </a:t>
            </a:r>
            <a:r>
              <a:rPr lang="sr-Latn-RS" b="1" dirty="0"/>
              <a:t>disciplina</a:t>
            </a:r>
            <a:r>
              <a:rPr lang="sr-Latn-RS" dirty="0"/>
              <a:t> – ona nas podučava, normirajući metod, ali i preispituje naučnu praksu, omogućavajući nam da budemo svesni posledica bavljenja naukom</a:t>
            </a:r>
          </a:p>
          <a:p>
            <a:r>
              <a:rPr lang="sr-Latn-RS" dirty="0"/>
              <a:t>Ovo je posebno važno s obzirom na visoku reputaciju koju nauka ima, ili je donedavno imala, u </a:t>
            </a:r>
            <a:r>
              <a:rPr lang="sr-Latn-RS" dirty="0" smtClean="0"/>
              <a:t>modernom društvu, </a:t>
            </a:r>
            <a:r>
              <a:rPr lang="sr-Latn-RS" dirty="0"/>
              <a:t>kao i na moć manipulisanja prirodom i </a:t>
            </a:r>
            <a:r>
              <a:rPr lang="sr-Latn-RS" dirty="0" smtClean="0"/>
              <a:t>društvom </a:t>
            </a:r>
            <a:r>
              <a:rPr lang="sr-Latn-RS" dirty="0"/>
              <a:t>kakvu nam pruža</a:t>
            </a:r>
          </a:p>
        </p:txBody>
      </p:sp>
    </p:spTree>
    <p:extLst>
      <p:ext uri="{BB962C8B-B14F-4D97-AF65-F5344CB8AC3E}">
        <p14:creationId xmlns:p14="http://schemas.microsoft.com/office/powerpoint/2010/main" val="1103389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004723-850E-4C4B-9F7D-D401C419403D}"/>
              </a:ext>
            </a:extLst>
          </p:cNvPr>
          <p:cNvSpPr>
            <a:spLocks noGrp="1"/>
          </p:cNvSpPr>
          <p:nvPr>
            <p:ph type="title"/>
          </p:nvPr>
        </p:nvSpPr>
        <p:spPr/>
        <p:txBody>
          <a:bodyPr/>
          <a:lstStyle/>
          <a:p>
            <a:r>
              <a:rPr lang="en-US" dirty="0" err="1"/>
              <a:t>Osnovni</a:t>
            </a:r>
            <a:r>
              <a:rPr lang="en-US" dirty="0"/>
              <a:t> </a:t>
            </a:r>
            <a:r>
              <a:rPr lang="en-US" dirty="0" err="1"/>
              <a:t>smisao</a:t>
            </a:r>
            <a:r>
              <a:rPr lang="en-US" dirty="0"/>
              <a:t> </a:t>
            </a:r>
            <a:r>
              <a:rPr lang="sr-Latn-RS" dirty="0"/>
              <a:t>postojanja </a:t>
            </a:r>
            <a:r>
              <a:rPr lang="en-US" dirty="0" err="1"/>
              <a:t>metodologije</a:t>
            </a:r>
            <a:endParaRPr lang="en-US" dirty="0"/>
          </a:p>
        </p:txBody>
      </p:sp>
      <p:sp>
        <p:nvSpPr>
          <p:cNvPr id="3" name="Content Placeholder 2">
            <a:extLst>
              <a:ext uri="{FF2B5EF4-FFF2-40B4-BE49-F238E27FC236}">
                <a16:creationId xmlns:a16="http://schemas.microsoft.com/office/drawing/2014/main" xmlns="" id="{C20D94E6-625C-45E5-984E-C4B7B94BC82F}"/>
              </a:ext>
            </a:extLst>
          </p:cNvPr>
          <p:cNvSpPr>
            <a:spLocks noGrp="1"/>
          </p:cNvSpPr>
          <p:nvPr>
            <p:ph idx="1"/>
          </p:nvPr>
        </p:nvSpPr>
        <p:spPr/>
        <p:txBody>
          <a:bodyPr>
            <a:normAutofit fontScale="92500" lnSpcReduction="10000"/>
          </a:bodyPr>
          <a:lstStyle/>
          <a:p>
            <a:r>
              <a:rPr lang="sr-Latn-RS" dirty="0"/>
              <a:t>Ciljano proučavanje naučnoistraživačke prakse (metod kao predmet metodologije)</a:t>
            </a:r>
          </a:p>
          <a:p>
            <a:r>
              <a:rPr lang="sr-Latn-RS" dirty="0"/>
              <a:t>Opis i analiza istraživačke prakse</a:t>
            </a:r>
          </a:p>
          <a:p>
            <a:r>
              <a:rPr lang="sr-Latn-RS" dirty="0"/>
              <a:t>Nastojanje da se istraživački postupak uopšti, standardizuje i </a:t>
            </a:r>
            <a:r>
              <a:rPr lang="sr-Latn-RS" dirty="0" smtClean="0"/>
              <a:t>normira</a:t>
            </a:r>
            <a:endParaRPr lang="sr-Latn-RS" dirty="0"/>
          </a:p>
          <a:p>
            <a:r>
              <a:rPr lang="sr-Latn-RS" dirty="0"/>
              <a:t>Standardizacija predmetno, teorijski i metodski raznovrsnih </a:t>
            </a:r>
            <a:r>
              <a:rPr lang="en-US" dirty="0" err="1" smtClean="0"/>
              <a:t>nauka</a:t>
            </a:r>
            <a:r>
              <a:rPr lang="en-US" dirty="0" smtClean="0"/>
              <a:t> </a:t>
            </a:r>
            <a:r>
              <a:rPr lang="en-US" dirty="0" err="1" smtClean="0"/>
              <a:t>i</a:t>
            </a:r>
            <a:r>
              <a:rPr lang="en-US" dirty="0" smtClean="0"/>
              <a:t> </a:t>
            </a:r>
            <a:r>
              <a:rPr lang="sr-Latn-RS" dirty="0" smtClean="0"/>
              <a:t>naučnih </a:t>
            </a:r>
            <a:r>
              <a:rPr lang="sr-Latn-RS" dirty="0" smtClean="0"/>
              <a:t>polja</a:t>
            </a:r>
            <a:endParaRPr lang="sr-Latn-RS" dirty="0"/>
          </a:p>
          <a:p>
            <a:r>
              <a:rPr lang="sr-Latn-RS" dirty="0"/>
              <a:t>Klasična metodologija nastoji da utemelji jedinstven metod kao konstututivan za nauku uopšte </a:t>
            </a:r>
            <a:r>
              <a:rPr lang="sr-Latn-RS" dirty="0" smtClean="0"/>
              <a:t>(u istorijskom smislu, naučna polja i pojedinačne nauke će se podeliti i </a:t>
            </a:r>
            <a:r>
              <a:rPr lang="sr-Latn-RS" dirty="0"/>
              <a:t>na osnovu veoma različitih metoda, a ne samo predmeta istraživanja)</a:t>
            </a:r>
          </a:p>
          <a:p>
            <a:r>
              <a:rPr lang="sr-Latn-RS" dirty="0"/>
              <a:t>Tradicionalno gledište – metodološki monizam (pluralizam kao slabost)</a:t>
            </a:r>
          </a:p>
          <a:p>
            <a:endParaRPr lang="sr-Latn-RS" dirty="0"/>
          </a:p>
          <a:p>
            <a:endParaRPr lang="en-US" dirty="0"/>
          </a:p>
        </p:txBody>
      </p:sp>
    </p:spTree>
    <p:extLst>
      <p:ext uri="{BB962C8B-B14F-4D97-AF65-F5344CB8AC3E}">
        <p14:creationId xmlns:p14="http://schemas.microsoft.com/office/powerpoint/2010/main" val="1447887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564933-2DAF-4483-AE0B-432D67EB233E}"/>
              </a:ext>
            </a:extLst>
          </p:cNvPr>
          <p:cNvSpPr>
            <a:spLocks noGrp="1"/>
          </p:cNvSpPr>
          <p:nvPr>
            <p:ph type="title"/>
          </p:nvPr>
        </p:nvSpPr>
        <p:spPr/>
        <p:txBody>
          <a:bodyPr>
            <a:normAutofit/>
          </a:bodyPr>
          <a:lstStyle/>
          <a:p>
            <a:r>
              <a:rPr lang="sr-Latn-RS" sz="3200" dirty="0"/>
              <a:t>Od deskriptivno-analitičke, preko normativne ka kritičko-refleksivnoj metodologiji</a:t>
            </a:r>
            <a:endParaRPr lang="en-US" sz="3200" dirty="0"/>
          </a:p>
        </p:txBody>
      </p:sp>
      <p:sp>
        <p:nvSpPr>
          <p:cNvPr id="3" name="Content Placeholder 2">
            <a:extLst>
              <a:ext uri="{FF2B5EF4-FFF2-40B4-BE49-F238E27FC236}">
                <a16:creationId xmlns:a16="http://schemas.microsoft.com/office/drawing/2014/main" xmlns="" id="{50D591BF-B8F8-4451-91C7-5004671D9350}"/>
              </a:ext>
            </a:extLst>
          </p:cNvPr>
          <p:cNvSpPr>
            <a:spLocks noGrp="1"/>
          </p:cNvSpPr>
          <p:nvPr>
            <p:ph idx="1"/>
          </p:nvPr>
        </p:nvSpPr>
        <p:spPr/>
        <p:txBody>
          <a:bodyPr>
            <a:normAutofit/>
          </a:bodyPr>
          <a:lstStyle/>
          <a:p>
            <a:r>
              <a:rPr lang="sr-Latn-RS" dirty="0"/>
              <a:t>Tradicionalna opšta metodologija bila je logičko-epistemološka analiza metoda i smatrana je primenjenom logikom s primesama epistemologije</a:t>
            </a:r>
          </a:p>
          <a:p>
            <a:r>
              <a:rPr lang="sr-Latn-RS" dirty="0"/>
              <a:t>Do sredine 20. veka metodologija se razvija u zasebno polje istraživanja i znanja, koje pretenduje da normira naučno istraživanje</a:t>
            </a:r>
          </a:p>
          <a:p>
            <a:r>
              <a:rPr lang="sr-Latn-RS" dirty="0"/>
              <a:t>U drugoj polovini 20. </a:t>
            </a:r>
            <a:r>
              <a:rPr lang="en-US" dirty="0" err="1" smtClean="0"/>
              <a:t>veka</a:t>
            </a:r>
            <a:r>
              <a:rPr lang="en-US" dirty="0" smtClean="0"/>
              <a:t> </a:t>
            </a:r>
            <a:r>
              <a:rPr lang="sr-Latn-RS" dirty="0" smtClean="0"/>
              <a:t>metodološke </a:t>
            </a:r>
            <a:r>
              <a:rPr lang="sr-Latn-RS" dirty="0"/>
              <a:t>rasprave počinju da obuhvataju </a:t>
            </a:r>
            <a:r>
              <a:rPr lang="en-US" dirty="0" err="1" smtClean="0"/>
              <a:t>tradicionalno</a:t>
            </a:r>
            <a:r>
              <a:rPr lang="en-US" dirty="0" smtClean="0"/>
              <a:t> </a:t>
            </a:r>
            <a:r>
              <a:rPr lang="sr-Latn-RS" dirty="0" smtClean="0"/>
              <a:t>izrazito </a:t>
            </a:r>
            <a:r>
              <a:rPr lang="en-US" dirty="0" smtClean="0"/>
              <a:t>“</a:t>
            </a:r>
            <a:r>
              <a:rPr lang="sr-Latn-RS" dirty="0" smtClean="0"/>
              <a:t>nemetodološka</a:t>
            </a:r>
            <a:r>
              <a:rPr lang="en-US" dirty="0" smtClean="0"/>
              <a:t>”</a:t>
            </a:r>
            <a:r>
              <a:rPr lang="sr-Latn-RS" dirty="0" smtClean="0"/>
              <a:t> </a:t>
            </a:r>
            <a:r>
              <a:rPr lang="sr-Latn-RS" dirty="0"/>
              <a:t>pitanja (ontološka, politička, etička i sociokulturna). U okviru kritičke metodologije razvija se interesovanje za etičke i političke posledice ciljeva i metoda </a:t>
            </a:r>
            <a:r>
              <a:rPr lang="sr-Latn-RS" dirty="0" smtClean="0"/>
              <a:t>nauke</a:t>
            </a:r>
            <a:endParaRPr lang="sr-Latn-RS" dirty="0"/>
          </a:p>
        </p:txBody>
      </p:sp>
    </p:spTree>
    <p:extLst>
      <p:ext uri="{BB962C8B-B14F-4D97-AF65-F5344CB8AC3E}">
        <p14:creationId xmlns:p14="http://schemas.microsoft.com/office/powerpoint/2010/main" val="737622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BC0BCD-4BF8-48FC-AF50-45E6C3ADF973}"/>
              </a:ext>
            </a:extLst>
          </p:cNvPr>
          <p:cNvSpPr>
            <a:spLocks noGrp="1"/>
          </p:cNvSpPr>
          <p:nvPr>
            <p:ph type="title"/>
          </p:nvPr>
        </p:nvSpPr>
        <p:spPr/>
        <p:txBody>
          <a:bodyPr/>
          <a:lstStyle/>
          <a:p>
            <a:pPr algn="ctr"/>
            <a:r>
              <a:rPr lang="sr-Latn-RS" dirty="0"/>
              <a:t>Transformacija metodologije od primenjene logike do studija nauke...</a:t>
            </a:r>
            <a:endParaRPr lang="en-US" dirty="0"/>
          </a:p>
        </p:txBody>
      </p:sp>
      <p:sp>
        <p:nvSpPr>
          <p:cNvPr id="3" name="Content Placeholder 2">
            <a:extLst>
              <a:ext uri="{FF2B5EF4-FFF2-40B4-BE49-F238E27FC236}">
                <a16:creationId xmlns:a16="http://schemas.microsoft.com/office/drawing/2014/main" xmlns="" id="{77131E20-4CE4-4BDA-9E2E-F3EE32D22968}"/>
              </a:ext>
            </a:extLst>
          </p:cNvPr>
          <p:cNvSpPr>
            <a:spLocks noGrp="1"/>
          </p:cNvSpPr>
          <p:nvPr>
            <p:ph idx="1"/>
          </p:nvPr>
        </p:nvSpPr>
        <p:spPr/>
        <p:txBody>
          <a:bodyPr>
            <a:normAutofit fontScale="92500" lnSpcReduction="10000"/>
          </a:bodyPr>
          <a:lstStyle/>
          <a:p>
            <a:r>
              <a:rPr lang="sr-Latn-RS" dirty="0"/>
              <a:t>Tokom najvećeg dela istorije ljudske filozofsko-naučne misli pod metodologijom se podrazumevala primenjena logika </a:t>
            </a:r>
          </a:p>
          <a:p>
            <a:endParaRPr lang="sr-Latn-RS" dirty="0"/>
          </a:p>
          <a:p>
            <a:r>
              <a:rPr lang="sr-Latn-RS" dirty="0"/>
              <a:t>Logika se bavila čistim saznajnim formama mišljenja i zaključivanja, a metodologija saznanjem o sadržajima na koje primenjujemo te forme dok rasuđujemo</a:t>
            </a:r>
          </a:p>
          <a:p>
            <a:endParaRPr lang="sr-Latn-RS" dirty="0"/>
          </a:p>
          <a:p>
            <a:r>
              <a:rPr lang="sr-Latn-RS" dirty="0"/>
              <a:t>Tek je kasnije shvaćeno da metodi saznanja obuhvataju i psihološke aspekte percepcije, rasuđivanja i komunikacije, kao i da u različitim naukama metod značajno varira u zavisnosti od svojstava predmeta istraživanja (stvarnih ili fiktivnih)</a:t>
            </a:r>
          </a:p>
        </p:txBody>
      </p:sp>
    </p:spTree>
    <p:extLst>
      <p:ext uri="{BB962C8B-B14F-4D97-AF65-F5344CB8AC3E}">
        <p14:creationId xmlns:p14="http://schemas.microsoft.com/office/powerpoint/2010/main" val="28050910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3622</TotalTime>
  <Words>4993</Words>
  <Application>Microsoft Office PowerPoint</Application>
  <PresentationFormat>Custom</PresentationFormat>
  <Paragraphs>297</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Osnovni pojmovi, pristupi i problemi opšte metodologije nauka</vt:lpstr>
      <vt:lpstr>Današnje teme</vt:lpstr>
      <vt:lpstr>Tradicionalna metodologija – metodi i pojmovi</vt:lpstr>
      <vt:lpstr>Tradicionalni metodološki aksiomi</vt:lpstr>
      <vt:lpstr>Pojam metodologije...</vt:lpstr>
      <vt:lpstr>...</vt:lpstr>
      <vt:lpstr>Osnovni smisao postojanja metodologije</vt:lpstr>
      <vt:lpstr>Od deskriptivno-analitičke, preko normativne ka kritičko-refleksivnoj metodologiji</vt:lpstr>
      <vt:lpstr>Transformacija metodologije od primenjene logike do studija nauke...</vt:lpstr>
      <vt:lpstr>...</vt:lpstr>
      <vt:lpstr>...</vt:lpstr>
      <vt:lpstr>Metodologija/metod...</vt:lpstr>
      <vt:lpstr>...</vt:lpstr>
      <vt:lpstr>...</vt:lpstr>
      <vt:lpstr>Pauza </vt:lpstr>
      <vt:lpstr>Odnos metodologije prema epistemologiji...</vt:lpstr>
      <vt:lpstr>...</vt:lpstr>
      <vt:lpstr>...</vt:lpstr>
      <vt:lpstr>Odnos metodologije prema logici...</vt:lpstr>
      <vt:lpstr>...</vt:lpstr>
      <vt:lpstr>Odnos metodologije prema ontologiji...</vt:lpstr>
      <vt:lpstr>...</vt:lpstr>
      <vt:lpstr>Odnos metodologije prema etici i socijalnoj filozofiji</vt:lpstr>
      <vt:lpstr>...</vt:lpstr>
      <vt:lpstr>Odnos OMN prema istoriji nauke...</vt:lpstr>
      <vt:lpstr>...</vt:lpstr>
      <vt:lpstr>Povezanost OMN sa sociologijom, psihologijom i antropologijom nauke...</vt:lpstr>
      <vt:lpstr>...</vt:lpstr>
      <vt:lpstr>OMN prema metodologijama posebnih nauka...</vt:lpstr>
      <vt:lpstr>...</vt:lpstr>
      <vt:lpstr>Privremeni zaključak – osnovne pretpostavke i elementi tradicionalne metodologije...</vt:lpstr>
      <vt:lpstr>...</vt:lpstr>
      <vt:lpstr>Metodologija nije metod</vt:lpstr>
      <vt:lpstr>Tradicionalna koncepcija metodologije</vt:lpstr>
      <vt:lpstr>Metodološke sličnosti i razlike među naučnim poljima i disciplinama</vt:lpstr>
      <vt:lpstr>Kako da odaberete pristup i mentora u zavisnosti od prethodnih znanja, sklonosti i ciljeva?</vt:lpstr>
      <vt:lpstr>Važna poenta – interdisciplinarnost kao šuma pristupa i kao izgovor za površnost</vt:lpstr>
      <vt:lpstr>Metodološke specifičnosti i izazovi interdisciplinarnih, multidisciplinarnih i transdisciplinarnih (IMT) istraživanja</vt:lpstr>
      <vt:lpstr>...</vt:lpstr>
      <vt:lpstr>Različite preovlađujuće metodološke norme među različitim naučnim poljima, disciplinama i pod-disciplinama</vt:lpstr>
      <vt:lpstr>Savet: dok studirate, poštujte zatečene norme...</vt:lpstr>
      <vt:lpstr>...</vt:lpstr>
      <vt:lpstr>Posebno važna tema: da li su društveno-humanističke nauke uopšte nauke ako ne koriste statistiku? </vt:lpstr>
      <vt:lpstr>EA na preseku društvenih i humanističkih nauka</vt:lpstr>
      <vt:lpstr>Metodološki pluralizam – vrednost po sebi ili kraj nauke? ...</vt:lpstr>
      <vt:lpstr>...</vt:lpstr>
      <vt:lpstr>Opšti praktični aspekti danas obrađenih tema</vt:lpstr>
      <vt:lpstr>Značaj metodologije za profesionalni život</vt:lpstr>
      <vt:lpstr>Ako nastavljate doktorske studije...</vt:lpstr>
      <vt:lpstr>Šta god da ćete raditi u životu treba da znate...</vt:lpstr>
      <vt:lpstr>Hvala na pažnji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Uvod u metodologiju društveno-humanističkih nauka  (kurs u okviru predmeta)  Metodologija istraživanja u fizičkom vaspitanju i sportu Fakultet sporta i fizičke kulture, 2018-19. ak. god. Zimski semestar, utorkom od 16h (3+1)  Uvodni pregled kursa, 23.10.2018.</dc:title>
  <dc:creator>Milos</dc:creator>
  <cp:lastModifiedBy>EA</cp:lastModifiedBy>
  <cp:revision>312</cp:revision>
  <dcterms:created xsi:type="dcterms:W3CDTF">2018-10-26T08:32:40Z</dcterms:created>
  <dcterms:modified xsi:type="dcterms:W3CDTF">2023-02-18T11:05:12Z</dcterms:modified>
</cp:coreProperties>
</file>