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12" r:id="rId21"/>
    <p:sldId id="275" r:id="rId22"/>
    <p:sldId id="318"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329" r:id="rId39"/>
    <p:sldId id="291" r:id="rId40"/>
    <p:sldId id="292" r:id="rId41"/>
    <p:sldId id="293" r:id="rId42"/>
    <p:sldId id="295" r:id="rId43"/>
    <p:sldId id="319" r:id="rId44"/>
    <p:sldId id="320" r:id="rId45"/>
    <p:sldId id="322" r:id="rId46"/>
    <p:sldId id="323" r:id="rId47"/>
    <p:sldId id="333" r:id="rId48"/>
    <p:sldId id="334" r:id="rId49"/>
    <p:sldId id="321" r:id="rId50"/>
    <p:sldId id="324" r:id="rId51"/>
    <p:sldId id="325" r:id="rId52"/>
    <p:sldId id="326" r:id="rId53"/>
    <p:sldId id="327" r:id="rId54"/>
    <p:sldId id="328" r:id="rId55"/>
    <p:sldId id="294"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10" r:id="rId69"/>
    <p:sldId id="308" r:id="rId70"/>
    <p:sldId id="309" r:id="rId71"/>
    <p:sldId id="313" r:id="rId72"/>
    <p:sldId id="314" r:id="rId73"/>
    <p:sldId id="315" r:id="rId74"/>
    <p:sldId id="316" r:id="rId75"/>
    <p:sldId id="317" r:id="rId76"/>
    <p:sldId id="330" r:id="rId77"/>
    <p:sldId id="331" r:id="rId78"/>
    <p:sldId id="332"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EED493-E62B-4311-ACAF-DA809FFF676B}"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ED493-E62B-4311-ACAF-DA809FFF676B}"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ED493-E62B-4311-ACAF-DA809FFF676B}"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EED493-E62B-4311-ACAF-DA809FFF676B}"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EED493-E62B-4311-ACAF-DA809FFF676B}" type="datetimeFigureOut">
              <a:rPr lang="en-US" smtClean="0"/>
              <a:pPr/>
              <a:t>5/9/2020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EED493-E62B-4311-ACAF-DA809FFF676B}" type="datetimeFigureOut">
              <a:rPr lang="en-US" smtClean="0"/>
              <a:pPr/>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EED493-E62B-4311-ACAF-DA809FFF676B}" type="datetimeFigureOut">
              <a:rPr lang="en-US" smtClean="0"/>
              <a:pPr/>
              <a:t>5/9/2020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EED493-E62B-4311-ACAF-DA809FFF676B}" type="datetimeFigureOut">
              <a:rPr lang="en-US" smtClean="0"/>
              <a:pPr/>
              <a:t>5/9/2020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ED493-E62B-4311-ACAF-DA809FFF676B}" type="datetimeFigureOut">
              <a:rPr lang="en-US" smtClean="0"/>
              <a:pPr/>
              <a:t>5/9/2020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ED493-E62B-4311-ACAF-DA809FFF676B}" type="datetimeFigureOut">
              <a:rPr lang="en-US" smtClean="0"/>
              <a:pPr/>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ED493-E62B-4311-ACAF-DA809FFF676B}" type="datetimeFigureOut">
              <a:rPr lang="en-US" smtClean="0"/>
              <a:pPr/>
              <a:t>5/9/2020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D7E7D-4823-45AE-B518-1F2B244084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ED493-E62B-4311-ACAF-DA809FFF676B}" type="datetimeFigureOut">
              <a:rPr lang="en-US" smtClean="0"/>
              <a:pPr/>
              <a:t>5/9/2020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D7E7D-4823-45AE-B518-1F2B244084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514600"/>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АРХИТЕКТУРА СРЕДЊОВЕКОВНЕ СРБИЈЕ – МОРАВСКА СРБИЈА (1. ЧАС)</a:t>
            </a:r>
            <a:endParaRPr lang="en-US" sz="2000" b="1" dirty="0">
              <a:solidFill>
                <a:srgbClr val="FFFF00"/>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САГЛЕДАНА У УЖЕМ СМИСЛУ, АРХИТЕКТУРА МОРАВСКИХ ХРАМОВА НЕДВОСМИСЛЕНО СТОЈИ У ОКВИРИМА ГЛАВНИХ ТОКОВА ВИЗАНТИЈСКОГ ЦРКВЕНОГ ГРАДИТЕЉСТВА, ИАКО ЈОЈ ЈЕ ПОЧЕТКОМ 20. ВЕКА ДАТ ЗБИРНИ НАЗИВ “ШКОЛЕ”, У ПОТОЊОЈ ИСТОРИОГРАФИЈИ, ОСОБИТО ИНОСТРАНОЈ, ЗНАЧАЈНО ОДУЗЕО НА ВРЕДНОСТИ СВЕ ДО НАЈНОВИЈИХ ВРЕМЕНА. ИСТОВРЕМЕНО, МОРА СЕ СКРЕНУТИ ПАЖЊА НА ЧИЊЕНИЦУ ДА ЈЕ И У ДОМАЋОЈ ИСТОРИОГРАФИЈИ У ОСНОВИ РОМАНТИЧАРСКИ ПОГЛЕД НА ОВО СТВАРАЛАШТВО КАО НА ВРХУНАЦ “НАЦИОНАЛНОГ” СТИЛА, НЕУОБИЧАЈЕНО ДУГО ПРОИЗВОДИО МЕТОДОЛОШКИ ПА ЧАК И МАТЕРЈАЛНО НЕТАЧНЕ ЗБИРНЕ СУДОВЕ И ЗАКЉУЧКЕ. ПРЕВИЂАЛА СЕ </a:t>
            </a:r>
            <a:r>
              <a:rPr lang="sr-Cyrl-RS" sz="2000" b="1" u="sng" dirty="0" smtClean="0">
                <a:solidFill>
                  <a:srgbClr val="FFFF00"/>
                </a:solidFill>
                <a:latin typeface="Bookman Old Style" pitchFamily="18" charset="0"/>
              </a:rPr>
              <a:t>РЕАЛНОСТ АРХИТЕКТУРЕ </a:t>
            </a:r>
            <a:r>
              <a:rPr lang="sr-Cyrl-RS" sz="2000" b="1" dirty="0" smtClean="0">
                <a:solidFill>
                  <a:srgbClr val="FFFF00"/>
                </a:solidFill>
                <a:latin typeface="Bookman Old Style" pitchFamily="18" charset="0"/>
              </a:rPr>
              <a:t>ЧИЈИ СЕ КВАЛИТЕТ КРЕТАО ОД ВИСОКОГ, ПРЕКО ПРОСЕЧНОГ, ДО ВРХУНСКОГ НА ПОЈЕДИНИМ ЗАДУЖБИНАМА ПРВИХ ДЕЦЕНИЈА 15. ВЕКА. ТАКОЂЕ, БИТНО ЈЕ ПОДВУЋИ ДА СУ РАНО </a:t>
            </a:r>
            <a:r>
              <a:rPr lang="sr-Cyrl-RS" sz="2000" b="1" u="sng" dirty="0" smtClean="0">
                <a:solidFill>
                  <a:srgbClr val="FFFF00"/>
                </a:solidFill>
                <a:latin typeface="Bookman Old Style" pitchFamily="18" charset="0"/>
              </a:rPr>
              <a:t>ПРЕПОЗНАТА ЦАРИГРАДСКА СВОЈСТВА </a:t>
            </a:r>
            <a:r>
              <a:rPr lang="sr-Cyrl-RS" sz="2000" b="1" dirty="0" smtClean="0">
                <a:solidFill>
                  <a:srgbClr val="FFFF00"/>
                </a:solidFill>
                <a:latin typeface="Bookman Old Style" pitchFamily="18" charset="0"/>
              </a:rPr>
              <a:t> ПРВИХ ЛАЗАРЕВИХ ЗАДУЖБИНА, У ВИЗУРИ ИСТОРИОГРАФИЈЕ ДУГО СТАЈАЛА ПО СТРАНИ. ЛАКО ЈЕ ПРЕТПОСТАВИТИ ДА ЈЕ ИЗМИРЕЊЕ ЦРКАВА, ЗАЈЕДНО СА САБОРИМА КОЈИ СУ 1374. И 1375.Г. ТИМ ПОВОДОМ ОДРЖАНИ, ПО ДРЕВНОЈ ПРАКСИ МОГЛО БИТИ ПРАЋЕНО И ДОЛАСКОМ ПРЕСТОНИЧКИХ ГРАДИТЕЉА У СРБИЈУ.  </a:t>
            </a:r>
            <a:endParaRPr lang="en-US" sz="2000" b="1" dirty="0">
              <a:solidFill>
                <a:srgbClr val="FFFF00"/>
              </a:solidFill>
              <a:latin typeface="Bookman Old Styl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 КАО ПЛОД ОБНОВЉЕНИХ ВЕЗА СА СВЕТОМ ГОРОМ, ПРОГРАМСКИ КАРАКТЕР П</a:t>
            </a:r>
            <a:r>
              <a:rPr lang="sr-Cyrl-RS" sz="2000" b="1" u="sng" dirty="0" smtClean="0">
                <a:solidFill>
                  <a:srgbClr val="FFFF00"/>
                </a:solidFill>
                <a:latin typeface="Bookman Old Style" pitchFamily="18" charset="0"/>
              </a:rPr>
              <a:t>РОСТОРНОГ КОНЦЕПТА </a:t>
            </a:r>
            <a:r>
              <a:rPr lang="sr-Cyrl-RS" sz="2000" b="1" dirty="0" smtClean="0">
                <a:solidFill>
                  <a:srgbClr val="FFFF00"/>
                </a:solidFill>
                <a:latin typeface="Bookman Old Style" pitchFamily="18" charset="0"/>
              </a:rPr>
              <a:t>МОРАВСКИХ ЦРКАВА УСТАНОВЉЕН ЈЕ ЈАСНО ВЕЋ НА ПРВИМ ЛАЗАРЕВИМ ЗАДУЖБИНАМА, ОСТАЈУЋИ УЗОР ОСТВАРЕЊИМА ПОДИЗАНИМ КАКО У ЊЕГОВО ВРЕМЕ ТАКО И У НАРЕДНОЈ ГЕНЕРАЦИЈИ. ТИПОЛОШКИ ПОСМАТРАНО, </a:t>
            </a:r>
            <a:r>
              <a:rPr lang="sr-Cyrl-RS" sz="2000" b="1" u="sng" dirty="0" smtClean="0">
                <a:solidFill>
                  <a:srgbClr val="FFFF00"/>
                </a:solidFill>
                <a:latin typeface="Bookman Old Style" pitchFamily="18" charset="0"/>
              </a:rPr>
              <a:t>ОСНОВНИ ОРГАНИЗАМ ЦРКВЕ РАЗВИЈЕНОГ ОДНОСНО САЖЕТОГ ТИПА УПИСАНОГ КРСТА СА ЈЕДНОМ ИЛИ ВИШЕ КУПОЛА НА СЛОБОДНИМ ИЛИ ПРИСЛОЊЕНИМ НОСАЧИМА, ПО ПРАВИЛУ ЈЕ ФИЗИЧКИ БИО ПРОШИРЕН КОНСТРУИСАЊЕМ ШИРОКИХ ПЕВНИЦА ПОЛУКРУЖНОГ ОБЛИКА СА БОЧНИХ СТРАНА ПОТКУПОЛНОГ ТРАВЕЈА. </a:t>
            </a:r>
            <a:r>
              <a:rPr lang="sr-Cyrl-RS" sz="2000" b="1" dirty="0" smtClean="0">
                <a:solidFill>
                  <a:srgbClr val="FFFF00"/>
                </a:solidFill>
                <a:latin typeface="Bookman Old Style" pitchFamily="18" charset="0"/>
              </a:rPr>
              <a:t>ТИМЕ СУ БИЛИ ОБРАЗОВАНИ ВЕЛИКИ ПРОСТОРИ НАМЕЊЕНИ ХОРОВИМА, САСВИМ ПО УЗОРУ НА СВЕТОГОРСКУ ПРАКСУ. </a:t>
            </a:r>
            <a:r>
              <a:rPr lang="sr-Cyrl-RS" sz="2000" b="1" u="sng" dirty="0" smtClean="0">
                <a:solidFill>
                  <a:srgbClr val="FFFF00"/>
                </a:solidFill>
                <a:latin typeface="Bookman Old Style" pitchFamily="18" charset="0"/>
              </a:rPr>
              <a:t>ОРГАНИЗАЦИЈА ЗАПАДНОГ И ТРОДЕЛНОГ ОЛТАРСКОГ ДЕЛА ТАКОЂЕ ЈЕ БИЛА ПРИМЕРЕНА ВИЗАНТИЈСКОЈ ТРАДИЦИЈИ, ЈЕДНАКО КАО ШТО ЈЕ СА ИСТОГ ИЗВОРА ПОТИЦАО И СКЛОП КОНСТРУКЦИЈА У СУПЕРСТРУКТУРИ. СВЕТОГОРСКО РЕШЕЊЕ ПРЕДСТАВЉАЛО ЈЕ И ПОСТОЈАЊЕ ПОСЕБНОГ ОДЕЉЕЊА ПРИПРАТЕ, ПОТПУНО ОДВОЈЕНЕ ОД НАОСА, И ЧЕСТО ПОКРИВЕНЕ КУПОЛОМ. КОНАЧНО, БОГОРОДИЦА ЈЕ, КАО ЗАШТИТНИЦА АТОСА, ПОСТАЛА ПРАКТИЧНО ЈЕДИНИ ПАТРОН МОРАВСКИХ ЦРКАВА.   </a:t>
            </a:r>
            <a:endParaRPr lang="en-US" sz="2000" b="1" u="sng"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20200506_11555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4343400" cy="2711006"/>
          </a:xfrm>
          <a:prstGeom prst="rect">
            <a:avLst/>
          </a:prstGeom>
          <a:noFill/>
        </p:spPr>
      </p:pic>
      <p:pic>
        <p:nvPicPr>
          <p:cNvPr id="3075" name="Picture 3" descr="C:\Users\Ivan\Videos\Desktop\001 SRBIJA PREDAVANJA\20200506_1156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200400"/>
            <a:ext cx="4368800" cy="3276600"/>
          </a:xfrm>
          <a:prstGeom prst="rect">
            <a:avLst/>
          </a:prstGeom>
          <a:noFill/>
        </p:spPr>
      </p:pic>
      <p:pic>
        <p:nvPicPr>
          <p:cNvPr id="3076" name="Picture 4" descr="C:\Users\Ivan\Videos\Desktop\001 SRBIJA PREDAVANJA\20200506_1156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3962400"/>
            <a:ext cx="4267200" cy="2482856"/>
          </a:xfrm>
          <a:prstGeom prst="rect">
            <a:avLst/>
          </a:prstGeom>
          <a:noFill/>
        </p:spPr>
      </p:pic>
      <p:sp>
        <p:nvSpPr>
          <p:cNvPr id="5" name="TextBox 4"/>
          <p:cNvSpPr txBox="1"/>
          <p:nvPr/>
        </p:nvSpPr>
        <p:spPr>
          <a:xfrm>
            <a:off x="4724400" y="304800"/>
            <a:ext cx="4114800" cy="347787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РАСПОРЕД ПРОСТОРА МОРАВСКИХ ЦРКАВА: ПЕТОКУПОЛНА ГРАЂЕВИНА НА СЛОБОДНИМ НОСАЧИМА (лево), ЈЕДНОКУПОЛНА НА СЛОБОДНИМ НОСАЧИМА (лево доле), ЈЕДНОКУПОЛНА СА ПРИСЛОЊЕНИМ НОСАЧИМА (доле)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916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СПОЉАШЊИ ИЗГЛЕД</a:t>
            </a:r>
            <a:r>
              <a:rPr lang="sr-Cyrl-RS" sz="2000" b="1" dirty="0" smtClean="0">
                <a:solidFill>
                  <a:srgbClr val="FFFF00"/>
                </a:solidFill>
                <a:latin typeface="Bookman Old Style" pitchFamily="18" charset="0"/>
              </a:rPr>
              <a:t> МОРАВСКИХ ЦРКАВА ЧЕСТО ЈЕ ПРЕДСТАВЉАО ПОВОД НЕЈАСНИМ ИСТОРИОГРАФСКИМ СУДОВИМА, У КОЈИМА СУ НЕТАЧНИ ИСКАЗИ УЗИМАНИ КАО СВОЈЕВРСНИ “СИМБОЛ” ОВЕ АРХИТЕКТУРЕ. НАИМЕ, НЕРЕТКО ЈЕ ИЗГЛЕД ЊИХОВИХ ФАСАДА ОПИСИВАН КАО “ЖИВОПИСАН, РАЗИГИРАН, ВЕДАР” И СЛ. ОСИМ ШТО ОВА “ТЕРМИНОЛОГИЈА” НЕ МОЖЕ ПРИСТАЈАТИ НИКАКВОМ ОЗБИЉНОМ ИСТРАЖИВАЧКОМ ИСКАЗУ, НИ ОНО НА ЧЕМУ СУ ЗАСНИВАНЕ ОВЕ КОНСТАТАЦИЈЕ, А ТО ЈЕ </a:t>
            </a:r>
            <a:r>
              <a:rPr lang="sr-Cyrl-RS" sz="2000" b="1" u="sng" dirty="0" smtClean="0">
                <a:solidFill>
                  <a:srgbClr val="FFFF00"/>
                </a:solidFill>
                <a:latin typeface="Bookman Old Style" pitchFamily="18" charset="0"/>
              </a:rPr>
              <a:t>ПОЛИХРОМИЈА ГРАДИВА ФАСАДА</a:t>
            </a:r>
            <a:r>
              <a:rPr lang="sr-Cyrl-RS" sz="2000" b="1" dirty="0" smtClean="0">
                <a:solidFill>
                  <a:srgbClr val="FFFF00"/>
                </a:solidFill>
                <a:latin typeface="Bookman Old Style" pitchFamily="18" charset="0"/>
              </a:rPr>
              <a:t>, НЕ ОДГОВАРА ИСТИНИ. НАИМЕ, ПРОСТИМ САБИРАЊЕМ НА СРАЗМЕРНО ВЕЛИКОМ УЗОРКУ СПОМЕНИКА САЧУВАНИХ У РАСПОНУ ОД ОНИХ У ПОТПУНОСТИ ПРЕТРАЈАЛИХ ДО ОНИХ ПОЗНАТИХ У АРХЕОЛОШКОМ СЛОЈУ, МОГЛО СЕ УСТАНОВИТИ ДА ЈЕ НЕУПОРЕДИВА </a:t>
            </a:r>
            <a:r>
              <a:rPr lang="sr-Cyrl-RS" sz="2000" b="1" u="sng" dirty="0" smtClean="0">
                <a:solidFill>
                  <a:srgbClr val="FFFF00"/>
                </a:solidFill>
                <a:latin typeface="Bookman Old Style" pitchFamily="18" charset="0"/>
              </a:rPr>
              <a:t>ВЕЋИНА ГРАЂЕВИНА </a:t>
            </a:r>
            <a:r>
              <a:rPr lang="sr-Cyrl-RS" sz="2000" b="1" dirty="0" smtClean="0">
                <a:solidFill>
                  <a:srgbClr val="FFFF00"/>
                </a:solidFill>
                <a:latin typeface="Bookman Old Style" pitchFamily="18" charset="0"/>
              </a:rPr>
              <a:t>БИЛА ПОДИГНУТА ПРЕВАСХОДНО УПОТРЕБОМ СИГЕ ОДНОСНО ЛОКАЛНОГ ПЕШЧАРА СРАЗМЕРНО НЕВЕЛИКОГ КВАЛИТЕТА, ДОК ИХ ЈЕ </a:t>
            </a:r>
            <a:r>
              <a:rPr lang="sr-Cyrl-RS" sz="2000" b="1" u="sng" dirty="0" smtClean="0">
                <a:solidFill>
                  <a:srgbClr val="FFFF00"/>
                </a:solidFill>
                <a:latin typeface="Bookman Old Style" pitchFamily="18" charset="0"/>
              </a:rPr>
              <a:t>ТЕК НЕКОЛИКО БИЛО ИЗВЕДЕНО У КАМЕНУ И ОПЕЦИ, ИЛИ ЈЕ ОВАЈ ОПУС БИО ПОДРАЖАВАН ОСЛИКАВАЊЕМ НА МАЛТЕРУ</a:t>
            </a:r>
            <a:r>
              <a:rPr lang="sr-Cyrl-RS" sz="2000" b="1" dirty="0" smtClean="0">
                <a:solidFill>
                  <a:srgbClr val="FFFF00"/>
                </a:solidFill>
                <a:latin typeface="Bookman Old Style" pitchFamily="18" charset="0"/>
              </a:rPr>
              <a:t>. ТАКОЂЕ, ТАКАВ НАЧИН ЗИДАЊА ИЛИ ИЗГЛЕДА ФАСАДА БИО ЈЕ ПРИМЕРЕН КТИТОРИМА С НАЈВИШЕГ ВРХА ДРЖАВЕ, </a:t>
            </a:r>
            <a:r>
              <a:rPr lang="sr-Cyrl-RS" sz="2000" b="1" u="sng" dirty="0" smtClean="0">
                <a:solidFill>
                  <a:srgbClr val="FFFF00"/>
                </a:solidFill>
                <a:latin typeface="Bookman Old Style" pitchFamily="18" charset="0"/>
              </a:rPr>
              <a:t>ШТО ЈАСНО ГОВОРИ О ЊЕГОВОМ СИМБОЛИЧКОМ СХВАТАЊУ.    </a:t>
            </a:r>
            <a:endParaRPr lang="en-US" sz="2000" b="1" u="sng" dirty="0">
              <a:solidFill>
                <a:srgbClr val="FFFF00"/>
              </a:solidFill>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ЕКСТЕРИЈЕР РЕПРЕЗЕНТАТИВНИХ ЦРКАВА ЈЕ ОСОБЕН, НАЈВЕРОВАТНИЈЕ ПРОИСТЕКАО ИЗ ПРАКСЕ ЦАРИГРАДА, СОЛУНА ИЛИ НЕКОГ ДРУГОГ ГРАДИТЕЉСКОГ СРЕДИШТА. НА ТО УКАЗУЈУ ОБЛИЦИ ПРОСТОРА И ПРОФИЛА СРОДНИ ТАМОШЊИМ СПОМЕНИЦИМА. НО ЗА РАЗЛИКУ ОД ЗДАЊА ПОПУТ ЛЕСНОВА ИЛИ ПОЛОШКОГ КАО ВРХУНСКИХ ПРИМЕРА ЈЕДНОГ ТОКА ПОЗНОВИЗАНТИЈСКОГ АРХИТЕКТОНСКОГ СТВАРАЊА, </a:t>
            </a:r>
            <a:r>
              <a:rPr lang="sr-Cyrl-RS" sz="2000" b="1" u="sng" dirty="0" smtClean="0">
                <a:solidFill>
                  <a:srgbClr val="FFFF00"/>
                </a:solidFill>
                <a:latin typeface="Bookman Old Style" pitchFamily="18" charset="0"/>
              </a:rPr>
              <a:t>НАЧИНОМ СЛАГАЊА ГРАДИВА</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ДРУГОСТЕПЕНОМ АРТИКУЛАЦИЈОМ СПОЉАШЊИХ ЛИЦА ЗИДОВА </a:t>
            </a:r>
            <a:r>
              <a:rPr lang="sr-Cyrl-RS" sz="2000" b="1" dirty="0" smtClean="0">
                <a:solidFill>
                  <a:srgbClr val="FFFF00"/>
                </a:solidFill>
                <a:latin typeface="Bookman Old Style" pitchFamily="18" charset="0"/>
              </a:rPr>
              <a:t>И, КОНАЧНО, </a:t>
            </a:r>
            <a:r>
              <a:rPr lang="sr-Cyrl-RS" sz="2000" b="1" u="sng" dirty="0" smtClean="0">
                <a:solidFill>
                  <a:srgbClr val="FFFF00"/>
                </a:solidFill>
                <a:latin typeface="Bookman Old Style" pitchFamily="18" charset="0"/>
              </a:rPr>
              <a:t>ОСОБЕНИМ КАМЕНИМ УКРАСОМ </a:t>
            </a:r>
            <a:r>
              <a:rPr lang="sr-Cyrl-RS" sz="2000" b="1" dirty="0" smtClean="0">
                <a:solidFill>
                  <a:srgbClr val="FFFF00"/>
                </a:solidFill>
                <a:latin typeface="Bookman Old Style" pitchFamily="18" charset="0"/>
              </a:rPr>
              <a:t>ИЗВОЂЕНИМ УРЕЗИВАЊЕМ ТОРДИРАНЕ ТРАКЕ У МАТЕРИЈАЛУ ПОГОДНОМ ЗА ОБРАДУ, </a:t>
            </a:r>
            <a:r>
              <a:rPr lang="sr-Cyrl-RS" sz="2000" b="1" u="sng" dirty="0" smtClean="0">
                <a:solidFill>
                  <a:srgbClr val="FFFF00"/>
                </a:solidFill>
                <a:latin typeface="Bookman Old Style" pitchFamily="18" charset="0"/>
              </a:rPr>
              <a:t>ФАСАДЕ ЦРКАВА МОРАВСКЕ СРБИЈЕ ДОБИЛЕ СУ  УРАВНОТЕЖЕНИЈИ, ВИЗУЕЛНО ДРУГАЧИЈЕ ИНТЕНЗИВАН И УСЛОВНО РЕЧЕНО “СТРОЖИЈИ” ИЗГЛЕД, </a:t>
            </a:r>
            <a:r>
              <a:rPr lang="sr-Cyrl-RS" sz="2000" b="1" dirty="0" smtClean="0">
                <a:solidFill>
                  <a:srgbClr val="FFFF00"/>
                </a:solidFill>
                <a:latin typeface="Bookman Old Style" pitchFamily="18" charset="0"/>
              </a:rPr>
              <a:t>У КОМЕ СУ СЕ НА ЈОШ ЈЕДАН НАЧИН ИСПРЕПЛЕЛЕ ТЕКОВИНЕ ДУГОГ ЕКСПЕРИМЕНТИСАЊА ФОРМАМА ОД СТРАНЕ ПОЗНОВИЗАНТИЈСКИХ ОДНОСНО СРПСКИХ МАЈСТОРА. </a:t>
            </a:r>
            <a:r>
              <a:rPr lang="sr-Cyrl-RS" sz="2000" b="1" u="sng" dirty="0" smtClean="0">
                <a:solidFill>
                  <a:srgbClr val="FFFF00"/>
                </a:solidFill>
                <a:latin typeface="Bookman Old Style" pitchFamily="18" charset="0"/>
              </a:rPr>
              <a:t>ИАКО С ИЗУЗЕТКОМ УДАЉЕНЕ МИСТРЕ, НИСУ САЧУВАНИ “ПРАВИ” САВРЕМЕНИ ВИЗАНТИЈСКИ СПОМЕНИЦИ, С КОЈИМА БИ СЕ ДАЛО ПОРЕДИТИ, МОРАВСКО ГРАДИТЕЉСТВО ДЕЛУЈЕ КАО ЗБИР НОВИХ, САЗРЕЛИХ И УОБЛИЧЕНИХ ИДЕЈА О СИМБОЛИЧКОЈ ВРЕДНОСТИ ФАСАДА ХРАМА.      </a:t>
            </a:r>
            <a:endParaRPr lang="en-US" sz="2000" b="1" u="sng" dirty="0">
              <a:solidFill>
                <a:srgbClr val="FFFF00"/>
              </a:solidFill>
              <a:latin typeface="Bookman Old Style"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С ОБЗИРОМ ДА НЕ ПОСТОЈЕ ВИЗАНТИЈСКИ СПОМЕНИЦИ ОЧУВАНИ У СРБИЈИ БЛИЖИМ СРЕДИШТИМА ЦАРСТВА ИЗ ДЕЦЕНИЈА СА САМОГ КРАЈА 14. И ПОЧЕТКА 15. СТОЛЕЋА, АРХИТЕКТУРУ МОРАВСКИХ ЦРКАВА, А НАРОЧИТО ПОРЕКЛО ОВОГ ОСОБЕНОГ </a:t>
            </a:r>
            <a:r>
              <a:rPr lang="sr-Cyrl-RS" sz="2000" b="1" u="sng" dirty="0" smtClean="0">
                <a:solidFill>
                  <a:srgbClr val="FFFF00"/>
                </a:solidFill>
                <a:latin typeface="Bookman Old Style" pitchFamily="18" charset="0"/>
              </a:rPr>
              <a:t>КЛЕСАНОГ УКРАСА</a:t>
            </a:r>
            <a:r>
              <a:rPr lang="sr-Cyrl-RS" sz="2000" b="1" dirty="0" smtClean="0">
                <a:solidFill>
                  <a:srgbClr val="FFFF00"/>
                </a:solidFill>
                <a:latin typeface="Bookman Old Style" pitchFamily="18" charset="0"/>
              </a:rPr>
              <a:t>, ТЕШКО ЈЕ ДОКУЧИТИ И ВАЛОРИЗОВАТИ У ОКВИРИМА ОНОГ ВРЕМЕНА. СТОГА ЈЕ АРГУМЕНТАЦИЈОМ </a:t>
            </a:r>
            <a:r>
              <a:rPr lang="en-US" sz="2000" b="1" i="1" dirty="0" smtClean="0">
                <a:solidFill>
                  <a:srgbClr val="FFFF00"/>
                </a:solidFill>
                <a:latin typeface="Bookman Old Style" pitchFamily="18" charset="0"/>
              </a:rPr>
              <a:t>EX SILENTIO</a:t>
            </a:r>
            <a:r>
              <a:rPr lang="sr-Cyrl-RS" sz="2000" b="1" dirty="0" smtClean="0">
                <a:solidFill>
                  <a:srgbClr val="FFFF00"/>
                </a:solidFill>
                <a:latin typeface="Bookman Old Style" pitchFamily="18" charset="0"/>
              </a:rPr>
              <a:t> УКРАС, ПРИМЕРА РАДИ, СХВАТАН КАО </a:t>
            </a:r>
            <a:r>
              <a:rPr lang="sr-Cyrl-RS" sz="2000" b="1" u="sng" dirty="0" smtClean="0">
                <a:solidFill>
                  <a:srgbClr val="FFFF00"/>
                </a:solidFill>
                <a:latin typeface="Bookman Old Style" pitchFamily="18" charset="0"/>
              </a:rPr>
              <a:t>ОРИГИНАЛНИ ЕЛЕМЕНТ </a:t>
            </a:r>
            <a:r>
              <a:rPr lang="sr-Cyrl-RS" sz="2000" b="1" dirty="0" smtClean="0">
                <a:solidFill>
                  <a:srgbClr val="FFFF00"/>
                </a:solidFill>
                <a:latin typeface="Bookman Old Style" pitchFamily="18" charset="0"/>
              </a:rPr>
              <a:t>У ОКВИРИМА СРПСКО-ВИЗАНТИЈСКОГ ГРАДИТЕЉСКОГ ДЕЛОВАЊА. ТАКВО СТАНОВИШТЕ НИЈЕ НЕОДРЖИВО, БУДУЋИ ДА ЈЕ РЕГИОНАЛИЗАМ У ИЗРАЗУ ЈЕДНО ОД ОСНОВНИХ СВОЈСТАВА ЦЕЛЕ ПОЗНОВИЗАНТИЈСКЕ АРХИТЕКТУРЕ, ЗНАЈУЋИ И ДА ЈЕ ИЗРАЂИВАН У ЛОКАЛНИМ РАДИОНИЦАМА, АЛИ ТО НИЈЕ ОБЈАШЊЕЊЕ. У СТАРИЈОЈ ИСТОРИОГРАФИЈИ ПОСТОЈАЛЕ СУ И ИДЕЈЕ О </a:t>
            </a:r>
            <a:r>
              <a:rPr lang="sr-Cyrl-RS" sz="2000" b="1" u="sng" dirty="0" smtClean="0">
                <a:solidFill>
                  <a:srgbClr val="FFFF00"/>
                </a:solidFill>
                <a:latin typeface="Bookman Old Style" pitchFamily="18" charset="0"/>
              </a:rPr>
              <a:t>ПРЕНОШЕЊУ ОВИХ МОТИВА ИЗ ОБЛАСТИ ЈЕРМЕНИЈЕ И ГРУЗИЈЕ</a:t>
            </a:r>
            <a:r>
              <a:rPr lang="sr-Cyrl-RS" sz="2000" b="1" dirty="0" smtClean="0">
                <a:solidFill>
                  <a:srgbClr val="FFFF00"/>
                </a:solidFill>
                <a:latin typeface="Bookman Old Style" pitchFamily="18" charset="0"/>
              </a:rPr>
              <a:t>, ШТО БИ СЕ МОРАЛО ИЗНОВА ДЕТАЉНО ИСПИТИВАТИ, ИМАЈУЋИ У ВИДУ ПОТВРЂЕНИ КОСМОПОЛИТСКИ КАРАКТЕР ПРАВОСЛАВНОГ СТАНОВНИШТВА КНЕЖЕВИНЕ. НАЈОСНОВАНИЈЕ, МЕЂУТИМ, ДЕЛУЈЕ ИДЕЈА ПО КОЈОЈ ЈЕ, </a:t>
            </a:r>
            <a:r>
              <a:rPr lang="sr-Cyrl-RS" sz="2000" b="1" u="sng" dirty="0" smtClean="0">
                <a:solidFill>
                  <a:srgbClr val="FFFF00"/>
                </a:solidFill>
                <a:latin typeface="Bookman Old Style" pitchFamily="18" charset="0"/>
              </a:rPr>
              <a:t>САМЕРЕНО СВЕУКУПНОМ КОМПЛЕКСНОМ ПОИМАЊУ ЦРКВЕ</a:t>
            </a:r>
            <a:r>
              <a:rPr lang="sr-Cyrl-RS" sz="2000" b="1" dirty="0" smtClean="0">
                <a:solidFill>
                  <a:srgbClr val="FFFF00"/>
                </a:solidFill>
                <a:latin typeface="Bookman Old Style" pitchFamily="18" charset="0"/>
              </a:rPr>
              <a:t>, УКРАС ПРЕДСТАВЉАО ГРАДИТЕЉСКУ ИНТЕРПРЕТАЦИЈУ КЊИЖНЕ ИЛУМИНАЦИЈЕ.  </a:t>
            </a:r>
            <a:endParaRPr lang="en-US" sz="2000" b="1" dirty="0">
              <a:solidFill>
                <a:srgbClr val="FFFF00"/>
              </a:solidFill>
              <a:latin typeface="Bookman Old Style"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АРТИКУЛАЦИЈА ОСНОВНИХ МАСА ЦРКАВА МОРАВСКЕ СРБИЈЕ ПОСЕДУЈЕ ИЗРАЗИТО ДИНАМИЧНУ СТРУКТУРУ, УНУТАР КОЈЕ СУ, У НАЈУСПЕЛИЈИМ ПРИМЕРИМА ОДНОС ФОРМИ И  УКРАСА ИЗВЕДЕНИ УПРАВО ВРХУНСКИ. ИЗГЛЕД ФАСАДА ОДАЈЕ ГОТОВО СКУЛПТОРАЛНО ОБЛИКОВАЊЕ ПУТЕМ ВИШЕСТЕПЕНЕ ПРОФИЛАЦИЈЕ И УКРШТАЊА ХОРИЗОНТАЛНИХ (ОПУС, КОРДОНСКИ ВЕНЦИ) И ВЕРТИКАЛНИХ (ЛЕЗЕНЕ И ПЛИТКЕ ВИСОКЕ АРКАДЕ ЦЕЛОМ ВИСИНОМ ЗДАЊА) АКЦЕНАТА НА ПОЛИХРОМНОЈ ПОДЛОЗИ. ПОВРШИНЕ ФАСАДА ОСМИШЉЕНЕ СУ ТАКО ДА СЕ ЈАСНО МОГУ ПРЕПОЗНАТИ СВОЈЕВРСНИ ВИЗУЕЛНИ ФОКУСИ, ПРЕМА КОЈИМА ОКО БИВА УСМЕРЕНО БИЛО ЕЛЕМЕНТИМА КОНСТРУКЦИЈЕ, ПОПУТ ПОЛУКРУЖНИХ ИЛИ БЛАГО ПРЕЛОМЉЕНИХ ЛУКОВА, БИЛО ДОДАТНИМ БОЈЕЊЕМ КЛЕСАНОГ УКРАСА. УКРАС СЕ ИЗВОДИ У СТРОГО ОРГАНИЗОВАНОМ ВИДУ, И ПОСТАВЉА ИСКЉУЧИВО ОКО ПРОЗОРСКИХ ОТВОРА (НАЈЧЕШЋЕ БИФОРА), ПОРТАЛА ИЛИ ВЕЛИКИХ ДВОЈНИХ ОТВОРА КОЈИ СЕ ЧЕСТО ОБРАЗУЈУ НА БОЧНИМ СТРАНАМА ПРИПРАТА. ВАЖНУ ОСОБЕНОСТ МОТИВА МОРАВСКОГ УКРАСА ПРЕДСТАВЉА И ВРЛО ЧЕСТА ПОЈАВА ПЕРФОРИРАНИХ РОЗЕТА ИЗВОЂЕНИХ С ВЕЛИКИМ УМЕЋЕМ. КОНАЧНО, НАСТОЈАЊЕ НА СТЕПЕНАСТОМ ОБЛИКОВАЊУ ПЕТЕ ФАСАДЕ КА ШТО ВЕЋОЈ ВИСИНИ, ТАКОЂЕ ЈЕ ВАЖНА ОДЛИКА.     </a:t>
            </a:r>
            <a:endParaRPr lang="en-US" sz="2000" b="1" u="sng" dirty="0">
              <a:solidFill>
                <a:srgbClr val="FFFF00"/>
              </a:solidFill>
              <a:latin typeface="Bookman Old Style"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ГРАЂЕВИНЕ ПОДИЗАНЕ У ОКВИРИМА СКРОМНИЈИХ МОГУЋНОСТИ, УЗ МАЊЕ ЗАНАТСКЕ ВЕШТИНЕ И СРЕДСТАВА, УГЛАВНОМ  СУ ВЕЗАНЕ ЗА САСВИМ СВЕДЕНЕ ФОРМЕ </a:t>
            </a:r>
            <a:r>
              <a:rPr lang="sr-Cyrl-RS" sz="2000" b="1" u="sng" dirty="0" smtClean="0">
                <a:solidFill>
                  <a:srgbClr val="FFFF00"/>
                </a:solidFill>
                <a:latin typeface="Bookman Old Style" pitchFamily="18" charset="0"/>
              </a:rPr>
              <a:t>МАЛИХ ТРИКОНХОСА </a:t>
            </a:r>
            <a:r>
              <a:rPr lang="sr-Cyrl-RS" sz="2000" b="1" dirty="0" smtClean="0">
                <a:solidFill>
                  <a:srgbClr val="FFFF00"/>
                </a:solidFill>
                <a:latin typeface="Bookman Old Style" pitchFamily="18" charset="0"/>
              </a:rPr>
              <a:t>ИЛИ ВЕКОВИМА УОБИЧАЈЕН АРХИТЕКТОНСКИ КОД САКРАЛНОГ ЗДАЊА ОЛИЧЕН У </a:t>
            </a:r>
            <a:r>
              <a:rPr lang="sr-Cyrl-RS" sz="2000" b="1" u="sng" dirty="0" smtClean="0">
                <a:solidFill>
                  <a:srgbClr val="FFFF00"/>
                </a:solidFill>
                <a:latin typeface="Bookman Old Style" pitchFamily="18" charset="0"/>
              </a:rPr>
              <a:t>ЈЕДНОБРОДНОМ ТРОДЕЛНО ПОДЕЉЕНОМ ПРОСТОРУ СА ИЛИ БЕЗ КУПОЛЕ ИЗНАД СРЕДИШЊЕГ ТРАВЕЈА</a:t>
            </a:r>
            <a:r>
              <a:rPr lang="sr-Cyrl-RS" sz="2000" b="1" dirty="0" smtClean="0">
                <a:solidFill>
                  <a:srgbClr val="FFFF00"/>
                </a:solidFill>
                <a:latin typeface="Bookman Old Style" pitchFamily="18" charset="0"/>
              </a:rPr>
              <a:t>. ВЕЛИКИ ЈЕ БРОЈ ОВАКВИХ ЦРКАВА САЧУВАН УЗ РАЗЛИЧИТЕ КАСНИЈЕ ИНТЕРВЕНЦИЈЕ ИЛИ У АРХЕОЛОШКОМ СЛОЈУ НА СВИМ ТЕРИТОРИЈАМА ОБЛАСНИХ ГОСПОДАРА. У ЊИХОВОМ ЗИДАЊУ УБЕДЉИВО ПРЕОВЛАЂУЈЕ РАД У КАМЕНУ КАО ЗНАТНО ЈЕФТИНИЈЕМ МАТЕРЈАЛУ НО ШТО ЈЕ БИЛА ОПЕКА, СА НЕВЕЛИКИМ РЕПЕРТОАРОМ УГЛАВНОМ РУДИМЕНТАРНО ИЗВОЂЕНОГ УКРАСА, КОЈИ У ТИМ СЛУЧАЈЕВИМА ПОСЕДУЈЕ ВРЕДНОСТ ВИЗУЕЛНИХ КОДОВА СВЕТОСТИ. ОВАКВИ ПРИМЕРИ ОБИЧНО СЕ ВЕЗУЈУ ЗА ПРИПАДНИКЕ СИТНЕ ВЛАСТЕЛЕ ИЛИ ПАК ХРАМОВЕ </a:t>
            </a:r>
            <a:r>
              <a:rPr lang="sr-Cyrl-RS" sz="2000" b="1" u="sng" dirty="0" smtClean="0">
                <a:solidFill>
                  <a:srgbClr val="FFFF00"/>
                </a:solidFill>
                <a:latin typeface="Bookman Old Style" pitchFamily="18" charset="0"/>
              </a:rPr>
              <a:t>ВЕЛИКИХ МОНАШКИХ КОЛОНИЈА </a:t>
            </a:r>
            <a:r>
              <a:rPr lang="sr-Cyrl-RS" sz="2000" b="1" dirty="0" smtClean="0">
                <a:solidFill>
                  <a:srgbClr val="FFFF00"/>
                </a:solidFill>
                <a:latin typeface="Bookman Old Style" pitchFamily="18" charset="0"/>
              </a:rPr>
              <a:t>КОЈЕ СУ У ОВОМ РАЗДОБЉУ ИЗНОВА ПОСТАЛЕ ВЕОМА РАСПРОСТРАЊЕНЕ У СРБИЈИ. ПО ПРАВИЛУ СМЕШТЕНЕ У ТЕШКО ДОСТУПНИМ ОБЛАСТИМА, ПОПУТ КАЊОНА МЛАВЕ, ЦРМНИЦЕ КОД ПАРАЋИНА, НА МОЈСИЊСКИМ ПЛАНИНАМА, ПРЕДСТАВЉАЛЕ СУ ОБРАЗАЦ ЖИВОТА ПО УЗОРУ НА СВЕТУ ГОРУ.    </a:t>
            </a:r>
            <a:endParaRPr lang="en-US" sz="2000" b="1" dirty="0">
              <a:solidFill>
                <a:srgbClr val="FFFF00"/>
              </a:solidFill>
              <a:latin typeface="Bookman Old Style"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71194"/>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ДОБА КНЕЗА ЛАЗАРА И ЊЕГОВЕ ВЛАСТЕЛЕ</a:t>
            </a:r>
          </a:p>
          <a:p>
            <a:endParaRPr lang="sr-Cyrl-R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У ГОДИНАМА ОКО УСПОСТАВЉАЊА САВЕЗА ИЗМЕЂУ ОБЛАСНИХ ГОСПОДАРА И ИЗМИРЕЊА ДВЕ ПАТРИЈАРШИЈЕ, КНЕЗ ЛАЗАР ЗАПОЧЕО ЈЕ ВЕЛИКУ ГРАДИТЕЉСКУ ДЕЛАТНОСТ НА ПОДИЗАЊУ ВЛАСТИТОГ МАУЗОЛЕЈА, ЦРКВЕ ХРИСТОВОГ ВАЗНЕСЕЊА </a:t>
            </a:r>
            <a:r>
              <a:rPr lang="sr-Cyrl-RS" sz="2000" b="1" u="sng" dirty="0" smtClean="0">
                <a:solidFill>
                  <a:srgbClr val="FFFF00"/>
                </a:solidFill>
                <a:latin typeface="Bookman Old Style" pitchFamily="18" charset="0"/>
              </a:rPr>
              <a:t>МАНАСТИРА РАВАНИЦЕ</a:t>
            </a:r>
            <a:r>
              <a:rPr lang="sr-Cyrl-RS" sz="2000" b="1" dirty="0" smtClean="0">
                <a:solidFill>
                  <a:srgbClr val="FFFF00"/>
                </a:solidFill>
                <a:latin typeface="Bookman Old Style" pitchFamily="18" charset="0"/>
              </a:rPr>
              <a:t>. УПОРЕДО С ТИМ ПОДУХВАТОМ РАДИЛО СЕ И НА </a:t>
            </a:r>
            <a:r>
              <a:rPr lang="sr-Cyrl-RS" sz="2000" b="1" u="sng" dirty="0" smtClean="0">
                <a:solidFill>
                  <a:srgbClr val="FFFF00"/>
                </a:solidFill>
                <a:latin typeface="Bookman Old Style" pitchFamily="18" charset="0"/>
              </a:rPr>
              <a:t>ИЗГРАДЊИ ПРЕСТОНОГ КРУШЕВАЧКОГ ГРАДА СА ТАМОШЊОМ ДВОРСКОМ ЦРКВОМ СВ. СТЕФАНА, ПОЗНАТИЈОМ КАО ЛАЗАРИЦА. </a:t>
            </a:r>
            <a:r>
              <a:rPr lang="sr-Cyrl-RS" sz="2000" b="1" dirty="0" smtClean="0">
                <a:solidFill>
                  <a:srgbClr val="FFFF00"/>
                </a:solidFill>
                <a:latin typeface="Bookman Old Style" pitchFamily="18" charset="0"/>
              </a:rPr>
              <a:t>СУДЕЋИ ПРЕМА САЧУВАНИМ ПРЕПИСИМА РАВАНИЧКЕ ПОВЕЉЕ, РАВАНИЦА ЈЕ ЗАПОЧЕТА 1376. ИЛИ 1377.Г, ОД КАДА ДАТИРА И НОВА ФОРМА ЛАЗАРЕВЕ ТИТУЛЕ “САМОДРШЦА СРБИЈЕ, ПОДУНАВЉА И ПОМОРЈА”. ОД ОВОГ ТРЕНУТКА ТОКОМ НЕШТО ВИШЕ ОД НАРЕДНИХ ДЕСЕТ ГОДИНА ДО КОСОВСКЕ БИТКЕ, КНЕЖЕВА КТИТОРСКА ДЕЛАТНОСТ БИЛА ЈЕ ИНТЕНЗИВНА, ПРОГРАМСКИ ПОСЛЕДУЈУЋИ ТРАДИЦИЈИ НЕМАЊИЋА. УЗ НАВЕДЕНЕ ПОДУХВАТЕ, ОБУХВАТАЛА ЈЕ И КТИТОРСТВО НАД ИСТАКНУТИМ </a:t>
            </a:r>
            <a:r>
              <a:rPr lang="sr-Cyrl-RS" sz="2000" b="1" u="sng" dirty="0" smtClean="0">
                <a:solidFill>
                  <a:srgbClr val="FFFF00"/>
                </a:solidFill>
                <a:latin typeface="Bookman Old Style" pitchFamily="18" charset="0"/>
              </a:rPr>
              <a:t>СРЕДИШТИМА МОНАШКОГ ЖИВОТА У СРБИЈИ</a:t>
            </a:r>
            <a:r>
              <a:rPr lang="sr-Cyrl-RS" sz="2000" b="1" dirty="0" smtClean="0">
                <a:solidFill>
                  <a:srgbClr val="FFFF00"/>
                </a:solidFill>
                <a:latin typeface="Bookman Old Style" pitchFamily="18" charset="0"/>
              </a:rPr>
              <a:t>, КАО И ИЗГРАДЊУ </a:t>
            </a:r>
            <a:r>
              <a:rPr lang="sr-Cyrl-RS" sz="2000" b="1" u="sng" dirty="0" smtClean="0">
                <a:solidFill>
                  <a:srgbClr val="FFFF00"/>
                </a:solidFill>
                <a:latin typeface="Bookman Old Style" pitchFamily="18" charset="0"/>
              </a:rPr>
              <a:t>СПОЉНЕ ПРИПРАТЕ У ХИЛАНДАРУ</a:t>
            </a:r>
            <a:r>
              <a:rPr lang="sr-Cyrl-RS" sz="2000" b="1" dirty="0" smtClean="0">
                <a:solidFill>
                  <a:srgbClr val="FFFF00"/>
                </a:solidFill>
                <a:latin typeface="Bookman Old Style" pitchFamily="18" charset="0"/>
              </a:rPr>
              <a:t>, ЧИМЕ ЈЕ НА НЕДВОСМИСЛЕН НАЧИН НАСТОЈАО ДА ИСТАКНЕ КОНТИНУИТЕТ ПРЕТХОДНЕ И СВОЈЕ ВЛАСТИ.   </a:t>
            </a:r>
            <a:endParaRPr lang="en-US" sz="2000" b="1" dirty="0" smtClean="0">
              <a:solidFill>
                <a:srgbClr val="FFFF00"/>
              </a:solidFill>
              <a:latin typeface="Bookman Old Style" pitchFamily="18" charset="0"/>
            </a:endParaRPr>
          </a:p>
          <a:p>
            <a:endParaRPr lang="sr-Cyrl-RS" sz="2000" b="1" dirty="0" smtClean="0">
              <a:solidFill>
                <a:srgbClr val="FFFF00"/>
              </a:solidFill>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9 10MORAVSKA SRBIJA\003ravanicapla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5694533" cy="6858000"/>
          </a:xfrm>
          <a:prstGeom prst="rect">
            <a:avLst/>
          </a:prstGeom>
          <a:noFill/>
        </p:spPr>
      </p:pic>
      <p:sp>
        <p:nvSpPr>
          <p:cNvPr id="3" name="TextBox 2"/>
          <p:cNvSpPr txBox="1"/>
          <p:nvPr/>
        </p:nvSpPr>
        <p:spPr>
          <a:xfrm>
            <a:off x="5715000" y="1828800"/>
            <a:ext cx="3429000" cy="4093428"/>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МАНАСТИР РАВАНИЦА, ОД 1376-1377.Г, ОСНОВА И ОБЈЕКТИ КОМПЛЕКСА (јако обзиђе са кулама владарских светилишта под утицајем нестабилних прилика постаје једно од обележја манастирске архитектуре овог раздобља)</a:t>
            </a:r>
            <a:endParaRPr lang="en-US" sz="2000" b="1" dirty="0">
              <a:solidFill>
                <a:srgbClr val="FFFF00"/>
              </a:solidFill>
              <a:latin typeface="Bookman Old Styl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ИЗНЕНАДНА СМРТ СТЕФАНА ДУШАНА 1355.Г. УЧИНИЛА ЈЕ ДА ЈЕ ЗА СВЕГА НАРЕДНИХ ДЕЦЕНИЈУ И ПО, ЦАРСТВО КОЈЕ ЈЕ ГРАНИЦОМ ДОХВАТАЛО ДО СРЕДЊЕ ГРЧКЕ, СТИЦАЈЕМ РАЗЛИЧИТИХ ВЕЋ ПОСТОЈЕЋИХ, ИЛИ НОВИХ, ПОСЛЕДИЧНИХ ОКОЛНОСТИ, ДОЖИВЕЛО ПОТПУНИ СЛОМ УПРАВНЕ ДРЖАВНЕ ВЛАСТИ, ВЕЛИКЕ МЕЂУСОБНЕ СУКОБЕ КРУПНЕ ВЛАСТЕЛЕ ОДНОСНО ОБЛАСНИХ ГОСПОДАРА, ПОТПУНУ МАРГИНАЛИЗАЦИЈУ ПОСЛЕДЊЕГ НЕМАЊИЋ, ДУШАНОВОГ СИНА УРОША </a:t>
            </a:r>
            <a:r>
              <a:rPr lang="en-US" sz="2000" b="1" dirty="0" smtClean="0">
                <a:solidFill>
                  <a:srgbClr val="FFFF00"/>
                </a:solidFill>
                <a:latin typeface="Bookman Old Style" pitchFamily="18" charset="0"/>
              </a:rPr>
              <a:t>V</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КРАТКОТРАЈНИ УСПОН БРАЋЕ МРЊАВЧЕВИЋА УСЛЕД КОЈЕГ ЈЕ ВУКАШИН ОД 1365. ДО 1371.Г. НОСИО ТИТУЛУ КРАЉА И ВЛАДАО УПОРЕДО СА УРОШЕМ, ДА БИ И ТАКАВ РАСТОЧЕНИ ПОРЕДАК У ТРИ ПОСЛЕДЊА МЕСЕЦА 1371.Г. БИО КОНАЧНО УНИШТЕН НАЈПРЕ ПОРАЗОМ МРЊАВЧЕВИЋА ОД ТУРАКА У СУКОБУ НА РЕЦИ МАРИЦИ У СЕПТЕМБРУ, А КРАЈЕМ ГОДИНЕ, СИМБОЛИЧНО, СМРЋУ ПОСЛЕДЊЕГ НЕМАЊИЋА. ПЕРИОД ИЗМЕЂУ СМРТИ ДУШАНА И ЊЕГОВОГ СИНА, БИО ЈЕ, ПО СУДУ ИСТОРИОГРАФИЈЕ И ИЗВОРНИМ ПОДАЦИМА, САМО ПОСЛЕДИЦА У ОСНОВИ КРХКИХ ПОЛУГА УПРАВЕ ПРЕВЕЛИКЕ ДРЖАВЕ КОЈА СЕ НА ЈАКОЈ ЛИЧНОСТИ ДРЖАЛА ОД ПОМАЛО ЗАБОРАВЉЕНИХ МАТИЧНИХ ЗЕМАЉА, ДО ОНИХ КОЈЕ СУ БИЛЕ ОСВОЈЕНЕ КАО ОДУВЕК ГРЧКЕ ОДНОСНО СРБИМА СТРАНЕ.   </a:t>
            </a:r>
            <a:endParaRPr lang="en-US" sz="2000" b="1" dirty="0">
              <a:solidFill>
                <a:srgbClr val="FFFF00"/>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001 SRBIJA PREDAVANJA\9 10MORAVSKA SRBIJA\MORAVSKA NOVE SLIKE\ravanica_kompleks.jpg"/>
          <p:cNvPicPr>
            <a:picLocks noChangeAspect="1" noChangeArrowheads="1"/>
          </p:cNvPicPr>
          <p:nvPr/>
        </p:nvPicPr>
        <p:blipFill>
          <a:blip r:embed="rId2" cstate="print"/>
          <a:srcRect/>
          <a:stretch>
            <a:fillRect/>
          </a:stretch>
        </p:blipFill>
        <p:spPr bwMode="auto">
          <a:xfrm>
            <a:off x="0" y="0"/>
            <a:ext cx="9144000" cy="683052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5Tempus 02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0730" cy="6858000"/>
          </a:xfrm>
          <a:prstGeom prst="rect">
            <a:avLst/>
          </a:prstGeom>
          <a:noFill/>
        </p:spPr>
      </p:pic>
      <p:pic>
        <p:nvPicPr>
          <p:cNvPr id="2052" name="Picture 4" descr="C:\Users\Ivan\Videos\Desktop\001 SRBIJA PREDAVANJA\9 10MORAVSKA SRBIJA\002ravanicaosnov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285312" cy="2362200"/>
          </a:xfrm>
          <a:prstGeom prst="rect">
            <a:avLst/>
          </a:prstGeom>
          <a:noFill/>
        </p:spPr>
      </p:pic>
      <p:sp>
        <p:nvSpPr>
          <p:cNvPr id="5" name="TextBox 4"/>
          <p:cNvSpPr txBox="1"/>
          <p:nvPr/>
        </p:nvSpPr>
        <p:spPr>
          <a:xfrm>
            <a:off x="0" y="6150114"/>
            <a:ext cx="8991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РАВАНИЦА,ЦРКВА ВАЗНЕСЕЊА ХРИСТОВОГ, ИЗГЛЕД СЕВЕРНЕ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9 10MORAVSKA SRBIJA\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0" y="0"/>
            <a:ext cx="9135470" cy="5334000"/>
          </a:xfrm>
          <a:prstGeom prst="rect">
            <a:avLst/>
          </a:prstGeom>
          <a:noFill/>
        </p:spPr>
      </p:pic>
      <p:sp>
        <p:nvSpPr>
          <p:cNvPr id="3" name="TextBox 2"/>
          <p:cNvSpPr txBox="1"/>
          <p:nvPr/>
        </p:nvSpPr>
        <p:spPr>
          <a:xfrm>
            <a:off x="228600" y="5638800"/>
            <a:ext cx="8305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РАВАНИЦА, ОСНОВА ЦРКВЕ СА ОБЕЛЕЖЕНИМ ГРОБНИМ МЕСТИМА КНЕЗА ЛАЗАРА, ЊЕГОВОГ СИНА ВУКА, И МОНАХА РОМИЛА СИНАИТА У СПОЉНОЈ ПРИПРАТИ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ПОДИГНУТА НА ОПИСАНОЈ ОСНОВИ, РАВАНИЧКА ЦРКВА ЈОШ УВЕК ЈЕ У СПОЉАШЊОСТИ САДРЖАВАЛА САМО ПОЈЕДИНЕ ЕЛЕМЕНТЕ ОНОГА ШТО ЈЕ ПОСТАЛО СКУП ОСОБЕНИХ ВИЗУЕЛНИХ КОДОВА МОРАВСКЕ АРХИТЕКТУРЕ. ИЗНАД СОКЛА ЗИДАЊЕ ЈЕ ИЗВЕДЕНО УОКВИРИВАЊЕМ ТЕСАНИКА НИЗОВИМА ОД ОПЕКЕ (“КЛОАЗОНЕ” ТЕХНИКА). НА ОВОЈ ПОЛИХРОМНОЈ ПОДЛОЗИ ИСТОВРЕМЕНО СУ “ИСЦРТАНИ” ВЕРТИКАЛНИХ И ХОРИЗОНТАЛНИХ ЕЛЕМЕНТИ: ПО ЈЕДНА ШИРОКА И ДИСКРЕТНО ПРОФИЛИСАНА АРКАДА ЦЕЛОМ ВИСИНОМ ЗАПАДНОГ И ОЛТАРСКОГ ТРАВЕЈА НАГЛАШАВАЛА ЈЕ ОВЕ ДЕЛОВЕ ПРОСТОРА У ЕНТЕРИЈЕРУ, ДОК ЈЕ АКЦЕНАТ У ОБЛИКОВАЊУ ОСНОВНИХ МАСА БИО НА ИСТУРЕНОЈ ЗИДНОЈ ПОВРШИНИ БОЧНЕ КОНХЕ. ОНА ЈЕ ПОЛУСТУБИЋИМА БИЛА РАШЧЛАЊЕНА НА ПОСЕБНЕ СЕГМЕНТЕ, НАД КОЈИМА СУ СЕ НАЛАЗИЛЕ АРКАДЕ ИЗНАД ДРУГОГ КОРДОНСКОГ ВЕНЦА. УНУТАР ЊИХОВИХ ПОЉА ИЗВЕДЕНИ СУ КРСТОВИ ОФОРМЉЕНИ ОД КЕРАМОПЛАСТИЧНИХ ЛОНЧИЋА У ЗИДНОЈ МАСИ, ИЛИ МОТИВ ПОЗНАТ КАО “ШАХОВСКО ПОЉЕ”. ОСОБЕНИ МОРАВСКИ КЛЕСАНИ УКРАС НАШАО СЕ ИСКЉУЧИВО УЗ ПРОЗОРЕ И ТРИФОРУ НА ЗАПАДНОЈ СТРАНИ, ДОК ОЧУВАНА ПЛАСТИКА НА ЛУКОВИМА ДЕЛУЈЕ КАО ВЕРНА ПАРАФРАЗА КАМЕНОГ УКРАСА ДУШАНОВОГ МАУЗОЛЕЈА.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РАСПОРЕД ПРОСТОРА, ПРОФИЛАЦИЈА ФАСАДА И ПОСЕБАН АУТОРИТЕТ КОЈИ ЈЕ УЖИВАЛА, УЧИНИЛИ СУ ДА ЈЕ ДУШАНОВА ГРОБНА ЦРКВА ОДАВНО ПРЕПОЗНАТА КАО ПРОГРАМСКИ И ВИЗУЕЛНИ РЕЛИГИОЗНО-ИДЕОЛОШКИ ПРЕДЛОЖАК РАВАНИЦЕ. ТИМЕ СЕ НА ТАКОЂЕ НАСТОЈАЛО НА ИСТИЦАЊУ ЛАЗАРЕВОГ ЛЕГИТИМНОГ ПРАВА НА ВЛАСТ. ОВАКАВ ОДНОС ВЕРОВАТНО ЈЕ И БИО РАЗЛОГ ТОМЕ ДА СЕ У ИЗГЛЕДУ РАВАНИЦЕ НЕ САМО НАСЛУЋУЈУ РУКЕ РАЗЛИЧИТИХ КЛЕСАРСКИХ ТИМОВА, ЈЕДНОГ “НОВОГ” И ЈЕДНОГ ОКРЕНУТОГ ТРАДИЦИОНАЛНИЈЕМ ИЗРАЗУ, ВЕЋ И ДА НАМЕРНО ДОЂЕ ДО ТАКВОГ “ПОМЕШАНОГ” УКРАСА. САГЛЕДАН ИЗБЛИЗА, УКРАС НА ЛУКОВИМА МОТИВИМА И НАЧИНОМ ИЗРАДЕ ВИШЕ ПОДСЕЋА НА СТАРИЈЕ ДОБА, С ТИМ ШТО БИТНУ ПРЕПРЕКУ У САГЛЕДАВАЊУ ПРЕДСТАВЉА ЧИЊЕНИЦА ДА СУ МАЈСТОРИ РАДИЛИ У МАТЕРЈАЛУ ПОТПУНО ДРУГАЧИЈЕ ФАКТУРЕ НЕГО ШТО ЈЕ БИО СЛУЧАЈ У ПРИЗРЕНУ И ПРЕТХОДНИМ ВЛАДАРСКИМ МАУЗОЛЕЈИМА. С ДРУГЕ СТРАНЕ, ПОЈАВА ОД РАНИЈЕ ПОЗНАТИХ МОТИВА ПОПУТ “ШАХОВСКОГ ПОЉА” ОВДЕ ЈЕ ИДЕЈНО РАЗРАЂЕНА ТАКО ДА ОНИ СВОЈ ОДЈЕК НАЛАЗЕ У УКРАСУ МАЛИХ КУПОЛА, ЧИЈА МОРФОЛОГИЈА ПОТПУНО ОДГОВАРА ОБЛИЦИМА ГЛАВНЕ КУПОЛЕ ЦАРИГРАДСКОГ ПОРЕКЛА.   </a:t>
            </a:r>
            <a:endParaRPr lang="en-US" sz="2000" b="1" dirty="0">
              <a:solidFill>
                <a:srgbClr val="FFFF00"/>
              </a:solidFill>
              <a:latin typeface="Bookman Old Style"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9 10MORAVSKA SRBIJA\0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228600" y="152400"/>
            <a:ext cx="8305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РАВАНИЦА, ЗИДАЊЕ И КЛЕСАНИ УКРАС НА ЛУКУ И ОКО ПРВОБИТНЕ БИФОРЕ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NASTIR RAVANICA - www.manastiri-crkve.com"/>
          <p:cNvPicPr>
            <a:picLocks noChangeAspect="1" noChangeArrowheads="1"/>
          </p:cNvPicPr>
          <p:nvPr/>
        </p:nvPicPr>
        <p:blipFill>
          <a:blip r:embed="rId2" cstate="print"/>
          <a:srcRect/>
          <a:stretch>
            <a:fillRect/>
          </a:stretch>
        </p:blipFill>
        <p:spPr bwMode="auto">
          <a:xfrm>
            <a:off x="0" y="0"/>
            <a:ext cx="9158310" cy="6096000"/>
          </a:xfrm>
          <a:prstGeom prst="rect">
            <a:avLst/>
          </a:prstGeom>
          <a:noFill/>
        </p:spPr>
      </p:pic>
      <p:sp>
        <p:nvSpPr>
          <p:cNvPr id="3" name="TextBox 2"/>
          <p:cNvSpPr txBox="1"/>
          <p:nvPr/>
        </p:nvSpPr>
        <p:spPr>
          <a:xfrm>
            <a:off x="152400" y="6150114"/>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РАВАНИЦА, ИЗГЛЕД ЗАПАДНЕ ФАСАДЕ, У ПРВОМ ПЛАНУ КАСНИЈЕ ПРЕПРАВЉЕНА СПОЉНА ПРИПРАТА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STEVOVIC SVE 2020\003 SLIKE POSAO SVE\001 SLIKE BAZA\SLIKE SREDNJOVEKOVNA SRBIJA\Moravska Srbija\Ravanica\69H.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419600" cy="3350342"/>
          </a:xfrm>
          <a:prstGeom prst="rect">
            <a:avLst/>
          </a:prstGeom>
          <a:noFill/>
        </p:spPr>
      </p:pic>
      <p:pic>
        <p:nvPicPr>
          <p:cNvPr id="37891" name="Picture 3" descr="C:\Users\Ivan\Videos\Desktop\001 SRBIJA PREDAVANJA\9 10MORAVSKA SRBIJA\008Ravanica trifora zapadna fasad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6633" y="2057401"/>
            <a:ext cx="4727367" cy="4800600"/>
          </a:xfrm>
          <a:prstGeom prst="rect">
            <a:avLst/>
          </a:prstGeom>
          <a:noFill/>
        </p:spPr>
      </p:pic>
      <p:sp>
        <p:nvSpPr>
          <p:cNvPr id="4" name="TextBox 3"/>
          <p:cNvSpPr txBox="1"/>
          <p:nvPr/>
        </p:nvSpPr>
        <p:spPr>
          <a:xfrm>
            <a:off x="228600" y="3657600"/>
            <a:ext cx="38862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РАВАНИЦА, РОЗЕТА, ТРИФОРА И МОТИВ”ШАХОВСКОГ ПОЉА” НА ЗАПАДНОЈ ФАСАДИ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Ivan\Videos\Desktop\001 SRBIJA PREDAVANJA\9 10MORAVSKA SRBIJA\00693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228600" y="152400"/>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РАВАНИЦА, ЈУГОИСТОЧНИ ДЕО, РАСПОРЕД ОСНОВНИХ МАСА, ЗИДАЊЕ, ПРОФИЛИ И УКРАС</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STEVOVIC SVE 2020\003 SLIKE POSAO SVE\001 SLIKE BAZA\SLIKE SREDNJOVEKOVNA SRBIJA\Moravska Srbija\Ravanica\img5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310994" cy="2057400"/>
          </a:xfrm>
          <a:prstGeom prst="rect">
            <a:avLst/>
          </a:prstGeom>
          <a:noFill/>
        </p:spPr>
      </p:pic>
      <p:pic>
        <p:nvPicPr>
          <p:cNvPr id="39939" name="Picture 3" descr="E:\STEVOVIC SVE 2020\003 SLIKE POSAO SVE\001 SLIKE BAZA\SLIKE SREDNJOVEKOVNA SRBIJA\Moravska Srbija\Ravanica\img55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80416"/>
            <a:ext cx="6324600" cy="2070934"/>
          </a:xfrm>
          <a:prstGeom prst="rect">
            <a:avLst/>
          </a:prstGeom>
          <a:noFill/>
        </p:spPr>
      </p:pic>
      <p:pic>
        <p:nvPicPr>
          <p:cNvPr id="39940" name="Picture 4" descr="E:\STEVOVIC SVE 2020\003 SLIKE POSAO SVE\001 SLIKE BAZA\SLIKE SREDNJOVEKOVNA SRBIJA\Moravska Srbija\Ravanica\img5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733706"/>
            <a:ext cx="6324600" cy="2124293"/>
          </a:xfrm>
          <a:prstGeom prst="rect">
            <a:avLst/>
          </a:prstGeom>
          <a:noFill/>
        </p:spPr>
      </p:pic>
      <p:sp>
        <p:nvSpPr>
          <p:cNvPr id="5" name="TextBox 4"/>
          <p:cNvSpPr txBox="1"/>
          <p:nvPr/>
        </p:nvSpPr>
        <p:spPr>
          <a:xfrm>
            <a:off x="6553200" y="2209800"/>
            <a:ext cx="2438400" cy="286232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РАВАНИЦА, ЦРТЕЖ МОТИВА УКРАСА ОД ОПЕКЕ У ПОЉИМА АРКАДА ПОТКРОВНЕ ЗОНЕ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Downloads\800px-Srpsko_carstvo_136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5334000" cy="6858001"/>
          </a:xfrm>
          <a:prstGeom prst="rect">
            <a:avLst/>
          </a:prstGeom>
          <a:noFill/>
        </p:spPr>
      </p:pic>
      <p:sp>
        <p:nvSpPr>
          <p:cNvPr id="4" name="TextBox 3"/>
          <p:cNvSpPr txBox="1"/>
          <p:nvPr/>
        </p:nvSpPr>
        <p:spPr>
          <a:xfrm>
            <a:off x="5334000" y="2057400"/>
            <a:ext cx="3810000" cy="255454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 КАРТА СРПСКИХ ЗЕМАЉА ОКО 1360.Г. СА ОБЕЛЕЖЕНИМ ПРИБЛИЖНИМ ГРАНИЦАМА ПОСЕДА ОБЛАСНИХ ГОСПОДАРА И ЊИМА ПОТЧИЊЕНЕ ВЛАСТЕЛЕ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Ivan\Videos\Desktop\004IMG_174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0484" cy="6096000"/>
          </a:xfrm>
          <a:prstGeom prst="rect">
            <a:avLst/>
          </a:prstGeom>
          <a:noFill/>
        </p:spPr>
      </p:pic>
      <p:cxnSp>
        <p:nvCxnSpPr>
          <p:cNvPr id="4" name="Straight Arrow Connector 3"/>
          <p:cNvCxnSpPr/>
          <p:nvPr/>
        </p:nvCxnSpPr>
        <p:spPr>
          <a:xfrm>
            <a:off x="6096000" y="457200"/>
            <a:ext cx="1066800" cy="11430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6096000"/>
            <a:ext cx="8534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РАВАНИЦА, СЕВЕРНИ ДЕО ЗАПАДНОГ ЗИДА НАОСА, ОШТЕЋЕНА КТИТОРСКА ПРЕДСТАВА СА МОДЕЛОМ ХРАМА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Ivan\Videos\Desktop\ravanica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0484" cy="6096000"/>
          </a:xfrm>
          <a:prstGeom prst="rect">
            <a:avLst/>
          </a:prstGeom>
          <a:noFill/>
        </p:spPr>
      </p:pic>
      <p:sp>
        <p:nvSpPr>
          <p:cNvPr id="3" name="TextBox 2"/>
          <p:cNvSpPr txBox="1"/>
          <p:nvPr/>
        </p:nvSpPr>
        <p:spPr>
          <a:xfrm>
            <a:off x="152400" y="5842337"/>
            <a:ext cx="88392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РАВАНИЦА, ЈУЖНА СТРАНА, ОСТАЦИ ПРВОБИТНЕ СПОЉНЕ ПРИПРАТЕ У ЗИДНОЈ МАСИ ПОСЛЕ ОБНОВЕ У ВРЕМЕ ОТОМАНСКЕ ВЛАСТИ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Ivan\Videos\Desktop\001 SRBIJA PREDAVANJA\9 10MORAVSKA SRBIJA\MORAVSKA NOVE SLIKE\lazarica_331745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1673" cy="6248400"/>
          </a:xfrm>
          <a:prstGeom prst="rect">
            <a:avLst/>
          </a:prstGeom>
          <a:noFill/>
        </p:spPr>
      </p:pic>
      <p:sp>
        <p:nvSpPr>
          <p:cNvPr id="3" name="TextBox 2"/>
          <p:cNvSpPr txBox="1"/>
          <p:nvPr/>
        </p:nvSpPr>
        <p:spPr>
          <a:xfrm>
            <a:off x="152400" y="6324600"/>
            <a:ext cx="87630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КРУШЕВАЦ, ЛАЗАРИЦА, ИЗГЛЕД ЈУГОПИСТОЧНЕ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ВИШЕ ПУТА СТРАДАЛА ТОКОМ ПОЗНИЈЕ ИСТОРИЈЕ, У НЕКОЛИКО МАХОВА РЕСТАУРИСАНА НА ИСУВИШЕ СЛОБОДАН НАЧИН, ЛАЗАРЕВ </a:t>
            </a:r>
            <a:r>
              <a:rPr lang="sr-Cyrl-RS" sz="2000" b="1" u="sng" dirty="0" smtClean="0">
                <a:solidFill>
                  <a:srgbClr val="FFFF00"/>
                </a:solidFill>
                <a:latin typeface="Bookman Old Style" pitchFamily="18" charset="0"/>
              </a:rPr>
              <a:t>ДВОРСКИ ХРАМ СВ. СТЕФАНА-ЛАЗАРИЦА </a:t>
            </a:r>
            <a:r>
              <a:rPr lang="sr-Cyrl-RS" sz="2000" b="1" dirty="0" smtClean="0">
                <a:solidFill>
                  <a:srgbClr val="FFFF00"/>
                </a:solidFill>
                <a:latin typeface="Bookman Old Style" pitchFamily="18" charset="0"/>
              </a:rPr>
              <a:t>ПРЕДСТАВЉА ДРУГИ ОСНОВНИ ТИП ЦРКВЕНОГ ЗДАЊА, КОЈИ ЋЕ ПРОГРАМСКИ БИТИ ПОДРАЖАВАН ОД СТРАНЕ ЊЕГОВИХ И КАСНИЈИХ ВЛАСТЕЛИНА. ДОВРШЕН ПОСЛЕ 1377.Г, ИЗВЕДЕН ЈЕ У ВИДУ САЖЕТОГ УПИСАНОГ КРСТА СА БОЧНИМ КОНХАМА И КОМПАКТНИМ ОЛТАРСКИМ ПРОСТОРОМ У КОЈЕМ СУ ПРОСКОМИДИЈА И ЂАКОНИКОН БИЛИ СВЕДЕНИ САМО НА ИЗДУЖЕНЕ НИШЕ У МАСАМА ЗИДОВА УЗ АПСИДУ, ШТО ЋЕ ПОСТАТИ УОБИЧАЈЕНА ПОЈАВА  У ОРГАНИЗАЦИЈИ ИСТОЧНОГ ДЕЛА У ОВАКВИМ ЗДАЊИМА. НА ЗАПАДНОЈ СТРАНИ ОБРАЗОВАНО ЈЕ ИЗДВОЈЕНО ПОСТРОЈЕЊЕ ПРИПРАТЕ СА ПРОСТОРИЈАМА НА СПРАТУ, А ЗАПАДНИ ТРАВЕЈ НАОСА КОНСТРУИСАН ЈЕ У ДУЖИНИ ОД СВЕГА 1,5М, ШТО ГОВОРИ О  МАЛОЈ СКУПИНИ ВЕРНИКА КОЈИ СУ ИМАЛИ ПРАВО ДА ОВДЕ ПРИСУСТВУЈУ ОБРЕДУ. СКЛОП КУПОЛЕ ЈЕ ПОЧИВАО НА ЈАКИМ ПОЛУСТУПЦИМА И СВОДОВИМА ПРИСЛОЊЕНИМ УЗ ПОДУЖНЕ ЗИДОВЕ, А ОСОБЕНОСТ КОЈА ЋЕ БИТИ ПРИСУТНА И КАСНИЈЕ ПРЕПОЗНАЈЕ СЕ У ТОМЕ ШТО ЈЕ ТАМБУР КУПОЛЕ ОФОРМЉЕН ВЕЋ УНУТАР ЊЕНОГ КВАДРАТНОГ НОСАЧА, ШТО ЈЕ ДОДАТНО НАГЛАШАВАЛО ВЕРТИКАЛНУ ОСУ ЗДАЊА.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Ivan\Videos\Desktop\001 SRBIJA PREDAVANJA\9 10MORAVSKA SRBIJA\009img68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323058" cy="6858000"/>
          </a:xfrm>
          <a:prstGeom prst="rect">
            <a:avLst/>
          </a:prstGeom>
          <a:noFill/>
        </p:spPr>
      </p:pic>
      <p:sp>
        <p:nvSpPr>
          <p:cNvPr id="4" name="TextBox 3"/>
          <p:cNvSpPr txBox="1"/>
          <p:nvPr/>
        </p:nvSpPr>
        <p:spPr>
          <a:xfrm>
            <a:off x="4419600" y="2362200"/>
            <a:ext cx="47244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ЛАЗАРИЦА, ТРОДИМЕНЗИОНАЛНА ПРОЈЕКЦИЈА ИЗГЛЕДА УНУТРАШЊОСТИ ХРАМА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УПОРЕЂЕНА СА КНЕЖЕВИМ МАУЗОЛЕЈЕМ ЧИЈА СЕ АРХИТЕКТУРА ОСЛАЊАЛА НА ТРАДИЦИОНАЛНУ ФОРМУ ПРОСТОРА И КОНСТРУКЦИЈУ У ЕЛЕВАЦИЈИ,</a:t>
            </a:r>
            <a:r>
              <a:rPr lang="sr-Cyrl-RS" sz="2000" b="1" u="sng" dirty="0" smtClean="0">
                <a:solidFill>
                  <a:srgbClr val="FFFF00"/>
                </a:solidFill>
                <a:latin typeface="Bookman Old Style" pitchFamily="18" charset="0"/>
              </a:rPr>
              <a:t> ЛАЗАРИЦА ЈЕ ЗАПРАВО ПРЕДСТАВЉАЛА МАТЕРЈАЛИЗОВАНИ ЧИН НОВЕ ИНВЕНТИВНОСТИ ГРАДИТЕЉА</a:t>
            </a:r>
            <a:r>
              <a:rPr lang="sr-Cyrl-RS" sz="2000" b="1" dirty="0" smtClean="0">
                <a:solidFill>
                  <a:srgbClr val="FFFF00"/>
                </a:solidFill>
                <a:latin typeface="Bookman Old Style" pitchFamily="18" charset="0"/>
              </a:rPr>
              <a:t>. НЕ САМО ШТО ЈЕ СЛОЖЕНУ ШЕМУ РАВАНИЧКОГ ПРОСТОРА ТРЕБАЛО “КОМПРЕСОВАТИ” У СКЛАДУ С ЛИТУРГИЈСКИМ ПОТРЕБАМА, ВЕЋ СУ НОВЕ ТЕЖЊЕ ВЕЗАНЕ ЗА СПОЉАШЊОСТ МОРАЛЕ БИТИ РЕШАВАНЕ САСВИМ ДРУГАЧИЈЕ НЕГО У КЛАСИЧНОЈ РАЗВИЈЕНОЈ ФОРМИ. </a:t>
            </a:r>
            <a:r>
              <a:rPr lang="sr-Cyrl-RS" sz="2000" b="1" u="sng" dirty="0" smtClean="0">
                <a:solidFill>
                  <a:srgbClr val="FFFF00"/>
                </a:solidFill>
                <a:latin typeface="Bookman Old Style" pitchFamily="18" charset="0"/>
              </a:rPr>
              <a:t>ПОЈАВА БОЧНИХ КОНХИ </a:t>
            </a:r>
            <a:r>
              <a:rPr lang="sr-Cyrl-RS" sz="2000" b="1" dirty="0" smtClean="0">
                <a:solidFill>
                  <a:srgbClr val="FFFF00"/>
                </a:solidFill>
                <a:latin typeface="Bookman Old Style" pitchFamily="18" charset="0"/>
              </a:rPr>
              <a:t>НА ЗДАЊИМА НЕВЕЛИКИХ ДИМЕНЗИЈА, ПРЕД АРХИТЕКТЕ ЈЕ ПОСТАВИЛА КАКО СТАТИЧКИ ЗАДАТАК ОДНОСА ДУЖИНЕ И ВИСИНЕ, ТАКО И ЗАДАТАК ОБЛИКОВАЊА ПРИМАРНИХ МАСА, САДА КАДА СУ ОНЕ БИЛЕ ЗНАТНО РАЗУЂЕНИЈЕ НЕГО РАВНИ ЗИДОВИ У ПРЕТХОДНОМ ПЕРИОДУ. ОДАТЛЕ ЈЕ ДОШЛО УИСТИНУ СЛОЖЕНО РЕШЕЊЕ: </a:t>
            </a:r>
            <a:r>
              <a:rPr lang="sr-Cyrl-RS" sz="2000" b="1" u="sng" dirty="0" smtClean="0">
                <a:solidFill>
                  <a:srgbClr val="FFFF00"/>
                </a:solidFill>
                <a:latin typeface="Bookman Old Style" pitchFamily="18" charset="0"/>
              </a:rPr>
              <a:t>ЊИМЕ ЈЕ, КАДА ЈЕ РЕЧ О МАСАМА,</a:t>
            </a:r>
            <a:r>
              <a:rPr lang="sr-Cyrl-RS" sz="2000" b="1" i="1" u="sng" dirty="0" smtClean="0">
                <a:solidFill>
                  <a:srgbClr val="FFFF00"/>
                </a:solidFill>
                <a:latin typeface="Bookman Old Style" pitchFamily="18" charset="0"/>
              </a:rPr>
              <a:t> ИЗНАД </a:t>
            </a:r>
            <a:r>
              <a:rPr lang="sr-Cyrl-RS" sz="2000" b="1" u="sng" dirty="0" smtClean="0">
                <a:solidFill>
                  <a:srgbClr val="FFFF00"/>
                </a:solidFill>
                <a:latin typeface="Bookman Old Style" pitchFamily="18" charset="0"/>
              </a:rPr>
              <a:t>“ПРСТЕНА” ПОДУЖНИХ ЗИДОВА И ВЕЛИКИХ ПОЛУКРУЖНИХ ИСПУСТА, У СУПЕРСТРУКТУРИ НАОСА ОБЛИКОВАН </a:t>
            </a:r>
            <a:r>
              <a:rPr lang="sr-Cyrl-RS" sz="2000" b="1" i="1" u="sng" dirty="0" smtClean="0">
                <a:solidFill>
                  <a:srgbClr val="FFFF00"/>
                </a:solidFill>
                <a:latin typeface="Bookman Old Style" pitchFamily="18" charset="0"/>
              </a:rPr>
              <a:t>УВУЧЕН СКЛОП </a:t>
            </a:r>
            <a:r>
              <a:rPr lang="sr-Cyrl-RS" sz="2000" b="1" u="sng" dirty="0" smtClean="0">
                <a:solidFill>
                  <a:srgbClr val="FFFF00"/>
                </a:solidFill>
                <a:latin typeface="Bookman Old Style" pitchFamily="18" charset="0"/>
              </a:rPr>
              <a:t>ИЗРАЖЕНОГ ПОДУЖНОГ И САСВИМ СКРАЋЕНОГ ПОПРЕЧНОГ КРАКА КРСТА, НАД ЧИЈОМ СЕ УКРСНИЦОМ УЗДИЗАЛО ВИСОКО И ПУТЕМ ЧЕТИРИ СЕГМЕНТА ПОСТЕПЕНО СУЖАВАНО КВАДРАТНО ПОСТОЉЕ ЈАКО ИЗДУЖЕНОГ ТАМБУРА КУПОЛЕ.     </a:t>
            </a:r>
            <a:endParaRPr lang="en-US" sz="2000" b="1" u="sng" dirty="0">
              <a:solidFill>
                <a:srgbClr val="FFFF00"/>
              </a:solidFill>
              <a:latin typeface="Bookman Old Style"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ТАКО ЈЕ ИСТОВРЕМЕНО СТВОРЕН ИЗРАЗИТИ КОНТРАСТ ИЗМЕЂУ</a:t>
            </a:r>
            <a:r>
              <a:rPr lang="sr-Cyrl-RS" sz="2000" b="1" u="sng" dirty="0" smtClean="0">
                <a:solidFill>
                  <a:srgbClr val="FFFF00"/>
                </a:solidFill>
                <a:latin typeface="Bookman Old Style" pitchFamily="18" charset="0"/>
              </a:rPr>
              <a:t> КОМПАКТНЕ НИЖЕ ЗОНЕ ГРАЂЕВИНЕ, И ДИНАМИЧНОГ ОРГАНИЗМА ПРЕЛОМЉЕНИХ ЗАБАТА, ПОЛУКРУЖНИХ ЛУКОВА НАГЛАШЕНИХ КЛЕСАНИМ УКРАСОМ И СЕГМЕНАТА ТАМБУРА НАД КОЈИМ СЕ УЗДИЗАЛА КУПОЛА</a:t>
            </a:r>
            <a:r>
              <a:rPr lang="sr-Cyrl-RS" sz="2000" b="1" dirty="0" smtClean="0">
                <a:solidFill>
                  <a:srgbClr val="FFFF00"/>
                </a:solidFill>
                <a:latin typeface="Bookman Old Style" pitchFamily="18" charset="0"/>
              </a:rPr>
              <a:t>. ТО ЈЕ РАЗЛОГ ЗБОГ КОЈЕГ СУ СТАРИЈИ ИСТРАЖИВАЧИ У ОСНОВИ ИСПРАВНО ОВАКВА ЗДАЊА НАЗИВАЛИ “БАЗИЛИКАМА”, БУДУЋИ ДА СЕ У ПЕТОЈ ФАСАДИ ЗАИСТА ПРЕПОЗНАЈЕ ГРАДАЦИЈА НИЖИХ И ВИШИХ СЕГМЕНАТА. СТЕПЕН ИСПОЉЕНЕ КРЕАТИВНОСТИ МИСЛИ О “ПОТПУНОЈ АРХИТЕКТУРИ”, КОЈА У ФИНАЛНОМ ИСХОДУ ПРЕРАСТА У СКУЛПТУРУ, ТЕШКО ЈЕ САГЛЕДИВ, БУДУЋИ ДА ЈЕ ОПИСАНО ПРИМАРНО МОДЕЛОВАЊЕ ВИЗУЕЛНО БИЛО ДОДАТНО ИНТЕНЗИВИРАНО ЧИТАВИМ </a:t>
            </a:r>
            <a:r>
              <a:rPr lang="sr-Cyrl-RS" sz="2000" b="1" u="sng" dirty="0" smtClean="0">
                <a:solidFill>
                  <a:srgbClr val="FFFF00"/>
                </a:solidFill>
                <a:latin typeface="Bookman Old Style" pitchFamily="18" charset="0"/>
              </a:rPr>
              <a:t>СПЛЕТОМ ДРУГОСТЕПЕНИХ ОБЛИКА </a:t>
            </a:r>
            <a:r>
              <a:rPr lang="sr-Cyrl-RS" sz="2000" b="1" dirty="0" smtClean="0">
                <a:solidFill>
                  <a:srgbClr val="FFFF00"/>
                </a:solidFill>
                <a:latin typeface="Bookman Old Style" pitchFamily="18" charset="0"/>
              </a:rPr>
              <a:t>ПОПУТ ПОЛУЛЕЗЕНА УЗИДАНИХ У НИШЕ НА УГЛОВИМА ЗДАЊА, ШТО ЈЕ БИО СТАРИ ВИЗАНТИЈСКИ ИЗУМ, ТРОДИРАНИХ СТУБИЋА ИЗМЕЂУ ГОРЊИХ АРКАДА, “ЧИПКАСТИХ” УКРАСА КОЈИ СУ СЕ НА ПРОФИЛИСАНИМ ЛУКОВИМА СПУШТАЛИ ДО </a:t>
            </a:r>
            <a:r>
              <a:rPr lang="sr-Cyrl-RS" sz="2000" b="1" u="sng" dirty="0" smtClean="0">
                <a:solidFill>
                  <a:srgbClr val="FFFF00"/>
                </a:solidFill>
                <a:latin typeface="Bookman Old Style" pitchFamily="18" charset="0"/>
              </a:rPr>
              <a:t>СТВАРНЕ ФИЗИЧКЕ НЕГАЦИЈЕ ГРАНИЦЕ ЕНТЕРИЈЕРА И ЕКСТЕРИЈЕРА, ОЛИЧЕНЕ У РЕЛАЦИЈИ “ПУНО-ПРАЗНО” НА РОЗЕТАМА. У ТОМЕ СЕ ОГЛЕДАЛА ИДЕЈА “ВИШЕГ”, АПСОЛУТНОГ ЈЕДИНСТВА ХРАМА,  </a:t>
            </a:r>
            <a:endParaRPr lang="en-US" sz="2000" b="1" u="sng" dirty="0">
              <a:solidFill>
                <a:srgbClr val="FFFF00"/>
              </a:solidFill>
              <a:latin typeface="Bookman Old Style"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Ivan\Videos\Desktop\HPIM21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cxnSp>
        <p:nvCxnSpPr>
          <p:cNvPr id="4" name="Straight Arrow Connector 3"/>
          <p:cNvCxnSpPr/>
          <p:nvPr/>
        </p:nvCxnSpPr>
        <p:spPr>
          <a:xfrm>
            <a:off x="838200" y="1143000"/>
            <a:ext cx="1905000" cy="2743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553200" y="1905000"/>
            <a:ext cx="1752600" cy="1295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181600" y="762000"/>
            <a:ext cx="1905000" cy="2667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257800" y="762000"/>
            <a:ext cx="1828800" cy="2133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76800" y="762000"/>
            <a:ext cx="2209800" cy="1905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800600" y="762000"/>
            <a:ext cx="2286000" cy="1524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0"/>
            <a:ext cx="89154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ЛАЗАРИЦА, “СПОЉНИ” ПРСТЕН(1), УВУЧЕНИ СКЛОП ПОДУЖНОГ И</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САСВИМ СКАРАЋЕНОГ ПОПРЕЧНОГ БРОДА (2), И ЧЕТИРИ НИВОА ИЗДИЗАЊА ПОСТОЉА КУПОЛЕ ПРЕ ТАМБУРА (3) </a:t>
            </a:r>
            <a:endParaRPr lang="en-US" sz="2000" b="1" dirty="0">
              <a:solidFill>
                <a:srgbClr val="FFFF00"/>
              </a:solidFill>
              <a:latin typeface="Bookman Old Style" pitchFamily="18" charset="0"/>
            </a:endParaRPr>
          </a:p>
        </p:txBody>
      </p:sp>
      <p:sp>
        <p:nvSpPr>
          <p:cNvPr id="18" name="TextBox 17"/>
          <p:cNvSpPr txBox="1"/>
          <p:nvPr/>
        </p:nvSpPr>
        <p:spPr>
          <a:xfrm>
            <a:off x="1219200" y="1524000"/>
            <a:ext cx="2286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1</a:t>
            </a:r>
            <a:endParaRPr lang="en-US" sz="2000" b="1" dirty="0">
              <a:solidFill>
                <a:srgbClr val="FFFF00"/>
              </a:solidFill>
              <a:latin typeface="Bookman Old Style" pitchFamily="18" charset="0"/>
            </a:endParaRPr>
          </a:p>
        </p:txBody>
      </p:sp>
      <p:sp>
        <p:nvSpPr>
          <p:cNvPr id="19" name="TextBox 18"/>
          <p:cNvSpPr txBox="1"/>
          <p:nvPr/>
        </p:nvSpPr>
        <p:spPr>
          <a:xfrm>
            <a:off x="8001000" y="2057400"/>
            <a:ext cx="3810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2</a:t>
            </a:r>
            <a:endParaRPr lang="en-US" sz="2000" b="1" dirty="0">
              <a:solidFill>
                <a:srgbClr val="FFFF00"/>
              </a:solidFill>
              <a:latin typeface="Bookman Old Style" pitchFamily="18" charset="0"/>
            </a:endParaRPr>
          </a:p>
        </p:txBody>
      </p:sp>
      <p:sp>
        <p:nvSpPr>
          <p:cNvPr id="20" name="TextBox 19"/>
          <p:cNvSpPr txBox="1"/>
          <p:nvPr/>
        </p:nvSpPr>
        <p:spPr>
          <a:xfrm>
            <a:off x="6553200" y="1447800"/>
            <a:ext cx="2286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3</a:t>
            </a:r>
            <a:endParaRPr lang="en-US" sz="2000" b="1" dirty="0">
              <a:solidFill>
                <a:srgbClr val="FFFF00"/>
              </a:solidFill>
              <a:latin typeface="Bookman Old Style" pitchFamily="18" charset="0"/>
            </a:endParaRPr>
          </a:p>
        </p:txBody>
      </p:sp>
      <p:cxnSp>
        <p:nvCxnSpPr>
          <p:cNvPr id="17" name="Straight Arrow Connector 16"/>
          <p:cNvCxnSpPr/>
          <p:nvPr/>
        </p:nvCxnSpPr>
        <p:spPr>
          <a:xfrm flipH="1">
            <a:off x="4114800" y="1905000"/>
            <a:ext cx="4191000" cy="12192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62000" y="1143000"/>
            <a:ext cx="7162800" cy="243840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HPIM21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p:spPr>
      </p:pic>
      <p:sp>
        <p:nvSpPr>
          <p:cNvPr id="3" name="TextBox 2"/>
          <p:cNvSpPr txBox="1"/>
          <p:nvPr/>
        </p:nvSpPr>
        <p:spPr>
          <a:xfrm>
            <a:off x="228600" y="6172200"/>
            <a:ext cx="8763000" cy="70788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ЛАЗАРИЦА, ДЕТАЉ КЛЕСАНОГ УКРАСА НА ЛУКОВИМА И РОЗЕТИ</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6247864"/>
          </a:xfrm>
          <a:prstGeom prst="rect">
            <a:avLst/>
          </a:prstGeom>
          <a:noFill/>
        </p:spPr>
        <p:txBody>
          <a:bodyPr wrap="square" rtlCol="0">
            <a:spAutoFit/>
          </a:bodyPr>
          <a:lstStyle/>
          <a:p>
            <a:r>
              <a:rPr lang="sr-Cyrl-RS" sz="2000" b="1" dirty="0" smtClean="0">
                <a:solidFill>
                  <a:srgbClr val="FFFF00"/>
                </a:solidFill>
                <a:latin typeface="Bookman Old Style" pitchFamily="18" charset="0"/>
              </a:rPr>
              <a:t>ПРЕМА САЧУВАНИМ СПОМЕНИЦИМА, ПОТПУНО ЈЕДИНСТВЕНА КРЕАТИВНОСТ ГРАДИТЕЉА КРУШЕВАЧКЕ ЦРКВЕ У СВОЈ СВОЈОЈ СЛОЖЕНОСТИ НИЈЕ ПОНОВЉЕНА НИ НА ЈЕДНОМ ЗДАЊУ ПРЕ НЕГО ШТО ЈЕ ПОЧЕТКОМ 15. СТОЛЕЋА ЈЕДНАКО УСПЕЛУ “ПАРАФРАЗУ” ЛАЗАРИЦЕ ИЗВЕО АРХИТЕКТА КОЈИ ЈЕ ПРОЈЕКТОВАО И САГРАДИО ЦРКВУ У КАЛЕНИЋУ. ЛАЗАРЕВА КТИТОРСКА ДЕЛАТНОСТ НАДАЉЕ ЈЕ БИЛА УСМЕРЕНА КА НАСТАНКУ СПОЉНЕ ПРИПРАТЕ ХИЛАНДАРА, И ЦРКВЕ ВАВЕДЕЊА МАНАСТИРА ГОРЊАК У КЛИСУРИ МЛАВЕ, ОБЛАСТИ ПРЕБИВАЊА ВЕЛИКЕ КОЛОНИЈЕ МОНАХА КОЈИ СУ СЕ ТАМО НАСЕЛИЛИ ДОШАВШИ СА СВИХ СТРАНА ПРАВОСЛАВНОГ СВЕТА ПОЧЕВ ОД САМЕ СВЕТЕ ЗЕМЉЕ, ЗБОГ ЧЕГА СУ У ИЗВОРИМА ОСТАЛИ УПАМЋЕНИ КАО “СИНАИТИ”. ЊИХОВА ТЕОЛОШКА УЧЕНОСТ И РИГОРОЗНИ НАЧИН ДУХОВНОГ ЖИВОТА МОРАВСКУ СРБИЈУ ИСТИНСКИ СУ ТОКОМ ОВОГ И НАРЕДНОГ РАЗДОБЉА УЧИНИЛИ ДУХОВНИМ БЕДЕМОМ И СРЕДИШТЕМ СЛОБОДНОГ ПРАВОСЛАВНОГ СВЕТА, У ВРЕМЕ КАДА СУ СЕ ЊЕГОВЕ ТЕРИТОРИЈЕ, ПОЧЕВ ОД САМЕ ВИЗАНТИЈЕ, НАЛАЗИЛЕ ПОД СВЕ УЧЕСТАЛИЈИМ УДАРИМА БУДУЋЕ ОСМАНСКЕ ИМПЕРИЈЕ.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ПРОПАСТ МРЊАВЧЕВИЋА КАО ДО ТАДА НАЈЈАЧИХ ОБЛАСНИХ ГОСПОДАРА, А ПОТОМ И УРОШЕВА СМРТ, УКАЗАЛИ СУ НА ПОЈАВУ НОВЕ, ОТОМАНСКЕ СИЛЕ НА БАЛКАНУ, УЧИНИВШИ ДА СЕ ПОСТЕПЕНО, СНАГОМ ОРУЖЈА ИЛИ ДОГОВОРИМА, ФОРМИРАЈУ ТЕРИТОРИЈАЛНЕ ЦЕЛИНЕ КОЈЕ СУ ДЕЛОВАЛЕ КАО СКУП ЈЕДИНИЦА ЗАЈЕДНИЦЕ НЕ УВЕК СЛОЖНИХ САВЕЗНИКА, АЛИ СУОЧЕНЕ СА НОВИМ И ЗА СВЕ ПОДЈЕДНАКО ОПАСНИМ НЕПРИЈАТЕЉЕМ. УНУТАРЊА БОРБА ЗА ОСВАЈАЊЕ ОБЛАСТИ, ОДНОСНО НАСЛЕЂЕ ДРУГИХ ВЛАСТЕЛИНА, ТРАЈАЛА ЈЕ И У ГОДИНАМА ПОСЛЕ 1371, ГЕНЕРИШУЋИ ПРОПАСТ ЈЕДИНИХ И АФИРМАЦИЈУ ДРУГИХ ПОЈЕДИНАЦА, НЕСПРЕМНИХ ДА СЕБИ ОДРЕДЕ ВРХОВНОГ ВЛАДАРА. ПОСТЕПЕНО СМИРИВАЊЕ СИТУАЦИЈЕ ДОШЛО ЈЕ КАО РЕЗУЛТАТ ДВА ОСНОВНА ФАКТОРА: </a:t>
            </a:r>
            <a:r>
              <a:rPr lang="sr-Cyrl-RS" sz="2000" b="1" u="sng" dirty="0" smtClean="0">
                <a:solidFill>
                  <a:srgbClr val="FFFF00"/>
                </a:solidFill>
                <a:latin typeface="Bookman Old Style" pitchFamily="18" charset="0"/>
              </a:rPr>
              <a:t>ЕКОНОМСКЕ МОЋИ </a:t>
            </a:r>
            <a:r>
              <a:rPr lang="sr-Cyrl-RS" sz="2000" b="1" dirty="0" smtClean="0">
                <a:solidFill>
                  <a:srgbClr val="FFFF00"/>
                </a:solidFill>
                <a:latin typeface="Bookman Old Style" pitchFamily="18" charset="0"/>
              </a:rPr>
              <a:t>ОНИХ КОЈИ ЋЕ ОСТАТИ НА СЦЕНИ ДО ИЛИ ПОСЛЕ КОСОВСКЕ БИТКЕ, </a:t>
            </a:r>
            <a:r>
              <a:rPr lang="sr-Cyrl-RS" sz="2000" b="1" u="sng" dirty="0" smtClean="0">
                <a:solidFill>
                  <a:srgbClr val="FFFF00"/>
                </a:solidFill>
                <a:latin typeface="Bookman Old Style" pitchFamily="18" charset="0"/>
              </a:rPr>
              <a:t>И ЦРКВЕ, КАО УЗДРМАНЕ АЛИ ЗА РАЗЛИКУ ОД ДРЖАВЕ НЕ И РАСТОЧЕНЕ ИНСТИТУЦИЈЕ, И ЊЕНЕ ОДЛУКЕ УЗ КОГА ЋЕ ОД ОБЛАСНИХ ГОСПОДАРА СТАТИ</a:t>
            </a:r>
            <a:r>
              <a:rPr lang="sr-Cyrl-RS" sz="2000" b="1" dirty="0" smtClean="0">
                <a:solidFill>
                  <a:srgbClr val="FFFF00"/>
                </a:solidFill>
                <a:latin typeface="Bookman Old Style" pitchFamily="18" charset="0"/>
              </a:rPr>
              <a:t>. НА ТАЈ НАЧИН, ОКВИРНО ОД 1373-1375.Г. ПА СВЕ ДО ПОСЛЕДЊИХ ГОДИНА 14. ВЕКА, КАДА КАО ТУРСКИ ВАЗАЛИ УГЛАВНОМ НЕСТАЈУ АКТЕРИ ОВОГ РАЗДОБЉА, ИЗВРШЕНА ЈЕ И ПОДЕЛА ТЕРИТОРИЈА КОЈА СЕ СРАЗМЕРНО ПОУЗДАНО ДА САГЛЕДАТИ.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Ivan\Videos\Desktop\c1a2368b56a5cc325952c4945b00198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0484" cy="6096000"/>
          </a:xfrm>
          <a:prstGeom prst="rect">
            <a:avLst/>
          </a:prstGeom>
          <a:noFill/>
        </p:spPr>
      </p:pic>
      <p:sp>
        <p:nvSpPr>
          <p:cNvPr id="3" name="TextBox 2"/>
          <p:cNvSpPr txBox="1"/>
          <p:nvPr/>
        </p:nvSpPr>
        <p:spPr>
          <a:xfrm>
            <a:off x="152400" y="6150114"/>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ХИЛАНДАР, ИЗГЛЕД ЈУЖНЕ СТРАНЕ, КРАЈЊЕ ДЕСНО ПРИЗИДАНА СПОЉНА ПРИПРАТА КНЕЗА ЛАЗАРА </a:t>
            </a:r>
            <a:endParaRPr lang="en-US" sz="2000" b="1" dirty="0">
              <a:solidFill>
                <a:srgbClr val="FFFF00"/>
              </a:solidFill>
              <a:latin typeface="Bookman Old Style" pitchFamily="18" charset="0"/>
            </a:endParaRPr>
          </a:p>
        </p:txBody>
      </p:sp>
      <p:cxnSp>
        <p:nvCxnSpPr>
          <p:cNvPr id="5" name="Straight Arrow Connector 4"/>
          <p:cNvCxnSpPr/>
          <p:nvPr/>
        </p:nvCxnSpPr>
        <p:spPr>
          <a:xfrm flipV="1">
            <a:off x="4953000" y="3581400"/>
            <a:ext cx="1676400" cy="22860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46084" name="Picture 4" descr="C:\Users\Ivan\Videos\Desktop\001 SRBIJA PREDAVANJA\6MILUTINOVO DOBA\003 Vavedenje Hilandar osnov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3923477" cy="2133600"/>
          </a:xfrm>
          <a:prstGeom prst="rect">
            <a:avLst/>
          </a:prstGeom>
          <a:noFill/>
        </p:spPr>
      </p:pic>
      <p:cxnSp>
        <p:nvCxnSpPr>
          <p:cNvPr id="9" name="Straight Arrow Connector 8"/>
          <p:cNvCxnSpPr/>
          <p:nvPr/>
        </p:nvCxnSpPr>
        <p:spPr>
          <a:xfrm flipH="1" flipV="1">
            <a:off x="3505200" y="1752600"/>
            <a:ext cx="1447800" cy="4114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Ivan\Videos\Desktop\001 SRBIJA PREDAVANJA\9 10MORAVSKA SRBIJA\MORAVSKA NOVE SLIKE\43298648074_304040358d_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010400" cy="6858000"/>
          </a:xfrm>
          <a:prstGeom prst="rect">
            <a:avLst/>
          </a:prstGeom>
          <a:noFill/>
        </p:spPr>
      </p:pic>
      <p:sp>
        <p:nvSpPr>
          <p:cNvPr id="3" name="TextBox 2"/>
          <p:cNvSpPr txBox="1"/>
          <p:nvPr/>
        </p:nvSpPr>
        <p:spPr>
          <a:xfrm>
            <a:off x="6934200" y="2057400"/>
            <a:ext cx="2209800" cy="347787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ДОЛИНА МЛАВЕ, МАНАСТИР ГОРЊАК, ЦРКВА ВАВЕДЕЊА И ПЕЋИНСКА КАПЕЛА СВ. НИКОЛЕ СА КАСНИЈИМ ДОГРАДЊАМА</a:t>
            </a:r>
            <a:endParaRPr lang="en-US" sz="2000" b="1" dirty="0">
              <a:solidFill>
                <a:srgbClr val="FFFF00"/>
              </a:solidFill>
              <a:latin typeface="Bookman Old Style" pitchFamily="18" charset="0"/>
            </a:endParaRPr>
          </a:p>
        </p:txBody>
      </p:sp>
      <p:pic>
        <p:nvPicPr>
          <p:cNvPr id="47107" name="Picture 3" descr="E:\STEVOVIC SVE 2020\003 SLIKE POSAO SVE\001 SLIKE BAZA\SLIKE SREDNJOVEKOVNA SRBIJA\Moravska Srbija\Gornjak\Picture 0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666026"/>
            <a:ext cx="2439988" cy="319197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Ivan\Videos\Desktop\001 SRBIJA PREDAVANJA\9 10MORAVSKA SRBIJA\MORAVSKA NOVE SLIKE\a58fb15106330c434862df6b5b6cc31f.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57200" y="152400"/>
            <a:ext cx="8229600" cy="400110"/>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ДОЛИНА МЛАВЕ, КЕЛИЈЕ МАНАСТИРА БЛАГОВЕШТЕЊЕ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ВЛАДАРСКОМ ЗАДУЖБИНАМА МОРАВСКЕ СРБИЈЕ ТРЕБА ПРИДОДАТИ </a:t>
            </a:r>
            <a:r>
              <a:rPr lang="sr-Cyrl-RS" sz="2000" b="1" u="sng" dirty="0" smtClean="0">
                <a:solidFill>
                  <a:srgbClr val="FFFF00"/>
                </a:solidFill>
                <a:latin typeface="Bookman Old Style" pitchFamily="18" charset="0"/>
              </a:rPr>
              <a:t>ЦРКВУ УСПЕЊА БОГОРОДИЦЕ У МАНАСТИРУ ЉУБОСТИЊИ </a:t>
            </a:r>
            <a:r>
              <a:rPr lang="sr-Cyrl-RS" sz="2000" b="1" dirty="0" smtClean="0">
                <a:solidFill>
                  <a:srgbClr val="FFFF00"/>
                </a:solidFill>
                <a:latin typeface="Bookman Old Style" pitchFamily="18" charset="0"/>
              </a:rPr>
              <a:t>КРАЈ ТРСТЕНИКА КОЈУ ЈЕ, КАКО ИЗГЛЕДА, </a:t>
            </a:r>
            <a:r>
              <a:rPr lang="sr-Cyrl-RS" sz="2000" b="1" u="sng" dirty="0" smtClean="0">
                <a:solidFill>
                  <a:srgbClr val="FFFF00"/>
                </a:solidFill>
                <a:latin typeface="Bookman Old Style" pitchFamily="18" charset="0"/>
              </a:rPr>
              <a:t>НЕДУГО ПРЕ БИТКЕ НА КОСОВУ САМОСТАЛНО ПОДИГЛА КНЕГИЊА МИЛИЦА</a:t>
            </a:r>
            <a:r>
              <a:rPr lang="sr-Cyrl-RS" sz="2000" b="1" dirty="0" smtClean="0">
                <a:solidFill>
                  <a:srgbClr val="FFFF00"/>
                </a:solidFill>
                <a:latin typeface="Bookman Old Style" pitchFamily="18" charset="0"/>
              </a:rPr>
              <a:t>. ХРАМ ЈЕ САГРАДИО</a:t>
            </a:r>
            <a:r>
              <a:rPr lang="sr-Cyrl-RS" sz="2000" b="1" u="sng" dirty="0" smtClean="0">
                <a:solidFill>
                  <a:srgbClr val="FFFF00"/>
                </a:solidFill>
                <a:latin typeface="Bookman Old Style" pitchFamily="18" charset="0"/>
              </a:rPr>
              <a:t> РАДЕ БОРОЈЕВИЋ</a:t>
            </a:r>
            <a:r>
              <a:rPr lang="sr-Cyrl-RS" sz="2000" b="1" dirty="0" smtClean="0">
                <a:solidFill>
                  <a:srgbClr val="FFFF00"/>
                </a:solidFill>
                <a:latin typeface="Bookman Old Style" pitchFamily="18" charset="0"/>
              </a:rPr>
              <a:t>, ЈЕДИНИ ИМЕНОМ ПОЗНАТИ ГРАДИТЕЉ ОВОГ РАЗДОБЉА, КОЈИ ЈЕ ТРАГ О СВОМ ДЕЛОВАЊУ ОСТАВИО САСВИМ НЕУПАДЉИВО УРЕЗАН У НАТПИСУ НА ПРАГУ ПОРТАЛА ИЗ ПРИПРАТЕ У НАОС. МИЛИЦИНА ЗАДУЖБИНА, КОЈА ЈЕ ПОСЛЕ КОСОВСКЕ БИТКЕ ПОСТАЛА УТОЧИШТЕ МНОГИМ ЗАМОНАШЕНИМ ДВОРАНКАМА И СУПРУГАМА ВЛАСТЕЛИНА ПОСТРАДАЛИХ У БОЈУ, ПРЕДСТАВЉАЛА ЈЕ ЈЕДНО ОД НАЈВАЖНИЈИХ ДУХОВНИХ СРЕДИШТА МОРАВСКЕ СРБИЈЕ, И ПО СВОЈИМ ОДЛИКАМА ОД ПОЧЕТКА ЈЕ БИЛА ЗАМИШЉЕНА СА ТАКО ВАЖНОМ УЛОГОМ. ИЗВЕДЕНА ЈЕ У ВИДУ ХРАМА РАЗВИЈЕНОГ УПИСАНОГ КРСТА СА ЈЕДНОМ ВИСОКОМ КУПОЛОМ НА СТУПЦИМА, ТРОДЕЛНИМ ОЛТАРСКИМ ПРОСТОРОМ И ВЕЛИКОМ ДВОРАНОМ СПОЉНЕ ПРИПРАТЕ ПОКРИВЕНЕ СЛЕПОМ КАЛОТОМ. ОБЗИРОМ НА ЊЕНО НЕМАЊИЋКО ПОРЕКЛО, ПРИПРАТА БИ СЕ МОГЛА ТУМАЧИТИ И КАО НАСТАВАК ПРАКСЕ ПОДИЗАЊА РАЗВИЈЕНИХ ЗАПАДНИХ ПОСТРОЈЕЊА ПО ТРАДИЦИЈИ 13. ВЕКА.  </a:t>
            </a:r>
            <a:endParaRPr lang="en-US" sz="2000" b="1" dirty="0">
              <a:solidFill>
                <a:srgbClr val="FFFF00"/>
              </a:solidFill>
              <a:latin typeface="Bookman Old Style"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 НОТА ТРАДИЦИОНАЛНОГ У ПРОСТОРНО-СИМБОЛИЧКО-ФУНКЦИОНАЛНОЈ ЗАМИСЛИ ЉУБОСТИЊЕ ПОСТИГНУТА ЈЕ  НАЈПРЕ ЧИЊЕНИЦОМ ДА ЈЕ ХРАМ САГРАЂЕН СА ФУНЕРАРНОМ НАМЕНОМ. НАИМЕ, ИАКО ДЕВАСТИРАН ТОКОМ ВРЕМЕНА, ИЗВЕСНО ЈЕ ДА СЕ </a:t>
            </a:r>
            <a:r>
              <a:rPr lang="sr-Cyrl-RS" sz="2000" b="1" u="sng" dirty="0" smtClean="0">
                <a:solidFill>
                  <a:srgbClr val="FFFF00"/>
                </a:solidFill>
                <a:latin typeface="Bookman Old Style" pitchFamily="18" charset="0"/>
              </a:rPr>
              <a:t>УНАПРЕД ПРИПРЕМЉЕН ГРОБ КНЕГИЊЕ НАЛАЗИО ДЕСНО ОД ПОРТАЛА У ПРОСТОРУ ПРЕМА ЈУГОЗАПАДНОМ УГЛУ ЗАПАДНОГ ТРАВЕЈА НАОСА</a:t>
            </a:r>
            <a:r>
              <a:rPr lang="sr-Cyrl-RS" sz="2000" b="1" dirty="0" smtClean="0">
                <a:solidFill>
                  <a:srgbClr val="FFFF00"/>
                </a:solidFill>
                <a:latin typeface="Bookman Old Style" pitchFamily="18" charset="0"/>
              </a:rPr>
              <a:t>, МАДА СЕ ЊЕНО ГРОБНО МЕСТО ПРЕТПОСТАВЉАЛО И ИСПОД ПОРТРЕТА У СЕВЕРОЗАПАДНОМ УГЛУ </a:t>
            </a:r>
            <a:r>
              <a:rPr lang="sr-Cyrl-RS" sz="2000" b="1" u="sng" dirty="0" smtClean="0">
                <a:solidFill>
                  <a:srgbClr val="FFFF00"/>
                </a:solidFill>
                <a:latin typeface="Bookman Old Style" pitchFamily="18" charset="0"/>
              </a:rPr>
              <a:t>СПОЉНЕ ПРИПРАТЕ</a:t>
            </a:r>
            <a:r>
              <a:rPr lang="sr-Cyrl-RS" sz="2000" b="1" dirty="0" smtClean="0">
                <a:solidFill>
                  <a:srgbClr val="FFFF00"/>
                </a:solidFill>
                <a:latin typeface="Bookman Old Style" pitchFamily="18" charset="0"/>
              </a:rPr>
              <a:t>. ДРУГА ГРОБНИЦА НАСТАЛА ЈЕ У НИШИ ИЗВДЕНОЈ ЗАЗИЂИВАЊЕМ ЈУЖНОГ УЛАЗА У ПРИПРАТУ, ГДЕ ЈЕ СМЕШТЕН САРКОФАГ </a:t>
            </a:r>
            <a:r>
              <a:rPr lang="sr-Cyrl-RS" sz="2000" b="1" u="sng" dirty="0" smtClean="0">
                <a:solidFill>
                  <a:srgbClr val="FFFF00"/>
                </a:solidFill>
                <a:latin typeface="Bookman Old Style" pitchFamily="18" charset="0"/>
              </a:rPr>
              <a:t>ПО ТРАДИЦИЈИ </a:t>
            </a:r>
            <a:r>
              <a:rPr lang="sr-Cyrl-RS" sz="2000" b="1" dirty="0" smtClean="0">
                <a:solidFill>
                  <a:srgbClr val="FFFF00"/>
                </a:solidFill>
                <a:latin typeface="Bookman Old Style" pitchFamily="18" charset="0"/>
              </a:rPr>
              <a:t>ОБЕЛЕЖЈЕ ГРОБА </a:t>
            </a:r>
            <a:r>
              <a:rPr lang="sr-Cyrl-RS" sz="2000" b="1" u="sng" dirty="0" smtClean="0">
                <a:solidFill>
                  <a:srgbClr val="FFFF00"/>
                </a:solidFill>
                <a:latin typeface="Bookman Old Style" pitchFamily="18" charset="0"/>
              </a:rPr>
              <a:t>МОНАХИЊЕ ЈЕФИМИЈЕ</a:t>
            </a:r>
            <a:r>
              <a:rPr lang="sr-Cyrl-RS" sz="2000" b="1" dirty="0" smtClean="0">
                <a:solidFill>
                  <a:srgbClr val="FFFF00"/>
                </a:solidFill>
                <a:latin typeface="Bookman Old Style" pitchFamily="18" charset="0"/>
              </a:rPr>
              <a:t>, СУПРУГЕ УГЉЕШЕ МРЊАВЧЕВИЋА. ПОТВРДУ МЕСТА МИЛИЦИНОГ ГРОБА ДАЈУ ПОДАЦИ О ЊЕНОМ </a:t>
            </a:r>
            <a:r>
              <a:rPr lang="sr-Cyrl-RS" sz="2000" b="1" u="sng" dirty="0" smtClean="0">
                <a:solidFill>
                  <a:srgbClr val="FFFF00"/>
                </a:solidFill>
                <a:latin typeface="Bookman Old Style" pitchFamily="18" charset="0"/>
              </a:rPr>
              <a:t>КТИТОРСКОМ ПОРТРЕТУ СА МОДЕЛОМ ХРАМА</a:t>
            </a:r>
            <a:r>
              <a:rPr lang="sr-Cyrl-RS" sz="2000" b="1" dirty="0" smtClean="0">
                <a:solidFill>
                  <a:srgbClr val="FFFF00"/>
                </a:solidFill>
                <a:latin typeface="Bookman Old Style" pitchFamily="18" charset="0"/>
              </a:rPr>
              <a:t>, КОЈИ ЈЕ УНИШТЕН, А НАЛАЗИО СЕ НА ЗИДУ ИЗНАД МЕСТА ОБЕЛЕЖЕНОГ НА ЦРТЕЖУ ОСНОВЕ. ОБЕЛЕЖЈЕ ГРОБА САМО У ВИДУ ПЛОЧЕ ОДГОВАРАЛО ЈЕ ЊЕНОМ МОНАШКОМ СТАТУСУ, А С ОБЗИРОМ ДА ЈЕ ИЗВЕСНО БИО ОТВАРАН МОГУЋЕ ЈЕ ДА СУ МИЛИЦИНИ ЗЕМНИ ОСТАЦИ НАКНАДНО ПРЕНЕТИ У ПОСТРОЈЕЊЕ У ПРИПРАТИ. ТАКОЂЕ, О ПРЕТЕНЗИЈАМА ГОВОРИ И СВЕЧАНА ДИНАСТИЧКА СЛИКА ПОРОДИЦЕ СА СИНОВИМА У ПРИПРАТИ.    </a:t>
            </a:r>
            <a:endParaRPr lang="en-US" sz="2000" b="1" dirty="0">
              <a:solidFill>
                <a:srgbClr val="FFFF00"/>
              </a:solidFill>
              <a:latin typeface="Bookman Old Style"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Untitled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8585" cy="5791200"/>
          </a:xfrm>
          <a:prstGeom prst="rect">
            <a:avLst/>
          </a:prstGeom>
          <a:noFill/>
        </p:spPr>
      </p:pic>
      <p:sp>
        <p:nvSpPr>
          <p:cNvPr id="3" name="TextBox 2"/>
          <p:cNvSpPr txBox="1"/>
          <p:nvPr/>
        </p:nvSpPr>
        <p:spPr>
          <a:xfrm>
            <a:off x="152400" y="6019800"/>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ЉУБОСТИЊА, ОСНОВА ЦРКВЕ СА ОБЕЛЕЖЕНИМ ГРОБНИМ МЕСТИМА И БЕЛЕЗИМА</a:t>
            </a:r>
            <a:endParaRPr lang="en-US" sz="2000" b="1" dirty="0">
              <a:solidFill>
                <a:srgbClr val="FFFF00"/>
              </a:solidFill>
              <a:latin typeface="Bookman Old Style"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9 10MORAVSKA SRBIJA\026img69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5379599" cy="6858000"/>
          </a:xfrm>
          <a:prstGeom prst="rect">
            <a:avLst/>
          </a:prstGeom>
          <a:noFill/>
        </p:spPr>
      </p:pic>
      <p:sp>
        <p:nvSpPr>
          <p:cNvPr id="3" name="TextBox 2"/>
          <p:cNvSpPr txBox="1"/>
          <p:nvPr/>
        </p:nvSpPr>
        <p:spPr>
          <a:xfrm>
            <a:off x="5486400" y="2971800"/>
            <a:ext cx="35052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ЉУБОСТИЊА, ТРОДИМЕНЗИОНАЛНА ПРОЈЕКЦИЈА ПРОСТОРА УНУТРАШЊОСТИ ЦРКВЕ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P726383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612" cy="6858000"/>
          </a:xfrm>
          <a:prstGeom prst="rect">
            <a:avLst/>
          </a:prstGeom>
          <a:noFill/>
        </p:spPr>
      </p:pic>
      <p:sp>
        <p:nvSpPr>
          <p:cNvPr id="3" name="TextBox 2"/>
          <p:cNvSpPr txBox="1"/>
          <p:nvPr/>
        </p:nvSpPr>
        <p:spPr>
          <a:xfrm>
            <a:off x="304800" y="6324600"/>
            <a:ext cx="86106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ЉУБОСТИЊА, СПОЉНА ПРИПРАТА, ПОГЛЕД ПРЕМА НАОСУ</a:t>
            </a:r>
            <a:endParaRPr lang="en-US" sz="2000" b="1" dirty="0">
              <a:solidFill>
                <a:srgbClr val="FFFF00"/>
              </a:solidFill>
              <a:latin typeface="Bookman Old Style"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Videos\Desktop\P726375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114800" cy="5116450"/>
          </a:xfrm>
          <a:prstGeom prst="rect">
            <a:avLst/>
          </a:prstGeom>
          <a:noFill/>
        </p:spPr>
      </p:pic>
      <p:pic>
        <p:nvPicPr>
          <p:cNvPr id="11267" name="Picture 3" descr="C:\Users\Ivan\Videos\Desktop\029039ljubsteivukzapzidpriprat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1"/>
            <a:ext cx="4495800" cy="5057775"/>
          </a:xfrm>
          <a:prstGeom prst="rect">
            <a:avLst/>
          </a:prstGeom>
          <a:noFill/>
        </p:spPr>
      </p:pic>
      <p:sp>
        <p:nvSpPr>
          <p:cNvPr id="4" name="TextBox 3"/>
          <p:cNvSpPr txBox="1"/>
          <p:nvPr/>
        </p:nvSpPr>
        <p:spPr>
          <a:xfrm>
            <a:off x="304800" y="5486400"/>
            <a:ext cx="85344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ЉУБОСТИЊА, СПОЉНА ПРИПРАТА, ПРЕДСТАВЕ СВ. КНЕЗА ЛАЗАРА, КНЕГИЊЕ МИЛИЦЕ, ВУКА И СТЕФАНА ЛАЗАРЕВИЋА (сликарство после битке на Косову)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62795" cy="6858000"/>
          </a:xfrm>
          <a:prstGeom prst="rect">
            <a:avLst/>
          </a:prstGeom>
          <a:noFill/>
        </p:spPr>
      </p:pic>
      <p:sp>
        <p:nvSpPr>
          <p:cNvPr id="4" name="TextBox 3"/>
          <p:cNvSpPr txBox="1"/>
          <p:nvPr/>
        </p:nvSpPr>
        <p:spPr>
          <a:xfrm>
            <a:off x="838200" y="6324600"/>
            <a:ext cx="80772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ЉУБОСТИЊА, ИЗГЛЕД СА СЕВЕРОЗАПАДНЕ СТРАНЕ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van\Videos\Desktop\001 SRBIJA PREDAVANJA\800px-Central_balkans_1373_1395_s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6789737" cy="6858000"/>
          </a:xfrm>
          <a:prstGeom prst="rect">
            <a:avLst/>
          </a:prstGeom>
          <a:noFill/>
        </p:spPr>
      </p:pic>
      <p:sp>
        <p:nvSpPr>
          <p:cNvPr id="4" name="TextBox 3"/>
          <p:cNvSpPr txBox="1"/>
          <p:nvPr/>
        </p:nvSpPr>
        <p:spPr>
          <a:xfrm>
            <a:off x="6858000" y="1981200"/>
            <a:ext cx="22860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ОКВИРНА ПОДЕЛА ТЕРИТОРИЈА ЦЕНТРАЛНОГ И ЈУЖНОГ БАЛКАНА ОКО 1373.Г.</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СПОЉАШЊОСТ ЉУБОСТИЊЕ</a:t>
            </a:r>
            <a:r>
              <a:rPr lang="sr-Cyrl-RS" sz="2000" b="1" dirty="0" smtClean="0">
                <a:solidFill>
                  <a:srgbClr val="FFFF00"/>
                </a:solidFill>
                <a:latin typeface="Bookman Old Style" pitchFamily="18" charset="0"/>
              </a:rPr>
              <a:t>, ОД КАМЕНИХ ТЕСАНИКА, </a:t>
            </a:r>
            <a:r>
              <a:rPr lang="sr-Cyrl-RS" sz="2000" b="1" u="sng" dirty="0" smtClean="0">
                <a:solidFill>
                  <a:srgbClr val="FFFF00"/>
                </a:solidFill>
                <a:latin typeface="Bookman Old Style" pitchFamily="18" charset="0"/>
              </a:rPr>
              <a:t>ОДНОСНО МАТЕРЈАЛА У КОЈЕМ ЈЕ БИЛО ЗНАТНО ТЕЖЕ ОСТВАРИТИ ОБЛИКОВАЊЕ ФАСАДА ПОПУТ ОНОГА НА ЛАЗАРЕВИМ ЗАДУЖБИНАМА</a:t>
            </a:r>
            <a:r>
              <a:rPr lang="sr-Cyrl-RS" sz="2000" b="1" dirty="0" smtClean="0">
                <a:solidFill>
                  <a:srgbClr val="FFFF00"/>
                </a:solidFill>
                <a:latin typeface="Bookman Old Style" pitchFamily="18" charset="0"/>
              </a:rPr>
              <a:t>, ПОКАЗУЈЕ ИЗУЗЕТНУ ВЕШТИНУ ГРАДИТЕЉА. НАСТОЈЕЋИ ДА СТВОРИ УТИСАК УЗДИЗАЊА ВОЛУМЕНА У ВИСИНУ КАО СВОЈСТВО РАВАНИЦЕ И НАРОЧИТО ЛАЗАРИЦЕ, РАДЕ БОРОЈЕВИЋ ПРИМЕНИО ЈЕ СВОЈЕВРСНУ “ОПТИЧКУ ИЛУЗИЈУ”. ОНА СЕ САСТОЈАЛА У </a:t>
            </a:r>
            <a:r>
              <a:rPr lang="sr-Cyrl-RS" sz="2000" b="1" u="sng" dirty="0" smtClean="0">
                <a:solidFill>
                  <a:srgbClr val="FFFF00"/>
                </a:solidFill>
                <a:latin typeface="Bookman Old Style" pitchFamily="18" charset="0"/>
              </a:rPr>
              <a:t>УКИДАЊУ НИЖЕГ КОРДОНСКОГ ВЕНЦА</a:t>
            </a:r>
            <a:r>
              <a:rPr lang="sr-Cyrl-RS" sz="2000" b="1" dirty="0" smtClean="0">
                <a:solidFill>
                  <a:srgbClr val="FFFF00"/>
                </a:solidFill>
                <a:latin typeface="Bookman Old Style" pitchFamily="18" charset="0"/>
              </a:rPr>
              <a:t>, КАО ДОМИНАНТНОГ НОСИОЦА “СИЛЕ” ХОРИЗОНТАЛНОГ ПРОСТИРАЊА ГРАЂЕВИНЕ. ТАКО СУ У СПОЉАШЊОСТИ НАГЛАШЕНЕ ЊЕНЕ ВЕРТИКАЛЕ: </a:t>
            </a:r>
            <a:r>
              <a:rPr lang="sr-Cyrl-RS" sz="2000" b="1" u="sng" dirty="0" smtClean="0">
                <a:solidFill>
                  <a:srgbClr val="FFFF00"/>
                </a:solidFill>
                <a:latin typeface="Bookman Old Style" pitchFamily="18" charset="0"/>
              </a:rPr>
              <a:t>ПИЛАСТАРА СА ЛУКОВИМА, КАЛОТЕ НАД ПРИПРАТОМ, И КУПОЛЕ</a:t>
            </a:r>
            <a:r>
              <a:rPr lang="sr-Cyrl-RS" sz="2000" b="1" dirty="0" smtClean="0">
                <a:solidFill>
                  <a:srgbClr val="FFFF00"/>
                </a:solidFill>
                <a:latin typeface="Bookman Old Style" pitchFamily="18" charset="0"/>
              </a:rPr>
              <a:t>. НАСТОЈАЊЕ НА АРТИКУЛАЦИЈИ ФАСАДА НАЛИК ЛАЗАРИЦИ ВИДИ СЕ И У МОТИВУ “ТРИЈУМФАЛНОГ ЛУКА” НА ПРОЧЕЉУ ПРИПРАТЕ. ПО ПРАВИЛИМА САМОСТАЛНОГ ОБЛИКОВАЊА ПОЗНОВИЗАНТИЈСКИХ ФАСАДА ТАКО ЈЕ СУГЕРИСАНА ТРОБРОДНОСТ КОЈЕ У ЕНТЕРИЈЕРУ НЕМА. ДВОСТЕПЕНЕ ЛЕЗЕНЕ ИЗВЕДЕНЕ СУ И УЗ БОЧНЕ УГЛОВЕ ПРЕМА ЗАПАДУ, ДОК ЈЕ ПРЕЛАЗ КА НАОСУ НАГЛАШЕН ЈЕДНОСТРУКИМ ПРОФИЛОМ, МОРФОЛОШКИ ИСТОВЕТНИМ ОНОМЕ НА ПЕВНИЦАМА. ИДЕЈА ЈЕ ЛОГИЧНО ЗАОКРУЖЕНА НАЈВИШОМ АРКАДОМ КОЈА НАГЛАШАВА ВИСИНУ ВОЛУМЕНА ПРИПРАТЕ.      </a:t>
            </a:r>
            <a:endParaRPr lang="en-US" sz="2000" b="1" u="sng"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27P72637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723" cy="6858000"/>
          </a:xfrm>
          <a:prstGeom prst="rect">
            <a:avLst/>
          </a:prstGeom>
          <a:noFill/>
        </p:spPr>
      </p:pic>
      <p:sp>
        <p:nvSpPr>
          <p:cNvPr id="3" name="TextBox 2"/>
          <p:cNvSpPr txBox="1"/>
          <p:nvPr/>
        </p:nvSpPr>
        <p:spPr>
          <a:xfrm>
            <a:off x="1524000" y="6172200"/>
            <a:ext cx="73152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ЉУБОСТИЊА, ИЗГЛЕД ЈУЖНЕ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P726381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958"/>
          </a:xfrm>
          <a:prstGeom prst="rect">
            <a:avLst/>
          </a:prstGeom>
          <a:noFill/>
        </p:spPr>
      </p:pic>
      <p:sp>
        <p:nvSpPr>
          <p:cNvPr id="3" name="TextBox 2"/>
          <p:cNvSpPr txBox="1"/>
          <p:nvPr/>
        </p:nvSpPr>
        <p:spPr>
          <a:xfrm>
            <a:off x="228600" y="6150114"/>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ЉУБОСТИЊА,  ДЕО ОЧУВАНЕ СЛИКАНЕ МАЛТЕРНЕ ОПЛАТЕ КОЈА ЈЕ ПРЕКРИВАЛА ФАСАДЕ ЦРКВЕ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33P726379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2723" cy="6858000"/>
          </a:xfrm>
          <a:prstGeom prst="rect">
            <a:avLst/>
          </a:prstGeom>
          <a:noFill/>
        </p:spPr>
      </p:pic>
      <p:sp>
        <p:nvSpPr>
          <p:cNvPr id="3" name="TextBox 2"/>
          <p:cNvSpPr txBox="1"/>
          <p:nvPr/>
        </p:nvSpPr>
        <p:spPr>
          <a:xfrm>
            <a:off x="152400" y="5534561"/>
            <a:ext cx="86106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ЉУБОСТИЊА, ДЕТАЉ ОПЛАТЕ. ОБЛАГАЊЕ ГРАЂЕВИНЕ МАЛТЕРНИМ ПОВРШИНАМА НА КОЈИМА СУ ПОДРАЖАВАНИ ОПУС И КЛЕАСНИ УКРАСИ ИЗВЕСНО ГОВОРИ О СИМБОЛИЧКОМ КАРАКТЕРУ ОВАКВОГ ГРАЂЕЊА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P726378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304800"/>
            <a:ext cx="4114800" cy="5514393"/>
          </a:xfrm>
          <a:prstGeom prst="rect">
            <a:avLst/>
          </a:prstGeom>
          <a:noFill/>
        </p:spPr>
      </p:pic>
      <p:pic>
        <p:nvPicPr>
          <p:cNvPr id="8195" name="Picture 3" descr="C:\Users\Ivan\Videos\Desktop\P726377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04800"/>
            <a:ext cx="3836987" cy="5456736"/>
          </a:xfrm>
          <a:prstGeom prst="rect">
            <a:avLst/>
          </a:prstGeom>
          <a:noFill/>
        </p:spPr>
      </p:pic>
      <p:sp>
        <p:nvSpPr>
          <p:cNvPr id="4" name="TextBox 3"/>
          <p:cNvSpPr txBox="1"/>
          <p:nvPr/>
        </p:nvSpPr>
        <p:spPr>
          <a:xfrm>
            <a:off x="0" y="5867400"/>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ЉУБОСТИЊА, КЛЕСАНИ УКРАС ОКО БИФОРА. ВЕГЕТАБИЛНИ И ГЕОМЕТРИЈСКИ МОТИВИ ОДАЈУ ГРУБЉУ ТЕКСТУРУ МАТЕРЈАЛА И НАЧИНА КЛЕСАЊА, СПРАМ ЛАЗАРЕВИХ ЦРКАВА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 МАЊОЈ ИЛИ ВЕЋОЈ МЕРИ ДОБРО ОЧУВАНЕ АЛИ УЗ ВЕЛИКЕ КАСНИЈЕ ПРЕПРАВКЕ, </a:t>
            </a:r>
            <a:r>
              <a:rPr lang="sr-Cyrl-RS" sz="2000" b="1" u="sng" dirty="0" smtClean="0">
                <a:solidFill>
                  <a:srgbClr val="FFFF00"/>
                </a:solidFill>
                <a:latin typeface="Bookman Old Style" pitchFamily="18" charset="0"/>
              </a:rPr>
              <a:t>ВЛАСТЕОСКЕ ЗАДУЖБИНЕ </a:t>
            </a:r>
            <a:r>
              <a:rPr lang="sr-Cyrl-RS" sz="2000" b="1" dirty="0" smtClean="0">
                <a:solidFill>
                  <a:srgbClr val="FFFF00"/>
                </a:solidFill>
                <a:latin typeface="Bookman Old Style" pitchFamily="18" charset="0"/>
              </a:rPr>
              <a:t>ЛАЗАРЕВОГ ВРЕМЕНА ГЕНЕРАЛНО СУ ОСТАЛЕ НЕДОВОЉНО ПРОУЧЕНЕ КАО ЦЕЛИНА, ЧЕМУ ЈЕДАН ОД НАЈВАЖНИЈИХ РАЗЛОГА ПРЕДСТАВЉА ЧИЊЕНИЦА ДА ЈЕ МНОГИМА ТЕШКО ОТКРИТИ МАКАР И НАЗНАКЕ ХРОНОЛОГИЈЕ ИЛИ КТИТОРА. ТАКВА СИТУАЦИЈА ПОСЛЕДИЧНО ЈЕ ДОВЕЛА И ДО ОБИЉА НАУЧНИХ СУДОВА О ПОЈЕДИНАЧНИМ СПОМЕНИЦИМА. РАЗНОЛИКО ПОДРАЖАВАЈУЋИ ЛАЗАРИЦУ, ОНИ СУ БИЛИ ГРАЂЕНИ У АРЕАЛУ ОД НЕПОСРЕДНЕ БЛИЗИНЕ ПРЕСТОНИЦЕ, ПРЕКО СУСЕДНИХ КРАЈЕВА У БЛИЗИНИ ДАНАШЊЕГ ТРСТЕНИКА ИЛИ У ДОЛИНИ ИБРА, ДО ГРАНИЧНИХ ОБЛАСТИ ЛАЗАРЕВЕ ДРЖАВЕ. СКУПНО ПОСМАТРАНЕ, ЊИХОВЕ ГРАДИТЕЉСКЕ КАРАКТЕРИСТИКЕ ВАРИРАЈУ ОД СКРОМНИХ ДО СРАЗМЕРНО УСПЕЛИХ ОСТВАРЕЊА, ПОНЕГДЕ СА ИЗУЗЕТНО ВРЕДНИМ ПОЈЕДИНОСТИМА КОЈЕ ПОНАЈПРЕ ОТКРИВАЈУ РАД ВРХУНСКИХ КЛЕСАРА. ОД СКОРА, КОРПУСУ ХРАМОВА КОЈИ СЕ С РАЗЛИЧИТИМ СТЕПЕНОМ СИГУРНОСТИ МОГУ ПРИПИСАТИ ПРЕДКОСОВСКОМ РАЗДОБЉУ, РАЗЛОЖНО СЕ МОЖЕ ПРИДОДАТИ И </a:t>
            </a:r>
            <a:r>
              <a:rPr lang="sr-Cyrl-RS" sz="2000" b="1" u="sng" dirty="0" smtClean="0">
                <a:solidFill>
                  <a:srgbClr val="FFFF00"/>
                </a:solidFill>
                <a:latin typeface="Bookman Old Style" pitchFamily="18" charset="0"/>
              </a:rPr>
              <a:t>САБОРНА ЦРКВА СВ. НИКОЛЕ У НОВОМ БРДУ</a:t>
            </a:r>
            <a:r>
              <a:rPr lang="sr-Cyrl-RS" sz="2000" b="1" dirty="0" smtClean="0">
                <a:solidFill>
                  <a:srgbClr val="FFFF00"/>
                </a:solidFill>
                <a:latin typeface="Bookman Old Style" pitchFamily="18" charset="0"/>
              </a:rPr>
              <a:t>, СПОМЕНУТОМ РУДАРСКОМ ЦЕНТРУ КОЈИ СЕ НАЛАЗИО У ОКВИРИМА ЛАЗАРЕВИХ ТЕРИТОРИЈА.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Ivan\Videos\Desktop\013P7263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958"/>
          </a:xfrm>
          <a:prstGeom prst="rect">
            <a:avLst/>
          </a:prstGeom>
          <a:noFill/>
        </p:spPr>
      </p:pic>
      <p:sp>
        <p:nvSpPr>
          <p:cNvPr id="3" name="TextBox 2"/>
          <p:cNvSpPr txBox="1"/>
          <p:nvPr/>
        </p:nvSpPr>
        <p:spPr>
          <a:xfrm>
            <a:off x="228600" y="152400"/>
            <a:ext cx="8915400" cy="400110"/>
          </a:xfrm>
          <a:prstGeom prst="rect">
            <a:avLst/>
          </a:prstGeom>
          <a:noFill/>
        </p:spPr>
        <p:txBody>
          <a:bodyPr wrap="square" rtlCol="0">
            <a:spAutoFit/>
          </a:bodyPr>
          <a:lstStyle/>
          <a:p>
            <a:r>
              <a:rPr lang="sr-Cyrl-RS" sz="2000" b="1" dirty="0" smtClean="0">
                <a:solidFill>
                  <a:srgbClr val="FF0000"/>
                </a:solidFill>
                <a:latin typeface="Bookman Old Style" pitchFamily="18" charset="0"/>
              </a:rPr>
              <a:t>ВЕЛУЋЕ КОД ТРСТЕНИКА, ЦРКВА ВАВЕДЕЊА БОГОРОДИЦЕ </a:t>
            </a:r>
            <a:endParaRPr lang="en-US" sz="2000" b="1" dirty="0">
              <a:solidFill>
                <a:srgbClr val="FF0000"/>
              </a:solidFill>
              <a:latin typeface="Bookman Old Style" pitchFamily="18" charset="0"/>
            </a:endParaRPr>
          </a:p>
        </p:txBody>
      </p:sp>
      <p:pic>
        <p:nvPicPr>
          <p:cNvPr id="49155" name="Picture 3" descr="C:\Users\Ivan\Videos\Desktop\001 SRBIJA PREDAVANJA\9 10MORAVSKA SRBIJA\Untitled2VELUC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3841306"/>
            <a:ext cx="1981200" cy="3016694"/>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ЦРКВА ВАВЕДЕЊА БОГОРОДИЦЕ У ВЕЛУЋУ </a:t>
            </a:r>
            <a:r>
              <a:rPr lang="sr-Cyrl-RS" sz="2000" b="1" dirty="0" smtClean="0">
                <a:solidFill>
                  <a:srgbClr val="FFFF00"/>
                </a:solidFill>
                <a:latin typeface="Bookman Old Style" pitchFamily="18" charset="0"/>
              </a:rPr>
              <a:t>КОД ТРСТЕНИКА КАРАКТЕРИСТИЧАН ЈЕ ПРИМЕР СРАЗМЕРНО ДОБРО ОЧУВАНИХ АРХИТЕКТУРЕ И ЖИВОПИСА ХРАМА, О КОЈИМА СУ У ИСТОРИОГРАФИЈИ, МЕЂУТИМ, САОПШТЕНИ МНОГИ ОПРЕЧНИ СУДОВИ. ОКОЛНОСТ ДА СУ ГОРЊИ ДЕЛОВИ ПРИПРАТЕ И ДЕЛИМИЧНО НАОСА СПОЉА БИТНО ПРОМЕЊЕНИ, ЗНАЧАЈНО ОТЕЖАВАЈУ БЛИЖЕ ОДРЕЂЕЊЕ ГРАДИТЕЉСКИХ СВОЈСТАВА. НА ОСНОВУ  ЕЛЕМЕНАТА ДО ДРУГОГ КОРДОНСКОГ ВЕНЦА, КОНСТАТОВАНО ЈЕ ДА ЈЕ РЕЧ О ЗДАЊУ КОЈЕ ЈЕ СТАЈАЛО У НЕКОЈ ВЕЗИ СА ЛАЗАРИЦОМ. НАЧИН ЗИДАЊА, ОЧУВАНИ ПРОФИЛИ И КЛЕСАНА ПЛАСТИКА ОПРАВДАВАЈУ ОВАКАВ СУД, АЛИ СЕ МИШЉЕЊА О КТИТОРИМА ОДНОСНО ХРОНОЛОГИЈИ РАЗЛИКУЈУ </a:t>
            </a:r>
            <a:r>
              <a:rPr lang="sr-Cyrl-RS" sz="2000" b="1" u="sng" dirty="0" smtClean="0">
                <a:solidFill>
                  <a:srgbClr val="FFFF00"/>
                </a:solidFill>
                <a:latin typeface="Bookman Old Style" pitchFamily="18" charset="0"/>
              </a:rPr>
              <a:t>ЗА ПРИБЛИЖНО ТРИ ДЕЦЕНИЈЕ</a:t>
            </a:r>
            <a:r>
              <a:rPr lang="sr-Cyrl-RS" sz="2000" b="1" dirty="0" smtClean="0">
                <a:solidFill>
                  <a:srgbClr val="FFFF00"/>
                </a:solidFill>
                <a:latin typeface="Bookman Old Style" pitchFamily="18" charset="0"/>
              </a:rPr>
              <a:t>, УСЛЕД ВИШЕ ТУМАЧЕЊА МНОШТВА ПОРТРЕТА ЛИЧНОСТИ НАСЛИКАНИХ У НАОСУ (КТИТОРИ) И ПРИПРАТИ (МОГУЋЕ КТИТОРИ КОЈИ СУ ДОВРШИЛИ ХРАМ ИЛИ ПРЕМИНУЛИ ВЛАСТЕЛИНИ). ТАКО СЕ О ВЕЛУЋУ ДАНАС МОЖЕ РАЗМИШЉАТИ ИЛИ КАО О ЗАДУЖБИНИ НАСТАЛОЈ У ВРЕМЕ </a:t>
            </a:r>
            <a:r>
              <a:rPr lang="sr-Cyrl-RS" sz="2000" b="1" u="sng" dirty="0" smtClean="0">
                <a:solidFill>
                  <a:srgbClr val="FFFF00"/>
                </a:solidFill>
                <a:latin typeface="Bookman Old Style" pitchFamily="18" charset="0"/>
              </a:rPr>
              <a:t>КАДА ЛАЗАР ЈОШ НИЈЕ </a:t>
            </a:r>
            <a:r>
              <a:rPr lang="sr-Cyrl-RS" sz="2000" b="1" dirty="0" smtClean="0">
                <a:solidFill>
                  <a:srgbClr val="FFFF00"/>
                </a:solidFill>
                <a:latin typeface="Bookman Old Style" pitchFamily="18" charset="0"/>
              </a:rPr>
              <a:t>НОСИО ТИТУЛУ КНЕЗА (ОКО 1374.Г.), ИЛИ </a:t>
            </a:r>
            <a:r>
              <a:rPr lang="sr-Cyrl-RS" sz="2000" b="1" u="sng" dirty="0" smtClean="0">
                <a:solidFill>
                  <a:srgbClr val="FFFF00"/>
                </a:solidFill>
                <a:latin typeface="Bookman Old Style" pitchFamily="18" charset="0"/>
              </a:rPr>
              <a:t>КАДА ЈЕ ВЕЋ БИО МРТАВ </a:t>
            </a:r>
            <a:r>
              <a:rPr lang="sr-Cyrl-RS" sz="2000" b="1" dirty="0" smtClean="0">
                <a:solidFill>
                  <a:srgbClr val="FFFF00"/>
                </a:solidFill>
                <a:latin typeface="Bookman Old Style" pitchFamily="18" charset="0"/>
              </a:rPr>
              <a:t>ПОСЛЕ 1389.Г. У ТОМ БИ СЛУЧАЈУ ЦРКВА </a:t>
            </a:r>
            <a:r>
              <a:rPr lang="sr-Cyrl-RS" sz="2000" b="1" u="sng" dirty="0" smtClean="0">
                <a:solidFill>
                  <a:srgbClr val="FFFF00"/>
                </a:solidFill>
                <a:latin typeface="Bookman Old Style" pitchFamily="18" charset="0"/>
              </a:rPr>
              <a:t>МОГЛА</a:t>
            </a:r>
            <a:r>
              <a:rPr lang="sr-Cyrl-RS" sz="2000" b="1" dirty="0" smtClean="0">
                <a:solidFill>
                  <a:srgbClr val="FFFF00"/>
                </a:solidFill>
                <a:latin typeface="Bookman Old Style" pitchFamily="18" charset="0"/>
              </a:rPr>
              <a:t> БИТИ ЗАДУЖБИНА ВЕЗАНА ЗА ЛИЧНОСТ ОДНОСНО ПОСЕД ВУКА ЛАЗАРЕВИЋА.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Ivan\Videos\Desktop\015P726398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81000"/>
            <a:ext cx="4191000" cy="5433844"/>
          </a:xfrm>
          <a:prstGeom prst="rect">
            <a:avLst/>
          </a:prstGeom>
          <a:noFill/>
        </p:spPr>
      </p:pic>
      <p:pic>
        <p:nvPicPr>
          <p:cNvPr id="50179" name="Picture 3" descr="C:\Users\Ivan\Videos\Desktop\P726398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81000"/>
            <a:ext cx="4114800" cy="5484677"/>
          </a:xfrm>
          <a:prstGeom prst="rect">
            <a:avLst/>
          </a:prstGeom>
          <a:noFill/>
        </p:spPr>
      </p:pic>
      <p:sp>
        <p:nvSpPr>
          <p:cNvPr id="4" name="TextBox 3"/>
          <p:cNvSpPr txBox="1"/>
          <p:nvPr/>
        </p:nvSpPr>
        <p:spPr>
          <a:xfrm>
            <a:off x="0" y="5867400"/>
            <a:ext cx="89916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ВЕЛУЋЕ, НАОС, ПРЕДСТАВЕ МИЛИЦЕ И ЛАЗАРА; ПРЕДСТАВА ВУКА БРАНКОВИЋА ИЛИ ВУКА ЛАЗАРЕВИЋА СА НЕПОЗНАТОМ ВЛАСТЕЛИНКОМ КОЈА ПРИЛАЖЕ МОДЕЛ ХРАМА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Ivan\Videos\Desktop\P726387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958"/>
          </a:xfrm>
          <a:prstGeom prst="rect">
            <a:avLst/>
          </a:prstGeom>
          <a:noFill/>
        </p:spPr>
      </p:pic>
      <p:sp>
        <p:nvSpPr>
          <p:cNvPr id="3" name="TextBox 2"/>
          <p:cNvSpPr txBox="1"/>
          <p:nvPr/>
        </p:nvSpPr>
        <p:spPr>
          <a:xfrm>
            <a:off x="152400" y="6019800"/>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ВЕЛУЋЕ, ПРИПРАТА, ПРЕДСТАВЕ ВЛАСТЕЛИНА, ВЕРОВАТНО НАКНАДНО ПРЕСЛИКАВАНЕ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ДРЖАВА </a:t>
            </a:r>
            <a:r>
              <a:rPr lang="sr-Cyrl-RS" sz="2000" b="1" u="sng" dirty="0" smtClean="0">
                <a:solidFill>
                  <a:srgbClr val="FFFF00"/>
                </a:solidFill>
                <a:latin typeface="Bookman Old Style" pitchFamily="18" charset="0"/>
              </a:rPr>
              <a:t>КНЕЗА ЛАЗАРА</a:t>
            </a:r>
            <a:r>
              <a:rPr lang="sr-Cyrl-RS" sz="2000" b="1" dirty="0" smtClean="0">
                <a:solidFill>
                  <a:srgbClr val="FFFF00"/>
                </a:solidFill>
                <a:latin typeface="Bookman Old Style" pitchFamily="18" charset="0"/>
              </a:rPr>
              <a:t>, КОЈА СЕ УОБИЧАЈЕНО ПОИСТОВЕЋУЈЕ СА </a:t>
            </a:r>
            <a:r>
              <a:rPr lang="sr-Cyrl-RS" sz="2000" b="1" u="sng" dirty="0" smtClean="0">
                <a:solidFill>
                  <a:srgbClr val="FFFF00"/>
                </a:solidFill>
                <a:latin typeface="Bookman Old Style" pitchFamily="18" charset="0"/>
              </a:rPr>
              <a:t>МОРАВСКОМ СРБИЈОМ</a:t>
            </a:r>
            <a:r>
              <a:rPr lang="sr-Cyrl-RS" sz="2000" b="1" dirty="0" smtClean="0">
                <a:solidFill>
                  <a:srgbClr val="FFFF00"/>
                </a:solidFill>
                <a:latin typeface="Bookman Old Style" pitchFamily="18" charset="0"/>
              </a:rPr>
              <a:t>, ПРЕДСТАВЉАЛА ЈЕ ЈЕДНУ ОД ТЕРИТОРИЈА СА САМОСТАЛНИМ ВЛАДАРИМА И САМОСТАЛНОМ УНУТРАШЊОМ УПРАВОМ. ЛАЗАР ХРЕБЕЉАНОВИЋ УПРАВЉАО ЈЕ НАЈВЕЋИМ ДЕЛОМ СРПСКИХ ОБЛАСТИ КОЈЕ СУ СЕ ПРУЖАЛЕ ОД ОБАЛЕ САВЕ И ДУНАВА, ПРЕКО </a:t>
            </a:r>
            <a:r>
              <a:rPr lang="sr-Cyrl-RS" sz="2000" b="1" u="sng" dirty="0" smtClean="0">
                <a:solidFill>
                  <a:srgbClr val="FFFF00"/>
                </a:solidFill>
                <a:latin typeface="Bookman Old Style" pitchFamily="18" charset="0"/>
              </a:rPr>
              <a:t>ШУМАДИЈЕ СА РУДНИКОМ</a:t>
            </a:r>
            <a:r>
              <a:rPr lang="sr-Cyrl-RS" sz="2000" b="1" dirty="0" smtClean="0">
                <a:solidFill>
                  <a:srgbClr val="FFFF00"/>
                </a:solidFill>
                <a:latin typeface="Bookman Old Style" pitchFamily="18" charset="0"/>
              </a:rPr>
              <a:t>, ДО КОСОВА ГДЕ ЈЕ ОД ВАЖНОСТИ БИЛО ТО ДА МУ ЈЕ ПРИПАДАО ГРАД </a:t>
            </a:r>
            <a:r>
              <a:rPr lang="sr-Cyrl-RS" sz="2000" b="1" u="sng" dirty="0" smtClean="0">
                <a:solidFill>
                  <a:srgbClr val="FFFF00"/>
                </a:solidFill>
                <a:latin typeface="Bookman Old Style" pitchFamily="18" charset="0"/>
              </a:rPr>
              <a:t>НОВО БРДО КОД ПРИШТИНЕ</a:t>
            </a:r>
            <a:r>
              <a:rPr lang="sr-Cyrl-RS" sz="2000" b="1" dirty="0" smtClean="0">
                <a:solidFill>
                  <a:srgbClr val="FFFF00"/>
                </a:solidFill>
                <a:latin typeface="Bookman Old Style" pitchFamily="18" charset="0"/>
              </a:rPr>
              <a:t>, ОД ПОЧЕТКА 14. СТОЛЕЋА ЈЕДАН ОД НАЈВЕЋИХ ЕВРОПСКИХ ЦЕНТАРА ЕКСПЛОАТАЦИЈЕ СРЕБРА. ТО ЈЕ, УЗ ВЕЛИЧИНУ ЗЕМЉЕ, ЧИНИЛО ОСНОВИЦУ ЛАЗАРЕВЕ ЕКОНОМСКЕ СНАГЕ СА ПРЕСТОНИМ ГРАДОМ КРУШЕВЦЕМ. ОД РАШКЕ ОБЛАСТИ, ПРЕКО МЕТОХИЈЕ ДО ПРОКЛЕТИЈА, СА ДВОРОМ У ВУЧИТРНУ ВЛАДАО ЈЕ </a:t>
            </a:r>
            <a:r>
              <a:rPr lang="sr-Cyrl-RS" sz="2000" b="1" u="sng" dirty="0" smtClean="0">
                <a:solidFill>
                  <a:srgbClr val="FFFF00"/>
                </a:solidFill>
                <a:latin typeface="Bookman Old Style" pitchFamily="18" charset="0"/>
              </a:rPr>
              <a:t>ВУК БРАНКОВИЋ</a:t>
            </a:r>
            <a:r>
              <a:rPr lang="sr-Cyrl-RS" sz="2000" b="1" dirty="0" smtClean="0">
                <a:solidFill>
                  <a:srgbClr val="FFFF00"/>
                </a:solidFill>
                <a:latin typeface="Bookman Old Style" pitchFamily="18" charset="0"/>
              </a:rPr>
              <a:t>. ЊЕГОВЕ ТЕРИТОРИЈЕ КА ЈУГОЗАПАДУ ОСЛАЊАЛЕ СУ СЕ НА ДРЖАВУ </a:t>
            </a:r>
            <a:r>
              <a:rPr lang="sr-Cyrl-RS" sz="2000" b="1" u="sng" dirty="0" smtClean="0">
                <a:solidFill>
                  <a:srgbClr val="FFFF00"/>
                </a:solidFill>
                <a:latin typeface="Bookman Old Style" pitchFamily="18" charset="0"/>
              </a:rPr>
              <a:t>ЂУРЂА </a:t>
            </a:r>
            <a:r>
              <a:rPr lang="en-US" sz="2000" b="1" u="sng" dirty="0" smtClean="0">
                <a:solidFill>
                  <a:srgbClr val="FFFF00"/>
                </a:solidFill>
                <a:latin typeface="Bookman Old Style" pitchFamily="18" charset="0"/>
              </a:rPr>
              <a:t>I </a:t>
            </a:r>
            <a:r>
              <a:rPr lang="sr-Cyrl-RS" sz="2000" b="1" u="sng" dirty="0" smtClean="0">
                <a:solidFill>
                  <a:srgbClr val="FFFF00"/>
                </a:solidFill>
                <a:latin typeface="Bookman Old Style" pitchFamily="18" charset="0"/>
              </a:rPr>
              <a:t>БАЛШИЋА</a:t>
            </a:r>
            <a:r>
              <a:rPr lang="en-US" sz="2000" b="1" u="sng" dirty="0" smtClean="0">
                <a:solidFill>
                  <a:srgbClr val="FFFF00"/>
                </a:solidFill>
                <a:latin typeface="Bookman Old Style" pitchFamily="18" charset="0"/>
              </a:rPr>
              <a:t>,</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КОЈА ЈЕ ОБУХВАТАЛА ОБЛАСТИ ИЗМЕЂУ БОКЕ КОТОРСКЕ, КРАЈЕВА СЕВЕРНО ОД ДАНАШЊЕ ПОДГОРИЦЕ, ДО ГРАДОВА ЈУЖНО ОД СКАДАРСКОГ ЈЕЗЕРА. </a:t>
            </a:r>
            <a:r>
              <a:rPr lang="sr-Cyrl-RS" sz="2000" b="1" u="sng" dirty="0" smtClean="0">
                <a:solidFill>
                  <a:srgbClr val="FFFF00"/>
                </a:solidFill>
                <a:latin typeface="Bookman Old Style" pitchFamily="18" charset="0"/>
              </a:rPr>
              <a:t>КРАЉ МАРКО</a:t>
            </a:r>
            <a:r>
              <a:rPr lang="sr-Cyrl-RS" sz="2000" b="1" dirty="0" smtClean="0">
                <a:solidFill>
                  <a:srgbClr val="FFFF00"/>
                </a:solidFill>
                <a:latin typeface="Bookman Old Style" pitchFamily="18" charset="0"/>
              </a:rPr>
              <a:t> БИО ЈЕ ГОСПОДАР ЗАПАДНИХ ДЕЛОВА МАКЕДОНИЈЕ И АЛБАНСКИХ ПЛАНИНА, СПАЈАЈУЋИ СЕ СА НЕМАЛИМ ОБЛАСТИМА </a:t>
            </a:r>
            <a:r>
              <a:rPr lang="sr-Cyrl-RS" sz="2000" b="1" u="sng" dirty="0" smtClean="0">
                <a:solidFill>
                  <a:srgbClr val="FFFF00"/>
                </a:solidFill>
                <a:latin typeface="Bookman Old Style" pitchFamily="18" charset="0"/>
              </a:rPr>
              <a:t>ЈОВАНА И КОНСТАНТИНА ДРАГАША </a:t>
            </a:r>
            <a:r>
              <a:rPr lang="sr-Cyrl-RS" sz="2000" b="1" dirty="0" smtClean="0">
                <a:solidFill>
                  <a:srgbClr val="FFFF00"/>
                </a:solidFill>
                <a:latin typeface="Bookman Old Style" pitchFamily="18" charset="0"/>
              </a:rPr>
              <a:t>У ЈУЖНОЈ СРБИЈИ,ИСТОЧНОЈ МАКЕДОНИЈИ И БУГАРСКОЈ.   </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Ivan\Videos\Desktop\001 SRBIJA PREDAVANJA\9 10MORAVSKA SRBIJA\MORAVSKA NOVE SLIKE\Nova_Pavlica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TextBox 3"/>
          <p:cNvSpPr txBox="1"/>
          <p:nvPr/>
        </p:nvSpPr>
        <p:spPr>
          <a:xfrm>
            <a:off x="228600" y="6150114"/>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ДОЛИНА ИБРА, НОВА ПАВЛИЦА, ЦРКВА ВАВЕДЕЊА БОГОРОДИЦЕ</a:t>
            </a:r>
            <a:endParaRPr lang="en-US" sz="2000" b="1" dirty="0">
              <a:solidFill>
                <a:srgbClr val="FFFF00"/>
              </a:solidFill>
              <a:latin typeface="Bookman Old Style" pitchFamily="18" charset="0"/>
            </a:endParaRPr>
          </a:p>
        </p:txBody>
      </p:sp>
      <p:pic>
        <p:nvPicPr>
          <p:cNvPr id="52228" name="Picture 4" descr="E:\STEVOVIC SVE 2020\003 SLIKE POSAO SVE\001 SLIKE BAZA\SLIKE SREDNJOVEKOVNA SRBIJA\Moravska Srbija\Osnove\041novapavlosnov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0"/>
            <a:ext cx="3124201" cy="2437354"/>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МАНАСТИР НОВА ПАВЛИЦА</a:t>
            </a:r>
            <a:r>
              <a:rPr lang="sr-Cyrl-RS" sz="2000" b="1" dirty="0" smtClean="0">
                <a:solidFill>
                  <a:srgbClr val="FFFF00"/>
                </a:solidFill>
                <a:latin typeface="Bookman Old Style" pitchFamily="18" charset="0"/>
              </a:rPr>
              <a:t>, ЗАДУЖБИНА ЧЕЛНИКА МУСЕ, ОЖЕЊЕНОГ ЛАЗАРЕВОМ СЕСТРОМ ДРАГАНОМ СА КОЈОМ ЈЕ ИМАО СИНОВЕ СТЕФАНА И ЛАЗАРА, ПОДИГНУТА ЈЕ ПРЕ 1389, А ОСЛИКАНА У ГОДИНАМА НЕПОСРЕДНО ПО КОСОВСКОМ БОЈУ. У НЕДОСТАТКУ ДИРЕКТНИХ ИЗВОРА СЛИКАРСТВО ОДНОСНО ПОРТРЕТИ СИНОВА ДАТУЈУ СЕ У 1391.Г, А ИСПОД ПРЕДСТАВА СУ СЕ НАЈВЕРОВАТНИЈЕ НАЛАЗИЛЕ ЊИХОВЕ ГРОБНИЦЕ, БУДУЋИ ДА СУ, КАКО ИЗГЛЕДА, ПРИПРАДАЛИ ОНОЈ ГЕНЕРАЦИЈИ КОЈА ЈЕ ЖИВОТ ИЗГУБИЛА У СУКОБУ НА КОСОВУ. </a:t>
            </a:r>
          </a:p>
          <a:p>
            <a:r>
              <a:rPr lang="sr-Cyrl-RS" sz="2000" b="1" dirty="0" smtClean="0">
                <a:solidFill>
                  <a:srgbClr val="FFFF00"/>
                </a:solidFill>
                <a:latin typeface="Bookman Old Style" pitchFamily="18" charset="0"/>
              </a:rPr>
              <a:t>АРХИТЕКТОНСКИ СКЛОП ОСОБЕН ЈЕ ЗА МОРАВСКЕ ЦРКВЕ. С ЈЕДНЕ СТРАНЕ, ПРЕМА ДАНАШЊИМ ЗНАЊИМА, САМО ЈЕ </a:t>
            </a:r>
            <a:r>
              <a:rPr lang="sr-Cyrl-RS" sz="2000" b="1" u="sng" dirty="0" smtClean="0">
                <a:solidFill>
                  <a:srgbClr val="FFFF00"/>
                </a:solidFill>
                <a:latin typeface="Bookman Old Style" pitchFamily="18" charset="0"/>
              </a:rPr>
              <a:t>ОВДЕ, У ДРЕНЧИ И У ЗАДУЖБИНИ КНЕГИЊЕ МИЛИЦЕ</a:t>
            </a:r>
            <a:r>
              <a:rPr lang="sr-Cyrl-RS" sz="2000" b="1" dirty="0" smtClean="0">
                <a:solidFill>
                  <a:srgbClr val="FFFF00"/>
                </a:solidFill>
                <a:latin typeface="Bookman Old Style" pitchFamily="18" charset="0"/>
              </a:rPr>
              <a:t>, ХРАМ </a:t>
            </a:r>
            <a:r>
              <a:rPr lang="sr-Cyrl-RS" sz="2000" b="1" u="sng" dirty="0" smtClean="0">
                <a:solidFill>
                  <a:srgbClr val="FFFF00"/>
                </a:solidFill>
                <a:latin typeface="Bookman Old Style" pitchFamily="18" charset="0"/>
              </a:rPr>
              <a:t>ИЗВЕДЕН ПО ТИПУ РАЗВИЈЕНОГ УПИСАНОГ КРСТА СА ЈЕДНОМ КУПОЛОМ</a:t>
            </a:r>
            <a:r>
              <a:rPr lang="sr-Cyrl-RS" sz="2000" b="1" dirty="0" smtClean="0">
                <a:solidFill>
                  <a:srgbClr val="FFFF00"/>
                </a:solidFill>
                <a:latin typeface="Bookman Old Style" pitchFamily="18" charset="0"/>
              </a:rPr>
              <a:t>. С ДРУГЕ, НА НОВОЈ ПАВЛИЦИ ЈЕ У ПОТПУНОСТИ ИЗОСТАО УКРАС СВОЈСТВЕН ЛАЗАРЕВИМ ЗАДУЖБИНАМА. ТО СЕ У ИСТОРИОГРАФИЈИ ТУМАЧИЛО ЧИЊЕНИЦОМ ДА ЈЕ ЦРКВА ПОДИГНУТА У ИСТОРИЈСКОМ АМБИЈЕНТУ ВЕЛИКИХ ЗДАЊА 13. ВЕКА, УСЛЕД ЧЕГА БИ ЊЕН ИЗГЛЕД ТРЕБАЛО ТУМАЧИТИ КАО СВОЈЕВРСНО ОПОНАШАЊЕ ЗАДУЖБИНА НЕМАЊИЋКИХ СУВЕРЕНА. СПОЉНА ПРИПРАТА СА ЗВОНИКОМ  ЈЕ ДОЗИДАНА УБРЗО ПО ТУРСКОМ ОСВАЈАЊУ.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Ivan\Videos\Desktop\012PA2238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958"/>
          </a:xfrm>
          <a:prstGeom prst="rect">
            <a:avLst/>
          </a:prstGeom>
          <a:noFill/>
        </p:spPr>
      </p:pic>
      <p:sp>
        <p:nvSpPr>
          <p:cNvPr id="3" name="TextBox 2"/>
          <p:cNvSpPr txBox="1"/>
          <p:nvPr/>
        </p:nvSpPr>
        <p:spPr>
          <a:xfrm>
            <a:off x="381000" y="152400"/>
            <a:ext cx="85344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НОВА ПАВЛИЦА, ПРЕДСТАВЕ СТЕФАНА И ЛАЗАРА МУСИЋА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9 10MORAVSKA SRBIJA\MORAVSKA NOVE SLIKE\Manastir-Drenca-pre-obnove.jpg"/>
          <p:cNvPicPr>
            <a:picLocks noChangeAspect="1" noChangeArrowheads="1"/>
          </p:cNvPicPr>
          <p:nvPr/>
        </p:nvPicPr>
        <p:blipFill>
          <a:blip r:embed="rId2" cstate="print"/>
          <a:srcRect/>
          <a:stretch>
            <a:fillRect/>
          </a:stretch>
        </p:blipFill>
        <p:spPr bwMode="auto">
          <a:xfrm>
            <a:off x="0" y="0"/>
            <a:ext cx="5410200" cy="3852062"/>
          </a:xfrm>
          <a:prstGeom prst="rect">
            <a:avLst/>
          </a:prstGeom>
          <a:noFill/>
        </p:spPr>
      </p:pic>
      <p:sp>
        <p:nvSpPr>
          <p:cNvPr id="3" name="TextBox 2"/>
          <p:cNvSpPr txBox="1"/>
          <p:nvPr/>
        </p:nvSpPr>
        <p:spPr>
          <a:xfrm>
            <a:off x="0" y="3810000"/>
            <a:ext cx="9144000" cy="3170099"/>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АЛЕКСАНДРОВАЧКА ЖУПА, СЕЛО ДРЕНЧА, РУШЕВИНЕ ЦРКВЕ БОГОРОДИЧИНОГ ВАВЕДЕЊА </a:t>
            </a:r>
            <a:r>
              <a:rPr lang="sr-Cyrl-RS" sz="2000" b="1" dirty="0" smtClean="0">
                <a:solidFill>
                  <a:srgbClr val="FFFF00"/>
                </a:solidFill>
                <a:latin typeface="Bookman Old Style" pitchFamily="18" charset="0"/>
              </a:rPr>
              <a:t>ПРЕ НЕДАВНЕ ОБНОВЕ. ЦРКВА ЈЕ, ПРЕМА ИЗВОРИМА, ПОДИГНУТА ДО 1382.Г. ЗАЛАГАЊЕМ ДВОЈИЦЕ МОНАХА, ДОРОТЕЈА И ДАВИДА. ПРВИ КТИТОР ОСТАО ЈЕ НЕПОЗНАТ СВОЈИМ МИРСКИМ ИМЕНОМ, АЛИ ЈЕ ПОЗНАТО ДА ЈЕ БИО ОТАЦ ПОТОЊЕГ ПАТРИЈАРХА ДАНИЛА </a:t>
            </a:r>
            <a:r>
              <a:rPr lang="en-US" sz="2000" b="1" dirty="0" smtClean="0">
                <a:solidFill>
                  <a:srgbClr val="FFFF00"/>
                </a:solidFill>
                <a:latin typeface="Bookman Old Style" pitchFamily="18" charset="0"/>
              </a:rPr>
              <a:t>III </a:t>
            </a:r>
            <a:r>
              <a:rPr lang="sr-Cyrl-RS" sz="2000" b="1" dirty="0" smtClean="0">
                <a:solidFill>
                  <a:srgbClr val="FFFF00"/>
                </a:solidFill>
                <a:latin typeface="Bookman Old Style" pitchFamily="18" charset="0"/>
              </a:rPr>
              <a:t>(1390-1399.Г.). ТО УКАЗУЈЕ НА ЊЕГОВУ ВИСОКУ ПОЗИЦИЈУ У ДВОРСКОЈ ХИЈЕРАРХИЈИ, ПОКУШАЈИ ДА СЕ УСТАНОВИ ЊЕГОВО МИРСКО ИМЕ НИСУ УСПЕЛИ, АЛИ СЕ ОСНОВАНО ПРЕТПОСТАВЉА ДА ЈЕ НОСИО ТИТУЛУ ДЕСПОТА.  </a:t>
            </a:r>
            <a:endParaRPr lang="en-US" sz="2000" b="1" dirty="0">
              <a:solidFill>
                <a:srgbClr val="FFFF00"/>
              </a:solidFill>
              <a:latin typeface="Bookman Old Style" pitchFamily="18" charset="0"/>
            </a:endParaRPr>
          </a:p>
        </p:txBody>
      </p:sp>
      <p:pic>
        <p:nvPicPr>
          <p:cNvPr id="1027" name="Picture 3" descr="E:\STEVOVIC SVE 2020\003 SLIKE POSAO SVE\001 SLIKE BAZA\SLIKE SREDNJOVEKOVNA SRBIJA\Moravska Srbija\Osnove\09 Drenca pla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304800"/>
            <a:ext cx="3429000" cy="3243059"/>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9 10MORAVSKA SRBIJA\MORAVSKA NOVE SLIKE\drenca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0086"/>
          </a:xfrm>
          <a:prstGeom prst="rect">
            <a:avLst/>
          </a:prstGeom>
          <a:noFill/>
        </p:spPr>
      </p:pic>
      <p:sp>
        <p:nvSpPr>
          <p:cNvPr id="3" name="TextBox 2"/>
          <p:cNvSpPr txBox="1"/>
          <p:nvPr/>
        </p:nvSpPr>
        <p:spPr>
          <a:xfrm>
            <a:off x="304800" y="228600"/>
            <a:ext cx="8305800" cy="400110"/>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ДРЕНЧА, ИЗГЛЕД ЈУГОЗАПАДНЕ СТРАНЕ ПОСЛЕ ОБНОВЕ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9 10MORAVSKA SRBIJA\MORAVSKA NOVE SLIKE\naupara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640072" cy="6858000"/>
          </a:xfrm>
          <a:prstGeom prst="rect">
            <a:avLst/>
          </a:prstGeom>
          <a:noFill/>
        </p:spPr>
      </p:pic>
      <p:sp>
        <p:nvSpPr>
          <p:cNvPr id="3" name="TextBox 2"/>
          <p:cNvSpPr txBox="1"/>
          <p:nvPr/>
        </p:nvSpPr>
        <p:spPr>
          <a:xfrm>
            <a:off x="5638800" y="1295400"/>
            <a:ext cx="3505200" cy="193899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НАУПАРА У БЛИЗИНИ КРУШЕВЦА, БОГОРОДИЧИНА ЦРКВА, ПРЕ 1382.Г, ИЗГЛЕД ЈУЖНЕ СТРАНЕ И ОСНОВА </a:t>
            </a:r>
            <a:endParaRPr lang="en-US" sz="2000" b="1" dirty="0">
              <a:solidFill>
                <a:srgbClr val="FFFF00"/>
              </a:solidFill>
              <a:latin typeface="Bookman Old Style" pitchFamily="18" charset="0"/>
            </a:endParaRPr>
          </a:p>
        </p:txBody>
      </p:sp>
      <p:pic>
        <p:nvPicPr>
          <p:cNvPr id="3075" name="Picture 3" descr="E:\STEVOVIC SVE 2020\003 SLIKE POSAO SVE\001 SLIKE BAZA\SLIKE SREDNJOVEKOVNA SRBIJA\Moravska Srbija\Naupara\054nauparaos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4267201"/>
            <a:ext cx="3429000" cy="25908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НАУПАРА, ДАНАШЊА МАНАСТИРСКА ЦРКВА У БЛИЗИНИ КРУШЕВЦА, ПОСВЕЋЕНА БОГОРОДИЦИ</a:t>
            </a:r>
            <a:r>
              <a:rPr lang="sr-Cyrl-RS" sz="2000" b="1" dirty="0" smtClean="0">
                <a:solidFill>
                  <a:srgbClr val="FFFF00"/>
                </a:solidFill>
                <a:latin typeface="Bookman Old Style" pitchFamily="18" charset="0"/>
              </a:rPr>
              <a:t>, У ДОКУМЕНТУ ДРЕНЧИ 1382.Г. НАВОДИ СЕ КАО ПРИДВОРНИ ХРАМ ЊЕНОГ КТИТОРА ДОРОТЕЈА. СТОГА СЕ МОГЛО ЗАКЉУЧИТИ ДА ЈЕ ПРЕДСТАВЉАЛА ДЕО ВЛАСТЕОСКОГ ПРЕБИВАЛИШТА ОВЕ УТИЦАЈНЕ И ПОВЕРЉИВЕ ОСОБЕ ЛАЗАРЕВОГ ДОБА, ЧИЈИ СУ СЕ ПОСЕДИ НАЛАЗИЛИ НЕПОСРЕДНО УЗ КРУШЕВАЧКИ ГРАД. У АРХИТЕКТУРИ НАУПАРЕ, ОСОБИТО У НАЧИНУ СТРУКТУИРАЊА ЊЕНОГ СПОЉАШЊЕГ ИЗГЛЕДА КУПОЛНОГ СКЛОПА, ОЧИГЛЕДНО ЈЕ УГЛЕДАЊЕ НА ОБЛИЖЊУ ЛАЗАРИЦУ. С ДРУГЕ СТРАНЕ, ЗИДАЊЕ У ЗНАТНО ГРУБЉОЈ ТЕКСТУРИ КАМЕНА, ОНЕМОГУЋИЛО ЈЕ ИЗВОЂЕЊЕ ЧАЛК НИ СЛИЧНОГ  ОБЛИКОВАЊА ФАСАДА, ПА ЈЕ ИЗВЕСНО ДА СУ СПОЉАШЊА ЛИЦА ЗИДОВА ОВДЕ НАСТАЈАЛА С НАМЕРОМ ДА ТРЕНУТНО БУДУ ПОКРИВЕНА МАЛТЕРНОМ ОПЛАТОМ. ОНО ПО ЧЕМУ НАУПАРА СПАДА У САМ ВРХ УМЕТНОСТИ ЕПОХЕ НА ШИРИМ ПРОСТОРИМА, ЈЕСТЕ РАД КЛЕСАРА КОЈИ СУ ИЗВЕЛИ </a:t>
            </a:r>
            <a:r>
              <a:rPr lang="sr-Cyrl-RS" sz="2000" b="1" u="sng" dirty="0" smtClean="0">
                <a:solidFill>
                  <a:srgbClr val="FFFF00"/>
                </a:solidFill>
                <a:latin typeface="Bookman Old Style" pitchFamily="18" charset="0"/>
              </a:rPr>
              <a:t>ДВЕ РОЗЕТЕ НА ЗАПАДНОЈ ФАСАДИ</a:t>
            </a:r>
            <a:r>
              <a:rPr lang="sr-Cyrl-RS" sz="2000" b="1" dirty="0" smtClean="0">
                <a:solidFill>
                  <a:srgbClr val="FFFF00"/>
                </a:solidFill>
                <a:latin typeface="Bookman Old Style" pitchFamily="18" charset="0"/>
              </a:rPr>
              <a:t>: ПО ПРЕЦИЗНОСТИ, КВАЛИТЕТУ ИЗРАДЕ И ИКОНОГРАФСКОМ РЕПЕРТОАРУ ОНЕ ПРЕДСТАВЉАЈУ САСВИМ ОСОБЕНУ ПОЈАВУ, ПОКАЗУЈУЋИ ПОСТОЈАЊЕ ЗНАТНИХ РАЗЛИКА У ВЕШТИНИ ГРАДИТЕЉСКИХ И КЛЕСАРСКИХ РАДИОНИЦА НА ЈЕДНОМ ИСТОМ СПОМЕНИКУ.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Ivan\Videos\Desktop\naupara2.jpg"/>
          <p:cNvPicPr>
            <a:picLocks noChangeAspect="1" noChangeArrowheads="1"/>
          </p:cNvPicPr>
          <p:nvPr/>
        </p:nvPicPr>
        <p:blipFill>
          <a:blip r:embed="rId2" cstate="print"/>
          <a:srcRect/>
          <a:stretch>
            <a:fillRect/>
          </a:stretch>
        </p:blipFill>
        <p:spPr bwMode="auto">
          <a:xfrm>
            <a:off x="0" y="0"/>
            <a:ext cx="4777908" cy="6858000"/>
          </a:xfrm>
          <a:prstGeom prst="rect">
            <a:avLst/>
          </a:prstGeom>
          <a:noFill/>
        </p:spPr>
      </p:pic>
      <p:pic>
        <p:nvPicPr>
          <p:cNvPr id="4100" name="Picture 4" descr="C:\Users\Ivan\Videos\Desktop\001 SRBIJA PREDAVANJA\9 10MORAVSKA SRBIJA\MORAVSKA NOVE SLIKE\Naupara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1295400"/>
            <a:ext cx="3823488" cy="5562600"/>
          </a:xfrm>
          <a:prstGeom prst="rect">
            <a:avLst/>
          </a:prstGeom>
          <a:noFill/>
        </p:spPr>
      </p:pic>
      <p:sp>
        <p:nvSpPr>
          <p:cNvPr id="5" name="TextBox 4"/>
          <p:cNvSpPr txBox="1"/>
          <p:nvPr/>
        </p:nvSpPr>
        <p:spPr>
          <a:xfrm>
            <a:off x="4876800" y="0"/>
            <a:ext cx="41148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НАУПАРА, РОЗЕТЕ. ЦРКВА ЈЕ 1835.Г. ПРЕТРПЕЛА ВЕЛИКЕ ПРЕПРАВКЕ У ГОРЊИМ ЗОНАМА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STEVOVIC SVE 2020\003 SLIKE POSAO SVE\001 SLIKE BAZA\SLIKE SREDNJOVEKOVNA SRBIJA\Moravska Srbija\Fasade,ukras\058nauparavelro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209402" cy="6858000"/>
          </a:xfrm>
          <a:prstGeom prst="rect">
            <a:avLst/>
          </a:prstGeom>
          <a:noFill/>
        </p:spPr>
      </p:pic>
      <p:sp>
        <p:nvSpPr>
          <p:cNvPr id="3" name="TextBox 2"/>
          <p:cNvSpPr txBox="1"/>
          <p:nvPr/>
        </p:nvSpPr>
        <p:spPr>
          <a:xfrm>
            <a:off x="6172200" y="2438400"/>
            <a:ext cx="29718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НАУПАРА, ЗАПАДНА ФАСАДА, ЦРТЕЖ ГОРЊЕ РОЗЕТЕ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Ivan\Videos\Desktop\001 SRBIJA PREDAVANJA\9 10MORAVSKA SRBIJA\MORAVSKA NOVE SLIKE\ManastirSisojevac.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5" name="Picture 5" descr="E:\STEVOVIC SVE 2020\003 SLIKE POSAO SVE\001 SLIKE BAZA\SLIKE SREDNJOVEKOVNA SRBIJA\Moravska Srbija\Sisojevac\083sisojevacosnov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3097" y="4876801"/>
            <a:ext cx="3950904" cy="1981200"/>
          </a:xfrm>
          <a:prstGeom prst="rect">
            <a:avLst/>
          </a:prstGeom>
          <a:noFill/>
        </p:spPr>
      </p:pic>
      <p:sp>
        <p:nvSpPr>
          <p:cNvPr id="5" name="TextBox 4"/>
          <p:cNvSpPr txBox="1"/>
          <p:nvPr/>
        </p:nvSpPr>
        <p:spPr>
          <a:xfrm>
            <a:off x="0" y="0"/>
            <a:ext cx="91440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МАНАСТИР СИСОЈЕВАЦ КОД РАВАНИЦЕ, ЦРКВА ПРЕОБРАЖЕЊА, ОСМА ДЕЦЕНИЈА 14. ВЕКА. МОГУЋЕ ДА ЈЕ КТИТОР БИО МОНАХ СИСОЈЕ ИЗ РЕДОВА СИНАИТА ПРИСПЕЛИХ У СРБИЈУ, НА ОСНОВУ ПОВЕЉЕ КОЈА МУ ЈЕ ИЗДАТА1398.Г.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УНУТРАШЊИ ПОРЕДАК НАВЕДЕНИХ ДРЖАВА ЗАСНИВАО СЕ НА КОМПЛЕКСНОМ ПА ТИМЕ И </a:t>
            </a:r>
            <a:r>
              <a:rPr lang="sr-Cyrl-RS" sz="2000" b="1" u="sng" dirty="0" smtClean="0">
                <a:solidFill>
                  <a:srgbClr val="FFFF00"/>
                </a:solidFill>
                <a:latin typeface="Bookman Old Style" pitchFamily="18" charset="0"/>
              </a:rPr>
              <a:t>НЕ УВЕК СТАБИЛНОМ ХИЈЕРАРХИЈСКОМ ОДНОСУ </a:t>
            </a:r>
            <a:r>
              <a:rPr lang="sr-Cyrl-RS" sz="2000" b="1" dirty="0" smtClean="0">
                <a:solidFill>
                  <a:srgbClr val="FFFF00"/>
                </a:solidFill>
                <a:latin typeface="Bookman Old Style" pitchFamily="18" charset="0"/>
              </a:rPr>
              <a:t>ВРХОВНОГ ГОСПОДАРА СА СВОЈОМ НИЖОМ ВЛАСТЕЛОМ, </a:t>
            </a:r>
            <a:r>
              <a:rPr lang="sr-Cyrl-RS" sz="2000" b="1" u="sng" dirty="0" smtClean="0">
                <a:solidFill>
                  <a:srgbClr val="FFFF00"/>
                </a:solidFill>
                <a:latin typeface="Bookman Old Style" pitchFamily="18" charset="0"/>
              </a:rPr>
              <a:t>ЗНАЧАЈНИМ ЕКОНОМСКИМ РЕСУРСИМА </a:t>
            </a:r>
            <a:r>
              <a:rPr lang="sr-Cyrl-RS" sz="2000" b="1" dirty="0" smtClean="0">
                <a:solidFill>
                  <a:srgbClr val="FFFF00"/>
                </a:solidFill>
                <a:latin typeface="Bookman Old Style" pitchFamily="18" charset="0"/>
              </a:rPr>
              <a:t>СТРАТЕШКЕ ПРОИЗВОДЊЕ, И </a:t>
            </a:r>
            <a:r>
              <a:rPr lang="sr-Cyrl-RS" sz="2000" b="1" u="sng" dirty="0" smtClean="0">
                <a:solidFill>
                  <a:srgbClr val="FFFF00"/>
                </a:solidFill>
                <a:latin typeface="Bookman Old Style" pitchFamily="18" charset="0"/>
              </a:rPr>
              <a:t>РАЗВИЈЕНОЈ ТРГОВИНИ </a:t>
            </a:r>
            <a:r>
              <a:rPr lang="sr-Cyrl-RS" sz="2000" b="1" dirty="0" smtClean="0">
                <a:solidFill>
                  <a:srgbClr val="FFFF00"/>
                </a:solidFill>
                <a:latin typeface="Bookman Old Style" pitchFamily="18" charset="0"/>
              </a:rPr>
              <a:t>КОЈА СЕ УГЛАВНОМ ОДВИЈАЛА ПРЕКО КОЛОНИЈА ГРАДОВА ЈУЖНОГ ДЕЛА ЈАДРАНСКЕ ОБАЛЕ УНУТАР ОВИХ ОБЛАСТИ И У ЊИХОВИМ ПРИВРЕДНИМ СРЕДИШТИМА. У ШИРИМ ОКВИРИМА ЛАЗАР ЈЕ, ИАКО НАЈЈАЧИ, БИО </a:t>
            </a:r>
            <a:r>
              <a:rPr lang="sr-Cyrl-RS" sz="2000" b="1" u="sng" dirty="0" smtClean="0">
                <a:solidFill>
                  <a:srgbClr val="FFFF00"/>
                </a:solidFill>
                <a:latin typeface="Bookman Old Style" pitchFamily="18" charset="0"/>
              </a:rPr>
              <a:t>УГАРСКИ ВАЗАЛ</a:t>
            </a:r>
            <a:r>
              <a:rPr lang="sr-Cyrl-RS" sz="2000" b="1" dirty="0" smtClean="0">
                <a:solidFill>
                  <a:srgbClr val="FFFF00"/>
                </a:solidFill>
                <a:latin typeface="Bookman Old Style" pitchFamily="18" charset="0"/>
              </a:rPr>
              <a:t>, КРАЉ МАРКО И ДРАГАШИ БИЛИ СУ У ИСТОМ </a:t>
            </a:r>
            <a:r>
              <a:rPr lang="sr-Cyrl-RS" sz="2000" b="1" u="sng" dirty="0" smtClean="0">
                <a:solidFill>
                  <a:srgbClr val="FFFF00"/>
                </a:solidFill>
                <a:latin typeface="Bookman Old Style" pitchFamily="18" charset="0"/>
              </a:rPr>
              <a:t>ОДНОСУ ПРЕМА ТУРЦИМА</a:t>
            </a:r>
            <a:r>
              <a:rPr lang="sr-Cyrl-RS" sz="2000" b="1" dirty="0" smtClean="0">
                <a:solidFill>
                  <a:srgbClr val="FFFF00"/>
                </a:solidFill>
                <a:latin typeface="Bookman Old Style" pitchFamily="18" charset="0"/>
              </a:rPr>
              <a:t>, А БАЛШИЋИ ЗНАЧАЈНО </a:t>
            </a:r>
            <a:r>
              <a:rPr lang="sr-Cyrl-RS" sz="2000" b="1" u="sng" dirty="0" smtClean="0">
                <a:solidFill>
                  <a:srgbClr val="FFFF00"/>
                </a:solidFill>
                <a:latin typeface="Bookman Old Style" pitchFamily="18" charset="0"/>
              </a:rPr>
              <a:t>ЗАВИСНИ ОД ВЕНЕЦИЈЕ</a:t>
            </a:r>
            <a:r>
              <a:rPr lang="sr-Cyrl-RS" sz="2000" b="1" dirty="0" smtClean="0">
                <a:solidFill>
                  <a:srgbClr val="FFFF00"/>
                </a:solidFill>
                <a:latin typeface="Bookman Old Style" pitchFamily="18" charset="0"/>
              </a:rPr>
              <a:t>. ЛАЗАРУ ЈЕ ПРЕИМУЋСТВО ДАВАЛА ОКОЛНОСТ ДА ЈЕ БИО У БРАКУ СА </a:t>
            </a:r>
            <a:r>
              <a:rPr lang="sr-Cyrl-RS" sz="2000" b="1" u="sng" dirty="0" smtClean="0">
                <a:solidFill>
                  <a:srgbClr val="FFFF00"/>
                </a:solidFill>
                <a:latin typeface="Bookman Old Style" pitchFamily="18" charset="0"/>
              </a:rPr>
              <a:t>КНЕГИЊОМ МИЛИЦОМ </a:t>
            </a:r>
            <a:r>
              <a:rPr lang="sr-Cyrl-RS" sz="2000" b="1" dirty="0" smtClean="0">
                <a:solidFill>
                  <a:srgbClr val="FFFF00"/>
                </a:solidFill>
                <a:latin typeface="Bookman Old Style" pitchFamily="18" charset="0"/>
              </a:rPr>
              <a:t>КОЈА ЈЕ ПОТИЦАЛА ИЗ НЕМАЊИЋКЕ ЛОЗЕ, ЧИМЕ ЈЕ КОНТИНУИТЕТ ВЛАСТИ ПОСТОЈАО МАКАР У ПОСРЕДНОМ ВИДУ. УЗАЈАМНИ ОДНОСИ ГОСПОДАРА, МЕЂУТИМ, САМО СУ НАЧЕЛНО ПОЧИВАЛИ НА ПРИЗНАВАЊУ СУПРЕМАТИЈЕ, А МНОГО ВИШЕ НА КОМПЛИКОВАНОМ СКЛОПУ СУПРУЖНИЧКИХ ВЕЗА ИЗМЕЂУ ПОРОДИЦА СУВЕРЕНА. СТОГА ЈЕ КНЕЗ ЛАЗАР ПРЕ БИО ПРВИ МЕЂУ ЈЕДНАКИМА, НЕГО ПОТПУНИ ГОСПОДАР. ПРИЛИКЕ У СРПСКИМ ДРЖАВАМА У СУШТИНИ СУ ЗАВИСИЛЕ ОД СНАГЕ И ОДНОСА ЊИХОВИХ СВЕ ЈАЧИХ СУСЕДА.     </a:t>
            </a:r>
            <a:endParaRPr lang="en-US" sz="2000" b="1" dirty="0">
              <a:solidFill>
                <a:srgbClr val="FFFF00"/>
              </a:solidFill>
              <a:latin typeface="Bookman Old Style"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9 10MORAVSKA SRBIJA\MORAVSKA NOVE SLIKE\46_big.jpg"/>
          <p:cNvPicPr>
            <a:picLocks noChangeAspect="1" noChangeArrowheads="1"/>
          </p:cNvPicPr>
          <p:nvPr/>
        </p:nvPicPr>
        <p:blipFill>
          <a:blip r:embed="rId2" cstate="print"/>
          <a:srcRect/>
          <a:stretch>
            <a:fillRect/>
          </a:stretch>
        </p:blipFill>
        <p:spPr bwMode="auto">
          <a:xfrm>
            <a:off x="0" y="-1"/>
            <a:ext cx="9144000" cy="4788341"/>
          </a:xfrm>
          <a:prstGeom prst="rect">
            <a:avLst/>
          </a:prstGeom>
          <a:noFill/>
        </p:spPr>
      </p:pic>
      <p:pic>
        <p:nvPicPr>
          <p:cNvPr id="6147" name="Picture 3" descr="E:\STEVOVIC SVE 2020\003 SLIKE POSAO SVE\001 SLIKE BAZA\SLIKE SREDNJOVEKOVNA SRBIJA\Moravska Srbija\Osnove\Lipovacosnov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1437" y="4343400"/>
            <a:ext cx="3812563" cy="2514600"/>
          </a:xfrm>
          <a:prstGeom prst="rect">
            <a:avLst/>
          </a:prstGeom>
          <a:noFill/>
        </p:spPr>
      </p:pic>
      <p:sp>
        <p:nvSpPr>
          <p:cNvPr id="4" name="TextBox 3"/>
          <p:cNvSpPr txBox="1"/>
          <p:nvPr/>
        </p:nvSpPr>
        <p:spPr>
          <a:xfrm>
            <a:off x="0" y="4953000"/>
            <a:ext cx="51054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АЛЕКСИНАЦ, МАНАСТИР ЛИПОВАЦ, ЦРКВА ПРЕОБРАЖЕЊА, НАОС ПРЕ 1389 (БАШТИНСКА ЦРКВА), ПРИПРАТА 1398-1399.Г. (ПРЕТВАРАЊЕ У МАНАСТИР)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01 SRBIJA PREDAVANJA\9 10MORAVSKA SRBIJA\MORAVSKA NOVE SLIKE\20200504_112338.jpg"/>
          <p:cNvPicPr>
            <a:picLocks noChangeAspect="1" noChangeArrowheads="1"/>
          </p:cNvPicPr>
          <p:nvPr/>
        </p:nvPicPr>
        <p:blipFill>
          <a:blip r:embed="rId2" cstate="print"/>
          <a:srcRect/>
          <a:stretch>
            <a:fillRect/>
          </a:stretch>
        </p:blipFill>
        <p:spPr bwMode="auto">
          <a:xfrm>
            <a:off x="0" y="0"/>
            <a:ext cx="9144000" cy="6859424"/>
          </a:xfrm>
          <a:prstGeom prst="rect">
            <a:avLst/>
          </a:prstGeom>
          <a:noFill/>
        </p:spPr>
      </p:pic>
      <p:pic>
        <p:nvPicPr>
          <p:cNvPr id="9219" name="Picture 3" descr="C:\Users\Ivan\Videos\Desktop\001 SRBIJA PREDAVANJA\9 10MORAVSKA SRBIJA\MORAVSKA NOVE SLIKE\20200504_1123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209800" cy="2812152"/>
          </a:xfrm>
          <a:prstGeom prst="rect">
            <a:avLst/>
          </a:prstGeom>
          <a:noFill/>
        </p:spPr>
      </p:pic>
      <p:sp>
        <p:nvSpPr>
          <p:cNvPr id="4" name="TextBox 3"/>
          <p:cNvSpPr txBox="1"/>
          <p:nvPr/>
        </p:nvSpPr>
        <p:spPr>
          <a:xfrm>
            <a:off x="2209800" y="0"/>
            <a:ext cx="6934200" cy="1477328"/>
          </a:xfrm>
          <a:prstGeom prst="rect">
            <a:avLst/>
          </a:prstGeom>
          <a:noFill/>
        </p:spPr>
        <p:txBody>
          <a:bodyPr wrap="square" rtlCol="0">
            <a:spAutoFit/>
          </a:bodyPr>
          <a:lstStyle/>
          <a:p>
            <a:pPr algn="ctr"/>
            <a:r>
              <a:rPr lang="sr-Cyrl-RS" b="1" dirty="0" smtClean="0">
                <a:solidFill>
                  <a:srgbClr val="FFFF00"/>
                </a:solidFill>
                <a:latin typeface="Bookman Old Style" pitchFamily="18" charset="0"/>
              </a:rPr>
              <a:t>НОВО БРДО КОД ПРИШТИНЕ, КАТЕДРАЛА СВ. НИКОЛЕ, ОСНОВА И ФАЗА 1: ЗАПАДНИ ДЕО СА КУПОЛОМ; ФАЗА 2: ДОЗИДАН ИСТОЧНИ ДЕО, МОГУЋЕ У ДОБА КНЕЗА ЛАЗАРА (компјутерска реконструкција) </a:t>
            </a:r>
            <a:endParaRPr lang="en-US"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71194"/>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ЦРКВЕ ЗАПАДНОГ ОБРЕДА У СРБИЈИ</a:t>
            </a:r>
          </a:p>
          <a:p>
            <a:r>
              <a:rPr lang="sr-Cyrl-RS" sz="2000" b="1" dirty="0" smtClean="0">
                <a:solidFill>
                  <a:srgbClr val="FFFF00"/>
                </a:solidFill>
                <a:latin typeface="Bookman Old Style" pitchFamily="18" charset="0"/>
              </a:rPr>
              <a:t>ЈОШ ОД ВРЕМЕНА ДОЛАСКА САКСОНСКИХ РУДАРА У ВРЕМЕ КРАЉА УРОША, ЗАПОЧЕЛА ЈЕ </a:t>
            </a:r>
            <a:r>
              <a:rPr lang="sr-Cyrl-RS" sz="2000" b="1" u="sng" dirty="0" smtClean="0">
                <a:solidFill>
                  <a:srgbClr val="FFFF00"/>
                </a:solidFill>
                <a:latin typeface="Bookman Old Style" pitchFamily="18" charset="0"/>
              </a:rPr>
              <a:t>ИЗГРАДЊА ЦРКАВА У КОЈИМА СЕ СЛУЖИЛО ПО ЛАТИНСКОМ ОБРЕДУ</a:t>
            </a:r>
            <a:r>
              <a:rPr lang="sr-Cyrl-RS" sz="2000" b="1" dirty="0" smtClean="0">
                <a:solidFill>
                  <a:srgbClr val="FFFF00"/>
                </a:solidFill>
                <a:latin typeface="Bookman Old Style" pitchFamily="18" charset="0"/>
              </a:rPr>
              <a:t>. ПОСТЕПЕНО, СА РАЗВОЈЕМ РУДАРСКИХ ОДНОСНО ТРГОВАЧКИХ КОЛОНИЈА КОТОРАНА, ДУБРОВЧАНА И ДРУГИХ, БРОЈ ОВИХ ЗДАЊА СЕ ЗНАЧАЈНО УВЕЋАО. ПРЕМА СРПСКИМ И ИЗВОРИМА, КАО И ИЗ АРХИВА ОВИХ ГРАДОВА ПОЗНАТО ЈЕ ДА ИХ ЈЕ У ОБЛАСТИ РУДНИКА И КОСОВСКИХ РУДАРСКИХ СРЕДИШТА БИЛО СРАЗМЕРНО МНОГО. </a:t>
            </a:r>
            <a:r>
              <a:rPr lang="sr-Cyrl-RS" sz="2000" b="1" u="sng" dirty="0" smtClean="0">
                <a:solidFill>
                  <a:srgbClr val="FFFF00"/>
                </a:solidFill>
                <a:latin typeface="Bookman Old Style" pitchFamily="18" charset="0"/>
              </a:rPr>
              <a:t>ЊИХОВА СИСТЕМАТСКА ИСТРАЖИВАЊА НИКАДА НИСУ СПРОВЕДЕНА ИАКО ИМ СЕ АРХИТЕКТУРА МОРА ПОСМАТРАТИ У ПОТПУНОЈ ХРОНОЛОШКОЈ И ГРАДИТЕЉСКОЈ САГЛАСНОСТИ СА СРПСКИМ СПОМЕНИЦИМА</a:t>
            </a:r>
            <a:r>
              <a:rPr lang="sr-Cyrl-RS" sz="2000" b="1" dirty="0" smtClean="0">
                <a:solidFill>
                  <a:srgbClr val="FFFF00"/>
                </a:solidFill>
                <a:latin typeface="Bookman Old Style" pitchFamily="18" charset="0"/>
              </a:rPr>
              <a:t>. МЕЂУ НАЈБОЉЕ ОЧУВАНИМА НАЛАЗЕ СЕ ОСТАЦИ </a:t>
            </a:r>
            <a:r>
              <a:rPr lang="sr-Cyrl-RS" sz="2000" b="1" u="sng" dirty="0" smtClean="0">
                <a:solidFill>
                  <a:srgbClr val="FFFF00"/>
                </a:solidFill>
                <a:latin typeface="Bookman Old Style" pitchFamily="18" charset="0"/>
              </a:rPr>
              <a:t>“САШКЕ” ЦРКВЕ СВ. ПЕТРА У БЛИЗИНИ СТАРОГ ТРГА КОД ТРЕПЧЕ</a:t>
            </a:r>
            <a:r>
              <a:rPr lang="sr-Cyrl-RS" sz="2000" b="1" dirty="0" smtClean="0">
                <a:solidFill>
                  <a:srgbClr val="FFFF00"/>
                </a:solidFill>
                <a:latin typeface="Bookman Old Style" pitchFamily="18" charset="0"/>
              </a:rPr>
              <a:t>, КАО И НЕДАВНО ПРВИ ПУ ПОДРОБНО ИСТРАЖЕНА ЦРКВА </a:t>
            </a:r>
            <a:r>
              <a:rPr lang="en-US" sz="2000" b="1" i="1" u="sng" dirty="0" smtClean="0">
                <a:solidFill>
                  <a:srgbClr val="FFFF00"/>
                </a:solidFill>
                <a:latin typeface="Bookman Old Style" pitchFamily="18" charset="0"/>
              </a:rPr>
              <a:t>SANTA MARIA DE NUOVOMONTE</a:t>
            </a:r>
            <a:r>
              <a:rPr lang="sr-Latn-RS" sz="2000" b="1" u="sng"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ОДНОСНО СВ. МАРИЈА НОВОБРДСКА, </a:t>
            </a:r>
            <a:r>
              <a:rPr lang="sr-Cyrl-RS" sz="2000" b="1" dirty="0" smtClean="0">
                <a:solidFill>
                  <a:srgbClr val="FFFF00"/>
                </a:solidFill>
                <a:latin typeface="Bookman Old Style" pitchFamily="18" charset="0"/>
              </a:rPr>
              <a:t>ОБЕ ИЗ 14. ВЕКА. ЦРКВЕ ЛАТИНСКОГ ОБРЕДА, ПАРОХИЈСКЕ ИЛИ САМОСТАНСКЕ, НАСТАЈУ И У ВРЕМЕ КНЕЗА ЛАЗАРА А И ЗА ВЛАДАВИНЕ ДЕСПОТА СТЕФАНА ЛАЗАРЕВИЋА. ЧИНЕ ВАЖАН СЕГМЕНТ И МОГУЋУ СПОНУ У БУДУЋИМ РАЗМАТРАЊИМА РАЗЛИЧИТИХ “ЗАПАДНИХ” ПОЈАВА У СРПСКОЈ АРХИТЕКТУРИ. </a:t>
            </a:r>
            <a:endParaRPr lang="en-US" sz="2000" b="1" dirty="0" smtClean="0">
              <a:solidFill>
                <a:srgbClr val="FFFF00"/>
              </a:solidFill>
              <a:latin typeface="Bookman Old Style" pitchFamily="18" charset="0"/>
            </a:endParaRPr>
          </a:p>
          <a:p>
            <a:endParaRPr lang="sr-Cyrl-RS" sz="2000" b="1" dirty="0" smtClean="0">
              <a:solidFill>
                <a:srgbClr val="FFFF00"/>
              </a:solidFill>
              <a:latin typeface="Bookman Old Style"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001 SRBIJA PREDAVANJA\KATOLICKE CRKVE SRBIJA\STARI TRG TREPCA\Gërmadhat_e_Kishës_Latine,_Shën_Pjetri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7573" cy="6096000"/>
          </a:xfrm>
          <a:prstGeom prst="rect">
            <a:avLst/>
          </a:prstGeom>
          <a:noFill/>
        </p:spPr>
      </p:pic>
      <p:sp>
        <p:nvSpPr>
          <p:cNvPr id="3" name="TextBox 2"/>
          <p:cNvSpPr txBox="1"/>
          <p:nvPr/>
        </p:nvSpPr>
        <p:spPr>
          <a:xfrm>
            <a:off x="152400" y="61722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СТАРИ ТРГ КОД ТРЕПЧЕ, “САШКА” ЦРКВА СВ. ПЕТРА, ВЕРОВАТНО ПРВА ПОЛОВИНА ИЛИ СРЕДИНА 14. ВЕКА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Videos\Desktop\001 SRBIJA PREDAVANJA\KATOLICKE CRKVE SRBIJA\STARI TRG TREPCA\Gërmadhat_e_Kishës_Sakse,_Stan_Tërg_-_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4441101" cy="6858000"/>
          </a:xfrm>
          <a:prstGeom prst="rect">
            <a:avLst/>
          </a:prstGeom>
          <a:noFill/>
        </p:spPr>
      </p:pic>
      <p:sp>
        <p:nvSpPr>
          <p:cNvPr id="5" name="TextBox 4"/>
          <p:cNvSpPr txBox="1"/>
          <p:nvPr/>
        </p:nvSpPr>
        <p:spPr>
          <a:xfrm>
            <a:off x="4648200" y="5226784"/>
            <a:ext cx="43434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СТАРИ ТРГ, ОЛТАРСКА АПСИДА, ЦРТЕЖ И ДИМЕНЗИЈЕ ОСТАТАКА, И ИДЕАЛНА РЕКОНСТРУКЦИЈА ОСНОВЕ СА КУПОЛОМ </a:t>
            </a:r>
            <a:endParaRPr lang="en-US" sz="2000" b="1" dirty="0">
              <a:solidFill>
                <a:srgbClr val="FFFF00"/>
              </a:solidFill>
              <a:latin typeface="Bookman Old Style" pitchFamily="18" charset="0"/>
            </a:endParaRPr>
          </a:p>
        </p:txBody>
      </p:sp>
      <p:pic>
        <p:nvPicPr>
          <p:cNvPr id="11269" name="Picture 5" descr="C:\Users\Ivan\Videos\Desktop\001 SRBIJA PREDAVANJA\KATOLICKE CRKVE SRBIJA\STARI TRG TREPCA\Untitled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81000"/>
            <a:ext cx="3346148" cy="2514599"/>
          </a:xfrm>
          <a:prstGeom prst="rect">
            <a:avLst/>
          </a:prstGeom>
          <a:noFill/>
        </p:spPr>
      </p:pic>
      <p:pic>
        <p:nvPicPr>
          <p:cNvPr id="11270" name="Picture 6" descr="C:\Users\Ivan\Videos\Desktop\001 SRBIJA PREDAVANJA\KATOLICKE CRKVE SRBIJA\STARI TRG TREPCA\Untitled5.jpg"/>
          <p:cNvPicPr>
            <a:picLocks noChangeAspect="1" noChangeArrowheads="1"/>
          </p:cNvPicPr>
          <p:nvPr/>
        </p:nvPicPr>
        <p:blipFill>
          <a:blip r:embed="rId4" cstate="print"/>
          <a:srcRect/>
          <a:stretch>
            <a:fillRect/>
          </a:stretch>
        </p:blipFill>
        <p:spPr bwMode="auto">
          <a:xfrm>
            <a:off x="5029200" y="2895600"/>
            <a:ext cx="3352800" cy="2209269"/>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van\Videos\Desktop\001 SRBIJA PREDAVANJA\KATOLICKE CRKVE SRBIJA\NOVO BRDO KATOLICI\Untitled OV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733800"/>
            <a:ext cx="5181600" cy="3124200"/>
          </a:xfrm>
          <a:prstGeom prst="rect">
            <a:avLst/>
          </a:prstGeom>
          <a:noFill/>
        </p:spPr>
      </p:pic>
      <p:pic>
        <p:nvPicPr>
          <p:cNvPr id="12291" name="Picture 3" descr="C:\Users\Ivan\Videos\Desktop\001 SRBIJA PREDAVANJA\KATOLICKE CRKVE SRBIJA\NOVO BRDO KATOLICI\Untitled 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5181599" cy="3733801"/>
          </a:xfrm>
          <a:prstGeom prst="rect">
            <a:avLst/>
          </a:prstGeom>
          <a:noFill/>
        </p:spPr>
      </p:pic>
      <p:sp>
        <p:nvSpPr>
          <p:cNvPr id="4" name="TextBox 3"/>
          <p:cNvSpPr txBox="1"/>
          <p:nvPr/>
        </p:nvSpPr>
        <p:spPr>
          <a:xfrm>
            <a:off x="5334000" y="1828800"/>
            <a:ext cx="3657600" cy="317009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СВЕТА МАРИЈА НОВОБРДСКА, ПРВОБИТНА ОСНОВА И СТУДИЈСКА РЕКОНСТРУКЦИЈА ИЗГЛЕДА ЦРКВЕ ПОДИГНУТЕ ПОЧЕТКОМ 14. ВЕКА И ОБНАВЉАНЕ ВИШЕ ПУТА ТОКОМ НАРЕДНИХ СТОЛЕЋА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71194"/>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Препоручена литература, уз обавезну, СТР.1:</a:t>
            </a:r>
          </a:p>
          <a:p>
            <a:pPr>
              <a:buFontTx/>
              <a:buChar char="-"/>
            </a:pPr>
            <a:r>
              <a:rPr lang="sr-Cyrl-RS" sz="2000" b="1" dirty="0" smtClean="0">
                <a:solidFill>
                  <a:srgbClr val="FFFF00"/>
                </a:solidFill>
                <a:latin typeface="Bookman Old Style" pitchFamily="18" charset="0"/>
              </a:rPr>
              <a:t> Ј. Калић, </a:t>
            </a:r>
            <a:r>
              <a:rPr lang="sr-Cyrl-RS" sz="2000" b="1" i="1" dirty="0" smtClean="0">
                <a:solidFill>
                  <a:srgbClr val="FFFF00"/>
                </a:solidFill>
                <a:latin typeface="Bookman Old Style" pitchFamily="18" charset="0"/>
              </a:rPr>
              <a:t>Срби у позном средњем веку</a:t>
            </a:r>
            <a:r>
              <a:rPr lang="sr-Cyrl-RS" sz="2000" b="1" dirty="0" smtClean="0">
                <a:solidFill>
                  <a:srgbClr val="FFFF00"/>
                </a:solidFill>
                <a:latin typeface="Bookman Old Style" pitchFamily="18" charset="0"/>
              </a:rPr>
              <a:t>, Београд 2001. </a:t>
            </a:r>
            <a:r>
              <a:rPr lang="en-US" sz="2000" b="1" dirty="0" smtClean="0">
                <a:solidFill>
                  <a:srgbClr val="FFFF00"/>
                </a:solidFill>
                <a:latin typeface="Bookman Old Style" pitchFamily="18" charset="0"/>
              </a:rPr>
              <a:t>SCRIBD</a:t>
            </a:r>
          </a:p>
          <a:p>
            <a:pPr>
              <a:buFontTx/>
              <a:buChar char="-"/>
            </a:pPr>
            <a:r>
              <a:rPr lang="sr-Cyrl-RS" sz="2000" b="1" dirty="0" smtClean="0">
                <a:solidFill>
                  <a:srgbClr val="FFFF00"/>
                </a:solidFill>
                <a:latin typeface="Bookman Old Style" pitchFamily="18" charset="0"/>
              </a:rPr>
              <a:t> Р. Михаљчић, </a:t>
            </a:r>
            <a:r>
              <a:rPr lang="sr-Cyrl-RS" sz="2000" b="1" i="1" dirty="0" smtClean="0">
                <a:solidFill>
                  <a:srgbClr val="FFFF00"/>
                </a:solidFill>
                <a:latin typeface="Bookman Old Style" pitchFamily="18" charset="0"/>
              </a:rPr>
              <a:t>Лазар хребељановић. Историја, култ, предање, </a:t>
            </a:r>
            <a:r>
              <a:rPr lang="sr-Cyrl-RS" sz="2000" b="1" dirty="0" smtClean="0">
                <a:solidFill>
                  <a:srgbClr val="FFFF00"/>
                </a:solidFill>
                <a:latin typeface="Bookman Old Style" pitchFamily="18" charset="0"/>
              </a:rPr>
              <a:t>Београд 2001. </a:t>
            </a:r>
            <a:r>
              <a:rPr lang="en-US" sz="2000" b="1" dirty="0" smtClean="0">
                <a:solidFill>
                  <a:srgbClr val="FFFF00"/>
                </a:solidFill>
                <a:latin typeface="Bookman Old Style" pitchFamily="18" charset="0"/>
              </a:rPr>
              <a:t>SCRIBD</a:t>
            </a:r>
          </a:p>
          <a:p>
            <a:pPr>
              <a:buFontTx/>
              <a:buChar char="-"/>
            </a:pPr>
            <a:r>
              <a:rPr lang="sr-Cyrl-RS" sz="2000" b="1" dirty="0" smtClean="0">
                <a:solidFill>
                  <a:srgbClr val="FFFF00"/>
                </a:solidFill>
                <a:latin typeface="Bookman Old Style" pitchFamily="18" charset="0"/>
              </a:rPr>
              <a:t> М. Шуица, </a:t>
            </a:r>
            <a:r>
              <a:rPr lang="sr-Cyrl-RS" sz="2000" b="1" i="1" dirty="0" smtClean="0">
                <a:solidFill>
                  <a:srgbClr val="FFFF00"/>
                </a:solidFill>
                <a:latin typeface="Bookman Old Style" pitchFamily="18" charset="0"/>
              </a:rPr>
              <a:t>Немирно доба српског средњег века. Властела српских обласних господара</a:t>
            </a:r>
            <a:r>
              <a:rPr lang="sr-Cyrl-RS" sz="2000" b="1" dirty="0" smtClean="0">
                <a:solidFill>
                  <a:srgbClr val="FFFF00"/>
                </a:solidFill>
                <a:latin typeface="Bookman Old Style" pitchFamily="18" charset="0"/>
              </a:rPr>
              <a:t>, Београд 2000. </a:t>
            </a:r>
            <a:r>
              <a:rPr lang="en-US" sz="2000" b="1" dirty="0" smtClean="0">
                <a:solidFill>
                  <a:srgbClr val="FFFF00"/>
                </a:solidFill>
                <a:latin typeface="Bookman Old Style" pitchFamily="18" charset="0"/>
              </a:rPr>
              <a:t>SCRIBD</a:t>
            </a:r>
          </a:p>
          <a:p>
            <a:pPr>
              <a:buFontTx/>
              <a:buChar char="-"/>
            </a:pPr>
            <a:r>
              <a:rPr lang="sr-Cyrl-RS" sz="2000" b="1" dirty="0" smtClean="0">
                <a:solidFill>
                  <a:srgbClr val="FFFF00"/>
                </a:solidFill>
                <a:latin typeface="Bookman Old Style" pitchFamily="18" charset="0"/>
              </a:rPr>
              <a:t> О Кнезу Лазару (ур. И. Божић, В.Ј. Ђурић), Београд 1975 (обавезно текстови Г. Бабић, Д. Богдановића, В.Ј. Ђурића, А.Е. Тахиаоса). </a:t>
            </a:r>
            <a:r>
              <a:rPr lang="en-US" sz="2000" b="1" dirty="0" smtClean="0">
                <a:solidFill>
                  <a:srgbClr val="FFFF00"/>
                </a:solidFill>
                <a:latin typeface="Bookman Old Style" pitchFamily="18" charset="0"/>
              </a:rPr>
              <a:t>SCRIBD</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Моравска школа и њено доба (ур. В.Ј.Ђурић), Београд 1972 (обавезно текстови Г. Бабић, В. Кораћа, Б. Вуловића, Ј. Максимовић, Г. Томић). </a:t>
            </a:r>
            <a:r>
              <a:rPr lang="en-US" sz="2000" b="1" dirty="0" smtClean="0">
                <a:solidFill>
                  <a:srgbClr val="FFFF00"/>
                </a:solidFill>
                <a:latin typeface="Bookman Old Style" pitchFamily="18" charset="0"/>
              </a:rPr>
              <a:t>SCRIBD</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Манастир Раваница. Споменица о шестој стогодишњици, Београд 1981 (обавезно текстови Д. Богдановића</a:t>
            </a:r>
            <a:r>
              <a:rPr lang="en-US" sz="2000" b="1" dirty="0" smtClean="0">
                <a:solidFill>
                  <a:srgbClr val="FFFF00"/>
                </a:solidFill>
                <a:latin typeface="Bookman Old Style" pitchFamily="18" charset="0"/>
              </a:rPr>
              <a:t>,</a:t>
            </a:r>
            <a:r>
              <a:rPr lang="sr-Cyrl-RS" sz="2000" b="1" dirty="0" smtClean="0">
                <a:solidFill>
                  <a:srgbClr val="FFFF00"/>
                </a:solidFill>
                <a:latin typeface="Bookman Old Style" pitchFamily="18" charset="0"/>
              </a:rPr>
              <a:t> Б. Вуловића, В.Ј. Ђурића, јеромонаха Амфилохија </a:t>
            </a:r>
            <a:r>
              <a:rPr lang="sr-Cyrl-RS" sz="2000" b="1" u="sng" dirty="0" smtClean="0">
                <a:solidFill>
                  <a:srgbClr val="FFFF00"/>
                </a:solidFill>
                <a:latin typeface="Bookman Old Style" pitchFamily="18" charset="0"/>
              </a:rPr>
              <a:t>посебно важан</a:t>
            </a:r>
            <a:r>
              <a:rPr lang="sr-Cyrl-RS" sz="2000" b="1" dirty="0" smtClean="0">
                <a:solidFill>
                  <a:srgbClr val="FFFF00"/>
                </a:solidFill>
                <a:latin typeface="Bookman Old Style" pitchFamily="18" charset="0"/>
              </a:rPr>
              <a:t>, Д. Кашића). </a:t>
            </a:r>
            <a:r>
              <a:rPr lang="en-US" sz="2000" b="1" dirty="0" smtClean="0">
                <a:solidFill>
                  <a:srgbClr val="FFFF00"/>
                </a:solidFill>
                <a:latin typeface="Bookman Old Style" pitchFamily="18" charset="0"/>
              </a:rPr>
              <a:t>SCRIBD</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И. Стевовић, </a:t>
            </a:r>
            <a:r>
              <a:rPr lang="sr-Cyrl-RS" sz="2000" b="1" i="1" dirty="0" smtClean="0">
                <a:solidFill>
                  <a:srgbClr val="FFFF00"/>
                </a:solidFill>
                <a:latin typeface="Bookman Old Style" pitchFamily="18" charset="0"/>
              </a:rPr>
              <a:t>Архитектура Моравске Србиј</a:t>
            </a:r>
            <a:r>
              <a:rPr lang="en-US" sz="2000" b="1" i="1" dirty="0" smtClean="0">
                <a:solidFill>
                  <a:srgbClr val="FFFF00"/>
                </a:solidFill>
                <a:latin typeface="Bookman Old Style" pitchFamily="18" charset="0"/>
              </a:rPr>
              <a:t>e</a:t>
            </a:r>
            <a:r>
              <a:rPr lang="sr-Cyrl-RS" sz="2000" b="1" i="1" dirty="0" smtClean="0">
                <a:solidFill>
                  <a:srgbClr val="FFFF00"/>
                </a:solidFill>
                <a:latin typeface="Bookman Old Style" pitchFamily="18" charset="0"/>
              </a:rPr>
              <a:t>: локална градитељска школа или епилог водећих токова позновизантијске архитектуре. Методолошка студија</a:t>
            </a:r>
            <a:r>
              <a:rPr lang="sr-Cyrl-RS" sz="2000" b="1" dirty="0" smtClean="0">
                <a:solidFill>
                  <a:srgbClr val="FFFF00"/>
                </a:solidFill>
                <a:latin typeface="Bookman Old Style" pitchFamily="18" charset="0"/>
              </a:rPr>
              <a:t>, ЗРВИ 43 (2006),231-253.</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Ј. Магловски, </a:t>
            </a:r>
            <a:r>
              <a:rPr lang="sr-Cyrl-RS" sz="2000" b="1" i="1" dirty="0" smtClean="0">
                <a:solidFill>
                  <a:srgbClr val="FFFF00"/>
                </a:solidFill>
                <a:latin typeface="Bookman Old Style" pitchFamily="18" charset="0"/>
              </a:rPr>
              <a:t>Омча и спона. Ка структури моравских преплета</a:t>
            </a:r>
            <a:r>
              <a:rPr lang="sr-Cyrl-RS" sz="2000" b="1" dirty="0" smtClean="0">
                <a:solidFill>
                  <a:srgbClr val="FFFF00"/>
                </a:solidFill>
                <a:latin typeface="Bookman Old Style" pitchFamily="18" charset="0"/>
              </a:rPr>
              <a:t> ЗРВИ 43 (2006),255-280. </a:t>
            </a:r>
            <a:r>
              <a:rPr lang="en-US" sz="2000" b="1" dirty="0" smtClean="0">
                <a:solidFill>
                  <a:srgbClr val="FFFF00"/>
                </a:solidFill>
                <a:latin typeface="Bookman Old Style" pitchFamily="18" charset="0"/>
              </a:rPr>
              <a:t>DOIS</a:t>
            </a:r>
            <a:r>
              <a:rPr lang="sr-Cyrl-RS" sz="2000" b="1" dirty="0" smtClean="0">
                <a:solidFill>
                  <a:srgbClr val="FFFF00"/>
                </a:solidFill>
                <a:latin typeface="Bookman Old Style" pitchFamily="18" charset="0"/>
              </a:rPr>
              <a:t>ЕРБИА</a:t>
            </a:r>
            <a:r>
              <a:rPr lang="en-U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посебно важан</a:t>
            </a:r>
            <a:endParaRPr lang="en-US" sz="2000" b="1" dirty="0" smtClean="0">
              <a:solidFill>
                <a:srgbClr val="FFFF00"/>
              </a:solidFill>
              <a:latin typeface="Bookman Old Style" pitchFamily="18" charset="0"/>
            </a:endParaRPr>
          </a:p>
          <a:p>
            <a:endParaRPr lang="sr-Cyrl-RS" sz="2000" b="1" u="sng" dirty="0" smtClean="0">
              <a:solidFill>
                <a:srgbClr val="FFFF00"/>
              </a:solidFill>
              <a:latin typeface="Bookman Old Style"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7171194"/>
          </a:xfrm>
          <a:prstGeom prst="rect">
            <a:avLst/>
          </a:prstGeom>
        </p:spPr>
        <p:txBody>
          <a:bodyPr wrap="square">
            <a:spAutoFit/>
          </a:bodyPr>
          <a:lstStyle/>
          <a:p>
            <a:pPr>
              <a:buFontTx/>
              <a:buChar char="-"/>
            </a:pPr>
            <a:r>
              <a:rPr lang="sr-Cyrl-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T. </a:t>
            </a:r>
            <a:r>
              <a:rPr lang="sr-Cyrl-RS" sz="2000" b="1" dirty="0" smtClean="0">
                <a:solidFill>
                  <a:srgbClr val="FFFF00"/>
                </a:solidFill>
                <a:latin typeface="Bookman Old Style" pitchFamily="18" charset="0"/>
              </a:rPr>
              <a:t>Стародубцев, </a:t>
            </a:r>
            <a:r>
              <a:rPr lang="sr-Cyrl-RS" sz="2000" b="1" i="1" dirty="0" smtClean="0">
                <a:solidFill>
                  <a:srgbClr val="FFFF00"/>
                </a:solidFill>
                <a:latin typeface="Bookman Old Style" pitchFamily="18" charset="0"/>
              </a:rPr>
              <a:t>Уметничко стваралаштво у држави Лазаревића и Бранковића</a:t>
            </a:r>
            <a:r>
              <a:rPr lang="sr-Cyrl-RS" sz="2000" b="1" dirty="0" smtClean="0">
                <a:solidFill>
                  <a:srgbClr val="FFFF00"/>
                </a:solidFill>
                <a:latin typeface="Bookman Old Style" pitchFamily="18" charset="0"/>
              </a:rPr>
              <a:t>, у: Византијско наслеђе и српска уметност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(ур. Д. Војводић, Д. Поповић),Београд</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2016, 383-400.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Б. Цветковић, </a:t>
            </a:r>
            <a:r>
              <a:rPr lang="sr-Cyrl-RS" sz="2000" b="1" i="1" dirty="0" smtClean="0">
                <a:solidFill>
                  <a:srgbClr val="FFFF00"/>
                </a:solidFill>
                <a:latin typeface="Bookman Old Style" pitchFamily="18" charset="0"/>
              </a:rPr>
              <a:t>У трагању за легитимитетом: идеологија и уметност нових српских династа</a:t>
            </a:r>
            <a:r>
              <a:rPr lang="sr-Cyrl-RS" sz="2000" b="1" dirty="0" smtClean="0">
                <a:solidFill>
                  <a:srgbClr val="FFFF00"/>
                </a:solidFill>
                <a:latin typeface="Bookman Old Style" pitchFamily="18" charset="0"/>
              </a:rPr>
              <a:t>, у: Византијско наслеђе и српска уметност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(ур. Д. Војводић, Д. Поповић),Београд</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2016, 411-422.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Д. Поповић, </a:t>
            </a:r>
            <a:r>
              <a:rPr lang="sr-Cyrl-RS" sz="2000" b="1" i="1" dirty="0" smtClean="0">
                <a:solidFill>
                  <a:srgbClr val="FFFF00"/>
                </a:solidFill>
                <a:latin typeface="Bookman Old Style" pitchFamily="18" charset="0"/>
              </a:rPr>
              <a:t>Пустиње и свете горе средњовековне Србије: писани извори, просторни облици, градитељска решења</a:t>
            </a:r>
            <a:r>
              <a:rPr lang="sr-Cyrl-RS" sz="2000" b="1" dirty="0" smtClean="0">
                <a:solidFill>
                  <a:srgbClr val="FFFF00"/>
                </a:solidFill>
                <a:latin typeface="Bookman Old Style" pitchFamily="18" charset="0"/>
              </a:rPr>
              <a:t>, ЗРВИ 44 (2007), 253-274.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S. P</a:t>
            </a:r>
            <a:r>
              <a:rPr lang="sr-Latn-RS" sz="2000" b="1" dirty="0" smtClean="0">
                <a:solidFill>
                  <a:srgbClr val="FFFF00"/>
                </a:solidFill>
                <a:latin typeface="Bookman Old Style" pitchFamily="18" charset="0"/>
              </a:rPr>
              <a:t>opović, </a:t>
            </a:r>
            <a:r>
              <a:rPr lang="sr-Latn-RS" sz="2000" b="1" i="1" dirty="0" smtClean="0">
                <a:solidFill>
                  <a:srgbClr val="FFFF00"/>
                </a:solidFill>
                <a:latin typeface="Bookman Old Style" pitchFamily="18" charset="0"/>
              </a:rPr>
              <a:t>The Last Hesychast Safe Havens in Late Fourteenth- and Fifteenth-Century Monasteries in the Northern Balkans</a:t>
            </a:r>
            <a:r>
              <a:rPr lang="sr-Latn-RS" sz="2000" b="1" dirty="0" smtClean="0">
                <a:solidFill>
                  <a:srgbClr val="FFFF00"/>
                </a:solidFill>
                <a:latin typeface="Bookman Old Style" pitchFamily="18" charset="0"/>
              </a:rPr>
              <a:t>, ZRVI 48(2011), 217-257. DOISERBIA</a:t>
            </a:r>
          </a:p>
          <a:p>
            <a:pPr>
              <a:buFontTx/>
              <a:buChar char="-"/>
            </a:pPr>
            <a:r>
              <a:rPr lang="sr-Cyrl-RS" sz="2000" b="1" dirty="0" smtClean="0">
                <a:solidFill>
                  <a:srgbClr val="FFFF00"/>
                </a:solidFill>
                <a:latin typeface="Bookman Old Style" pitchFamily="18" charset="0"/>
              </a:rPr>
              <a:t> Ј. Магловски, </a:t>
            </a:r>
            <a:r>
              <a:rPr lang="sr-Cyrl-RS" sz="2000" b="1" i="1" dirty="0" smtClean="0">
                <a:solidFill>
                  <a:srgbClr val="FFFF00"/>
                </a:solidFill>
                <a:latin typeface="Bookman Old Style" pitchFamily="18" charset="0"/>
              </a:rPr>
              <a:t>Симболика кринова на гробу монахиње Јефимије</a:t>
            </a:r>
            <a:r>
              <a:rPr lang="sr-Cyrl-RS" sz="2000" b="1" dirty="0" smtClean="0">
                <a:solidFill>
                  <a:srgbClr val="FFFF00"/>
                </a:solidFill>
                <a:latin typeface="Bookman Old Style" pitchFamily="18" charset="0"/>
              </a:rPr>
              <a:t>, Саопштења РЗЗСК 26 (1994), 151-156. САЈТ РЗЗСК</a:t>
            </a:r>
          </a:p>
          <a:p>
            <a:pPr>
              <a:buFontTx/>
              <a:buChar char="-"/>
            </a:pPr>
            <a:r>
              <a:rPr lang="sr-Cyrl-RS" sz="2000" b="1" dirty="0" smtClean="0">
                <a:solidFill>
                  <a:srgbClr val="FFFF00"/>
                </a:solidFill>
                <a:latin typeface="Bookman Old Style" pitchFamily="18" charset="0"/>
              </a:rPr>
              <a:t> Б. Цветковић, </a:t>
            </a:r>
            <a:r>
              <a:rPr lang="sr-Cyrl-RS" sz="2000" b="1" i="1" dirty="0" smtClean="0">
                <a:solidFill>
                  <a:srgbClr val="FFFF00"/>
                </a:solidFill>
                <a:latin typeface="Bookman Old Style" pitchFamily="18" charset="0"/>
              </a:rPr>
              <a:t>Портрети у наосу Нове Павлице: историзам или политичка актуелност?</a:t>
            </a:r>
            <a:r>
              <a:rPr lang="sr-Cyrl-RS" sz="2000" b="1" dirty="0" smtClean="0">
                <a:solidFill>
                  <a:srgbClr val="FFFF00"/>
                </a:solidFill>
                <a:latin typeface="Bookman Old Style" pitchFamily="18" charset="0"/>
              </a:rPr>
              <a:t>, Саопштења РЗЗСК 35-36 (2003-2004), 79-99.</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В. Ристић,</a:t>
            </a:r>
            <a:r>
              <a:rPr lang="sr-Cyrl-RS" sz="2000" b="1" i="1" dirty="0" smtClean="0">
                <a:solidFill>
                  <a:srgbClr val="FFFF00"/>
                </a:solidFill>
                <a:latin typeface="Bookman Old Style" pitchFamily="18" charset="0"/>
              </a:rPr>
              <a:t>Новооткривене фреске у цркви Св.Богородице манастира Наупаре</a:t>
            </a:r>
            <a:r>
              <a:rPr lang="sr-Cyrl-RS" sz="2000" b="1" dirty="0" smtClean="0">
                <a:solidFill>
                  <a:srgbClr val="FFFF00"/>
                </a:solidFill>
                <a:latin typeface="Bookman Old Style" pitchFamily="18" charset="0"/>
              </a:rPr>
              <a:t>,Саопштења 26(1994),131-149. САЈТ РЗЗСК </a:t>
            </a:r>
          </a:p>
          <a:p>
            <a:r>
              <a:rPr lang="sr-Cyrl-RS" sz="2000" b="1" dirty="0" smtClean="0">
                <a:solidFill>
                  <a:srgbClr val="FFFF00"/>
                </a:solidFill>
                <a:latin typeface="Bookman Old Style" pitchFamily="18" charset="0"/>
              </a:rPr>
              <a:t>  </a:t>
            </a:r>
            <a:endParaRPr lang="sr-Latn-R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a:t>
            </a:r>
            <a:r>
              <a:rPr lang="sr-Cyrl-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      </a:t>
            </a:r>
            <a:endParaRPr lang="en-US" sz="2000" b="1" dirty="0">
              <a:solidFill>
                <a:srgbClr val="FFFF00"/>
              </a:solidFill>
              <a:latin typeface="Bookman Old Style" pitchFamily="18" charset="0"/>
            </a:endParaRPr>
          </a:p>
        </p:txBody>
      </p:sp>
      <p:sp>
        <p:nvSpPr>
          <p:cNvPr id="3" name="Rectangle 2"/>
          <p:cNvSpPr/>
          <p:nvPr/>
        </p:nvSpPr>
        <p:spPr>
          <a:xfrm>
            <a:off x="0" y="0"/>
            <a:ext cx="9144000" cy="369332"/>
          </a:xfrm>
          <a:prstGeom prst="rect">
            <a:avLst/>
          </a:prstGeom>
        </p:spPr>
        <p:txBody>
          <a:bodyPr wrap="square">
            <a:spAutoFit/>
          </a:bodyPr>
          <a:lstStyle/>
          <a:p>
            <a:r>
              <a:rPr lang="sr-Cyrl-RS" b="1" u="sng" dirty="0" smtClean="0">
                <a:solidFill>
                  <a:srgbClr val="FFFF00"/>
                </a:solidFill>
                <a:latin typeface="Bookman Old Style" pitchFamily="18" charset="0"/>
              </a:rPr>
              <a:t>Препоручена литература, уз обавезну, СТР.2:</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78970"/>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 СТР.3:</a:t>
            </a:r>
          </a:p>
          <a:p>
            <a:pPr>
              <a:buFontTx/>
              <a:buChar char="-"/>
            </a:pPr>
            <a:r>
              <a:rPr lang="sr-Cyrl-RS" sz="2000" b="1" dirty="0" smtClean="0">
                <a:solidFill>
                  <a:srgbClr val="FFFF00"/>
                </a:solidFill>
                <a:latin typeface="Bookman Old Style" pitchFamily="18" charset="0"/>
              </a:rPr>
              <a:t> Т. Стародубцев, </a:t>
            </a:r>
            <a:r>
              <a:rPr lang="sr-Cyrl-RS" sz="2000" b="1" i="1" dirty="0" smtClean="0">
                <a:solidFill>
                  <a:srgbClr val="FFFF00"/>
                </a:solidFill>
                <a:latin typeface="Bookman Old Style" pitchFamily="18" charset="0"/>
              </a:rPr>
              <a:t>О портретима у Раваници</a:t>
            </a:r>
            <a:r>
              <a:rPr lang="sr-Cyrl-RS" sz="2000" b="1" dirty="0" smtClean="0">
                <a:solidFill>
                  <a:srgbClr val="FFFF00"/>
                </a:solidFill>
                <a:latin typeface="Bookman Old Style" pitchFamily="18" charset="0"/>
              </a:rPr>
              <a:t>, ЗРВИ 49 (2012), 333-354.</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Т. Стародубцев, </a:t>
            </a:r>
            <a:r>
              <a:rPr lang="sr-Cyrl-RS" sz="2000" b="1" i="1" dirty="0" smtClean="0">
                <a:solidFill>
                  <a:srgbClr val="FFFF00"/>
                </a:solidFill>
                <a:latin typeface="Bookman Old Style" pitchFamily="18" charset="0"/>
              </a:rPr>
              <a:t>Представа старозаветног Веселила у олтару Раванице</a:t>
            </a:r>
            <a:r>
              <a:rPr lang="sr-Cyrl-RS" sz="2000" b="1" dirty="0" smtClean="0">
                <a:solidFill>
                  <a:srgbClr val="FFFF00"/>
                </a:solidFill>
                <a:latin typeface="Bookman Old Style" pitchFamily="18" charset="0"/>
              </a:rPr>
              <a:t>, ЗРВИ 39 (2001-2002),249-263.</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Т. Стародубцев, </a:t>
            </a:r>
            <a:r>
              <a:rPr lang="sr-Cyrl-RS" sz="2000" b="1" i="1" dirty="0" smtClean="0">
                <a:solidFill>
                  <a:srgbClr val="FFFF00"/>
                </a:solidFill>
                <a:latin typeface="Bookman Old Style" pitchFamily="18" charset="0"/>
              </a:rPr>
              <a:t>Задужбинарство и ктитори у Србији у доба Лазаревића</a:t>
            </a:r>
            <a:r>
              <a:rPr lang="sr-Cyrl-RS" sz="2000" b="1" dirty="0" smtClean="0">
                <a:solidFill>
                  <a:srgbClr val="FFFF00"/>
                </a:solidFill>
                <a:latin typeface="Bookman Old Style" pitchFamily="18" charset="0"/>
              </a:rPr>
              <a:t>, Саопштења РЗЗСК 42(2010),39-63.</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Т. Стародубцев, </a:t>
            </a:r>
            <a:r>
              <a:rPr lang="sr-Cyrl-RS" sz="2000" b="1" i="1" dirty="0" smtClean="0">
                <a:solidFill>
                  <a:srgbClr val="FFFF00"/>
                </a:solidFill>
                <a:latin typeface="Bookman Old Style" pitchFamily="18" charset="0"/>
              </a:rPr>
              <a:t>Други слој живописа цркве манастира Сисојевца и питање његовог ктитора</a:t>
            </a:r>
            <a:r>
              <a:rPr lang="sr-Cyrl-RS" sz="2000" b="1" dirty="0" smtClean="0">
                <a:solidFill>
                  <a:srgbClr val="FFFF00"/>
                </a:solidFill>
                <a:latin typeface="Bookman Old Style" pitchFamily="18" charset="0"/>
              </a:rPr>
              <a:t>, у: На траговима Војислава Ј. Ђурића, Београд 2011, 221-250.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Б. Цветковић, </a:t>
            </a:r>
            <a:r>
              <a:rPr lang="sr-Cyrl-RS" sz="2000" b="1" i="1" dirty="0" smtClean="0">
                <a:solidFill>
                  <a:srgbClr val="FFFF00"/>
                </a:solidFill>
                <a:latin typeface="Bookman Old Style" pitchFamily="18" charset="0"/>
              </a:rPr>
              <a:t>Манастир Липовац. Прилог проучавању</a:t>
            </a:r>
            <a:r>
              <a:rPr lang="sr-Cyrl-RS" sz="2000" b="1" dirty="0" smtClean="0">
                <a:solidFill>
                  <a:srgbClr val="FFFF00"/>
                </a:solidFill>
                <a:latin typeface="Bookman Old Style" pitchFamily="18" charset="0"/>
              </a:rPr>
              <a:t>, Лесковачки Зборник 39 (1999), 79-100.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 Поповић, </a:t>
            </a:r>
            <a:r>
              <a:rPr lang="sr-Cyrl-RS" sz="2000" b="1" i="1" dirty="0" smtClean="0">
                <a:solidFill>
                  <a:srgbClr val="FFFF00"/>
                </a:solidFill>
                <a:latin typeface="Bookman Old Style" pitchFamily="18" charset="0"/>
              </a:rPr>
              <a:t>Липовац-трагови средњовековног властеоског боравишта</a:t>
            </a:r>
            <a:r>
              <a:rPr lang="sr-Cyrl-RS" sz="2000" b="1" dirty="0" smtClean="0">
                <a:solidFill>
                  <a:srgbClr val="FFFF00"/>
                </a:solidFill>
                <a:latin typeface="Bookman Old Style" pitchFamily="18" charset="0"/>
              </a:rPr>
              <a:t>, Саопштења РЗЗСК 34 (2002),157-177.</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 Поповић, И. Бјелић, </a:t>
            </a:r>
            <a:r>
              <a:rPr lang="sr-Cyrl-RS" sz="2000" b="1" i="1" dirty="0" smtClean="0">
                <a:solidFill>
                  <a:srgbClr val="FFFF00"/>
                </a:solidFill>
                <a:latin typeface="Bookman Old Style" pitchFamily="18" charset="0"/>
              </a:rPr>
              <a:t>Црква Светог Николе. Катедрала града Новог Брда</a:t>
            </a:r>
            <a:r>
              <a:rPr lang="sr-Cyrl-RS" sz="2000" b="1" dirty="0" smtClean="0">
                <a:solidFill>
                  <a:srgbClr val="FFFF00"/>
                </a:solidFill>
                <a:latin typeface="Bookman Old Style" pitchFamily="18" charset="0"/>
              </a:rPr>
              <a:t>, Београд 2018.</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R. Ratkovčić, </a:t>
            </a:r>
            <a:r>
              <a:rPr lang="sr-Latn-RS" sz="2000" b="1" i="1" dirty="0" smtClean="0">
                <a:solidFill>
                  <a:srgbClr val="FFFF00"/>
                </a:solidFill>
                <a:latin typeface="Bookman Old Style" pitchFamily="18" charset="0"/>
              </a:rPr>
              <a:t>Katolička crkva Sv. Petra i dubrovačka kolonija u Starom Trgu kod Trepče</a:t>
            </a:r>
            <a:r>
              <a:rPr lang="sr-Latn-RS" sz="2000" b="1" dirty="0" smtClean="0">
                <a:solidFill>
                  <a:srgbClr val="FFFF00"/>
                </a:solidFill>
                <a:latin typeface="Bookman Old Style" pitchFamily="18" charset="0"/>
              </a:rPr>
              <a:t>, ARS ADRIATICA 7(2017),129-144. HRČAK.SRCE</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 Поповић,</a:t>
            </a:r>
            <a:r>
              <a:rPr lang="sr-Latn-RS" sz="2000" b="1" dirty="0" smtClean="0">
                <a:solidFill>
                  <a:srgbClr val="FFFF00"/>
                </a:solidFill>
                <a:latin typeface="Bookman Old Style" pitchFamily="18" charset="0"/>
              </a:rPr>
              <a:t> </a:t>
            </a:r>
            <a:r>
              <a:rPr lang="sr-Cyrl-RS" sz="2000" b="1" i="1" dirty="0" smtClean="0">
                <a:solidFill>
                  <a:srgbClr val="FFFF00"/>
                </a:solidFill>
                <a:latin typeface="Bookman Old Style" pitchFamily="18" charset="0"/>
              </a:rPr>
              <a:t>Сашка црква у Новом Брду – </a:t>
            </a:r>
            <a:r>
              <a:rPr lang="en-US" sz="2000" b="1" i="1" dirty="0" smtClean="0">
                <a:solidFill>
                  <a:srgbClr val="FFFF00"/>
                </a:solidFill>
                <a:latin typeface="Bookman Old Style" pitchFamily="18" charset="0"/>
              </a:rPr>
              <a:t>Santa Maria de </a:t>
            </a:r>
            <a:r>
              <a:rPr lang="en-US" sz="2000" b="1" i="1" dirty="0" err="1" smtClean="0">
                <a:solidFill>
                  <a:srgbClr val="FFFF00"/>
                </a:solidFill>
                <a:latin typeface="Bookman Old Style" pitchFamily="18" charset="0"/>
              </a:rPr>
              <a:t>Nuovomonte</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Старинар 69(2019), 319-347. </a:t>
            </a:r>
            <a:r>
              <a:rPr lang="en-US" sz="2000" b="1" dirty="0" smtClean="0">
                <a:solidFill>
                  <a:srgbClr val="FFFF00"/>
                </a:solidFill>
                <a:latin typeface="Bookman Old Style" pitchFamily="18" charset="0"/>
              </a:rPr>
              <a:t>ACADEMIA.EDU</a:t>
            </a:r>
            <a:r>
              <a:rPr lang="sr-Cyrl-RS" sz="2000" b="1" dirty="0" smtClean="0">
                <a:solidFill>
                  <a:srgbClr val="FFFF00"/>
                </a:solidFill>
                <a:latin typeface="Bookman Old Style" pitchFamily="18" charset="0"/>
              </a:rPr>
              <a:t>          </a:t>
            </a:r>
          </a:p>
          <a:p>
            <a:endParaRPr lang="sr-Cyrl-RS" sz="2000" b="1" dirty="0" smtClean="0">
              <a:solidFill>
                <a:srgbClr val="FFFF00"/>
              </a:solidFill>
              <a:latin typeface="Bookman Old Style" pitchFamily="18" charset="0"/>
            </a:endParaRPr>
          </a:p>
          <a:p>
            <a:endParaRPr lang="sr-Cyrl-RS" sz="2000" b="1" u="sng" dirty="0" smtClean="0">
              <a:solidFill>
                <a:srgbClr val="FFFF00"/>
              </a:solidFill>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ДОГАЂАЈ КОЈИ ЈЕ КЉУЧНО ДОПРИНЕО ДЕФИНИТИВНОЈ АФИРМАЦИЈИ КНЕЗА ЛАЗАРА БИО ЈЕ ПОВЕЗАН СА ПРЕВИРАЊИМА УНУТАР ЦРКВЕ КАО ПРЕЖИВЕЛЕ ИНСТИТУЦИЈЕ НЕКАДАШЊЕ НЕМАЊИЋКЕ ДРЖАВЕ. ГОДИНЕ 1375. НАД ГРОБОМ СТЕФАНА ДУШАНА У МАНАСТИРУ КОД ПРИЗРЕНА, УПРИЛИЧЕНО ЈЕ РИТУАЛНО ИЗМИРЕЊЕ ИМЕЂУ ЦАРИГРАДСКЕ ПАТРИЈАРШИЈЕ И СРПСКЕ ЦРКВЕНЕ ОРГАНИЗАЦИЈЕ, НА КОЈУ ЈЕ ИЗ РОМЕЈСКЕ ПРЕСТОНИЦЕ 1350.Г. БИЛА БАЧЕНА АНАТЕМА УСЛЕД ЧИЊЕНИЦЕ ДА ЈЕ СТЕФАН ДУШАН, ИЗДИЖУЋИ СВОЈУ ТИТУЛУ У РАНГ ЦАРСКЕ, АРХИЕПИСКОПИЈУ УЗВИСИО У РАНГ ПАТРИЈАРШИЈЕ. ИАКО ЈЕ ВЕЋ САМ ДУШАН НАСТОЈАО НА ИЗМИРЕЊУ, </a:t>
            </a:r>
            <a:r>
              <a:rPr lang="sr-Cyrl-RS" sz="2000" b="1" u="sng" dirty="0" smtClean="0">
                <a:solidFill>
                  <a:srgbClr val="FFFF00"/>
                </a:solidFill>
                <a:latin typeface="Bookman Old Style" pitchFamily="18" charset="0"/>
              </a:rPr>
              <a:t>ДО КОНАЧНОГ ТАКВОГ ИСХОДА ДОШЛО ЈЕ ЛАЗАРЕВОМ ИНИЦИЈАТИВОМ, АЛИ И РОМЕЈСКИМ ПРИСТАЈАЊЕМ ДА СЕ ОВАЈ СТАТУС ПРИЗНА, УЗ СРПСКО ОБЕЋАЊЕ ДА СЕ АНЕКТИРАЊА ГРЧКИХ ЦРКВЕНИХ ОБЛАСТИ НЕЋЕ ПОНОВИТИ</a:t>
            </a:r>
            <a:r>
              <a:rPr lang="sr-Cyrl-RS" sz="2000" b="1" dirty="0" smtClean="0">
                <a:solidFill>
                  <a:srgbClr val="FFFF00"/>
                </a:solidFill>
                <a:latin typeface="Bookman Old Style" pitchFamily="18" charset="0"/>
              </a:rPr>
              <a:t>. ИАКО ЈЕ С ОБЕ СТРАНЕ БИЛО ПРОТИВНИКА ОВАКВОМ ИСХОДУ, СНАГА И УТИЦАЈ СВЕТЕ ГОРЕ, ГДЕ СУ СРПСКИ И ГРЧКИ ИНТЕРЕСИ БИЛИ ИСТОВЕТНИ, СУШТИНСКИ СУ ДОПРИНЕЛИ ИЗМИРЕЊУ И ЈОШ ТЕШЊЕМ ПОВЕЗИВАЊУ СРБИЈЕ СА АТОСОМ. ОВЕ ВЕЗЕ НЕПОСРЕДНО СУ СЕ ОДРАЗИЛЕ И НА ПРОГРАМСКА СВОЈСТВА АРХИТЕКТУРЕ ЦРКАВА МОРАВСКЕ СРБИЈЕ.     </a:t>
            </a:r>
            <a:endParaRPr lang="en-US" sz="2000" b="1" dirty="0">
              <a:solidFill>
                <a:srgbClr val="FFFF00"/>
              </a:solidFill>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ПОЛЕТ АРХИТЕКТУРЕ У ЛАЗАРЕВО ВРЕМЕ БИО ЈЕ ИЗУЗЕТНО ВЕЛИКОГ ОБИМА, ПРЕВАСХОДНО ОСЛОЊЕН НА ДРЖАВНУ РИЗНИЦУ АЛИ И НА МОЋ ЊЕГОВИХ ВЛАСТЕЛИНА КОЈИ СУ НАСТАВИЛИ ПРАКСУ ИЗГРАДЊЕ ВЛАСТИТИХ ХРАМОВА. КТИТОРСКА ПРЕГНУЋА ЗАПРАВО СУ ПРЕДСТАВЉАЛА КОНТИНУИТЕТ СА ДЕЦЕНИЈАМА ПРЕ СУКОБА, ШИРЕЋИ СЕ ОД НАЈУЖЕГ КРУГА БОГАТОГ ДВОРСКОГ ПЛЕМСТВА, ДО ЕКОНОМСКИ СКРОМНИХ СРЕДИНА. ТОЈ ДЕЛАТНОСТИ СВАКАКО ТРЕБА ПРИДОДАТИ И ВЕЛИКЕ ПОДУХВАТЕ ГРАДСКОГ СТАНОВНИШТВА НА ПОДИЗАЊУ КАТЕДРАЛА, </a:t>
            </a:r>
            <a:r>
              <a:rPr lang="sr-Cyrl-RS" sz="2000" b="1" u="sng" dirty="0" smtClean="0">
                <a:solidFill>
                  <a:srgbClr val="FFFF00"/>
                </a:solidFill>
                <a:latin typeface="Bookman Old Style" pitchFamily="18" charset="0"/>
              </a:rPr>
              <a:t>ПОПУТ НОВОБРДСКЕ ЦРКВЕ СВ. НИКОЛЕ</a:t>
            </a:r>
            <a:r>
              <a:rPr lang="sr-Cyrl-RS" sz="2000" b="1" dirty="0" smtClean="0">
                <a:solidFill>
                  <a:srgbClr val="FFFF00"/>
                </a:solidFill>
                <a:latin typeface="Bookman Old Style" pitchFamily="18" charset="0"/>
              </a:rPr>
              <a:t>, КАО И ЗНАЧАЈНОГ БРОЈА ЛАТИНСКИХ ХРАМОВА У ТРГОВАЧКИМ КОЛОНИЈАМА ШИРОМ СРПСКИХ ЗЕМАЉА. УЗ САКРАЛНО ГРАДИТЕЉСТВО, У НОВИМ ОКОЛНОСТИМА ВАЖАН ЈЕ БИО И РАД НА </a:t>
            </a:r>
            <a:r>
              <a:rPr lang="sr-Cyrl-RS" sz="2000" b="1" u="sng" dirty="0" smtClean="0">
                <a:solidFill>
                  <a:srgbClr val="FFFF00"/>
                </a:solidFill>
                <a:latin typeface="Bookman Old Style" pitchFamily="18" charset="0"/>
              </a:rPr>
              <a:t>ИЗГРАДЊИ ДЕФАНЗИВНИХ СТРУКТУРА</a:t>
            </a:r>
            <a:r>
              <a:rPr lang="sr-Cyrl-RS" sz="2000" b="1" dirty="0" smtClean="0">
                <a:solidFill>
                  <a:srgbClr val="FFFF00"/>
                </a:solidFill>
                <a:latin typeface="Bookman Old Style" pitchFamily="18" charset="0"/>
              </a:rPr>
              <a:t>, БИЛО ДА ЈЕ РЕЧ О МАНАСТИРСКОМ ОБЗИЂУ, ГРАДОВИМА-ПРЕСТОНИЦАМА ПОПУТ КРУШЕВЦА, ИЛИ ВЛАСТЕОСКИМ УТВРДАМА. У РАЗМАТРАЊУ ОКВИРА ОДНОСНО ПОДСТРЕКА ИНТЕНЗИВНОМ ГРАДИТЕЉСКОМ ДЕЛОВАЊУ МОРА СЕ УЗЕТИ У ОБЗИР ЧИЊЕНИЦА ДА ЈЕ СРБИЈА СВЕ ВИШЕ ПРЕРАСТАЛА У УТОЧИШТЕ ХРИШЋАНСКОГ СТАНОВНИШТВА ИЗБЕГЛОГ ПРЕД ОСМАНСКИМ ОСВАЈАЧИМА, А ПОСЕБНО МОНАШТВА.  </a:t>
            </a:r>
            <a:endParaRPr lang="en-US" sz="2000" b="1" dirty="0">
              <a:solidFill>
                <a:srgbClr val="FFFF00"/>
              </a:solidFill>
              <a:latin typeface="Bookman Old Style"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TotalTime>
  <Words>6071</Words>
  <Application>Microsoft Office PowerPoint</Application>
  <PresentationFormat>On-screen Show (4:3)</PresentationFormat>
  <Paragraphs>110</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User</cp:lastModifiedBy>
  <cp:revision>201</cp:revision>
  <dcterms:created xsi:type="dcterms:W3CDTF">2020-05-06T10:06:05Z</dcterms:created>
  <dcterms:modified xsi:type="dcterms:W3CDTF">2020-05-09T20:20:52Z</dcterms:modified>
</cp:coreProperties>
</file>