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60" r:id="rId3"/>
    <p:sldId id="257" r:id="rId4"/>
    <p:sldId id="280" r:id="rId5"/>
    <p:sldId id="258" r:id="rId6"/>
    <p:sldId id="261" r:id="rId7"/>
    <p:sldId id="268" r:id="rId8"/>
    <p:sldId id="262" r:id="rId9"/>
    <p:sldId id="264" r:id="rId10"/>
    <p:sldId id="265" r:id="rId11"/>
    <p:sldId id="284" r:id="rId12"/>
    <p:sldId id="266" r:id="rId13"/>
    <p:sldId id="267" r:id="rId14"/>
    <p:sldId id="259" r:id="rId15"/>
    <p:sldId id="263" r:id="rId16"/>
    <p:sldId id="269" r:id="rId17"/>
    <p:sldId id="270" r:id="rId18"/>
    <p:sldId id="271" r:id="rId19"/>
    <p:sldId id="272" r:id="rId20"/>
    <p:sldId id="273" r:id="rId21"/>
    <p:sldId id="274" r:id="rId22"/>
    <p:sldId id="275" r:id="rId23"/>
    <p:sldId id="276" r:id="rId24"/>
    <p:sldId id="277" r:id="rId25"/>
    <p:sldId id="278" r:id="rId26"/>
    <p:sldId id="281" r:id="rId27"/>
    <p:sldId id="282" r:id="rId28"/>
    <p:sldId id="28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108" d="100"/>
          <a:sy n="108" d="100"/>
        </p:scale>
        <p:origin x="1710"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F414A2-CDFB-46AF-A9C5-F724EDC5E3E0}" type="datetimeFigureOut">
              <a:rPr lang="en-US" smtClean="0"/>
              <a:pPr/>
              <a:t>5/12/2020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416313-92DC-4778-B0D8-37F560D0502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B416313-92DC-4778-B0D8-37F560D0502A}"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EE5EB16-5710-440C-B2BD-961E5516F784}"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C944F-ED0F-48CE-8B2E-C014284E815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E5EB16-5710-440C-B2BD-961E5516F784}"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C944F-ED0F-48CE-8B2E-C014284E815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E5EB16-5710-440C-B2BD-961E5516F784}"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C944F-ED0F-48CE-8B2E-C014284E815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EE5EB16-5710-440C-B2BD-961E5516F784}"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FC944F-ED0F-48CE-8B2E-C014284E815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EE5EB16-5710-440C-B2BD-961E5516F784}" type="datetimeFigureOut">
              <a:rPr lang="en-US" smtClean="0"/>
              <a:pPr/>
              <a:t>5/12/2020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FC944F-ED0F-48CE-8B2E-C014284E815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EE5EB16-5710-440C-B2BD-961E5516F784}" type="datetimeFigureOut">
              <a:rPr lang="en-US" smtClean="0"/>
              <a:pPr/>
              <a:t>5/12/2020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FC944F-ED0F-48CE-8B2E-C014284E815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E5EB16-5710-440C-B2BD-961E5516F784}" type="datetimeFigureOut">
              <a:rPr lang="en-US" smtClean="0"/>
              <a:pPr/>
              <a:t>5/12/2020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FC944F-ED0F-48CE-8B2E-C014284E815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E5EB16-5710-440C-B2BD-961E5516F784}"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FC944F-ED0F-48CE-8B2E-C014284E815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E5EB16-5710-440C-B2BD-961E5516F784}"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FC944F-ED0F-48CE-8B2E-C014284E815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E5EB16-5710-440C-B2BD-961E5516F784}"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C944F-ED0F-48CE-8B2E-C014284E815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E5EB16-5710-440C-B2BD-961E5516F784}"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C944F-ED0F-48CE-8B2E-C014284E815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E5EB16-5710-440C-B2BD-961E5516F784}" type="datetimeFigureOut">
              <a:rPr lang="en-US" smtClean="0"/>
              <a:pPr/>
              <a:t>5/12/2020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FC944F-ED0F-48CE-8B2E-C014284E815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6.png"/><Relationship Id="rId2" Type="http://schemas.openxmlformats.org/officeDocument/2006/relationships/image" Target="../media/image31.jpeg"/><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1H7u3jVQ0zg" TargetMode="External"/><Relationship Id="rId2" Type="http://schemas.openxmlformats.org/officeDocument/2006/relationships/hyperlink" Target="https://www.youtube.com/watch?time_continue=2&amp;v=mcgJZ2SWyCg&amp;feature=emb_title" TargetMode="External"/><Relationship Id="rId1" Type="http://schemas.openxmlformats.org/officeDocument/2006/relationships/slideLayout" Target="../slideLayouts/slideLayout2.xml"/><Relationship Id="rId4" Type="http://schemas.openxmlformats.org/officeDocument/2006/relationships/hyperlink" Target="https://www.khanacademy.org/humanities/ancient-art-civilizations/roman/late-empire/v/tetrarch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85786" y="214290"/>
            <a:ext cx="7772400" cy="1470025"/>
          </a:xfrm>
        </p:spPr>
        <p:txBody>
          <a:bodyPr>
            <a:normAutofit/>
          </a:bodyPr>
          <a:lstStyle/>
          <a:p>
            <a:r>
              <a:rPr lang="sr-Cyrl-RS" sz="2000" dirty="0">
                <a:solidFill>
                  <a:schemeClr val="bg1"/>
                </a:solidFill>
                <a:latin typeface="Arial" pitchFamily="34" charset="0"/>
                <a:cs typeface="Arial" pitchFamily="34" charset="0"/>
              </a:rPr>
              <a:t>Од Јустинијана до Сулејмана Величанственог: визуелна култура средњовијековног и раног модерног свијета</a:t>
            </a:r>
            <a:br>
              <a:rPr lang="sr-Latn-RS" sz="2000" dirty="0">
                <a:solidFill>
                  <a:schemeClr val="bg1"/>
                </a:solidFill>
                <a:latin typeface="Arial" pitchFamily="34" charset="0"/>
                <a:cs typeface="Arial" pitchFamily="34" charset="0"/>
              </a:rPr>
            </a:br>
            <a:endParaRPr lang="en-US" sz="2000" dirty="0">
              <a:solidFill>
                <a:schemeClr val="bg1"/>
              </a:solidFill>
              <a:latin typeface="Arial" pitchFamily="34" charset="0"/>
              <a:cs typeface="Arial" pitchFamily="34" charset="0"/>
            </a:endParaRPr>
          </a:p>
        </p:txBody>
      </p:sp>
      <p:sp>
        <p:nvSpPr>
          <p:cNvPr id="3" name="Subtitle 2"/>
          <p:cNvSpPr>
            <a:spLocks noGrp="1"/>
          </p:cNvSpPr>
          <p:nvPr>
            <p:ph type="subTitle" idx="1"/>
          </p:nvPr>
        </p:nvSpPr>
        <p:spPr>
          <a:xfrm>
            <a:off x="1428728" y="2428868"/>
            <a:ext cx="6400800" cy="1752600"/>
          </a:xfrm>
        </p:spPr>
        <p:txBody>
          <a:bodyPr>
            <a:normAutofit/>
          </a:bodyPr>
          <a:lstStyle/>
          <a:p>
            <a:r>
              <a:rPr lang="sr-Cyrl-RS" sz="2800" i="1" dirty="0">
                <a:solidFill>
                  <a:schemeClr val="bg1"/>
                </a:solidFill>
                <a:latin typeface="Arial" pitchFamily="34" charset="0"/>
                <a:cs typeface="Arial" pitchFamily="34" charset="0"/>
              </a:rPr>
              <a:t>Сјећање на </a:t>
            </a:r>
            <a:r>
              <a:rPr lang="en-GB" sz="2800" i="1" dirty="0">
                <a:solidFill>
                  <a:schemeClr val="bg1"/>
                </a:solidFill>
                <a:latin typeface="Arial" pitchFamily="34" charset="0"/>
                <a:cs typeface="Arial" pitchFamily="34" charset="0"/>
              </a:rPr>
              <a:t>IV</a:t>
            </a:r>
            <a:r>
              <a:rPr lang="sr-Cyrl-RS" sz="2800" i="1" dirty="0">
                <a:solidFill>
                  <a:schemeClr val="bg1"/>
                </a:solidFill>
                <a:latin typeface="Arial" pitchFamily="34" charset="0"/>
                <a:cs typeface="Arial" pitchFamily="34" charset="0"/>
              </a:rPr>
              <a:t> Крсташки рат;</a:t>
            </a:r>
          </a:p>
          <a:p>
            <a:r>
              <a:rPr lang="sr-Cyrl-RS" sz="2800" i="1" dirty="0">
                <a:solidFill>
                  <a:schemeClr val="bg1"/>
                </a:solidFill>
                <a:latin typeface="Arial" pitchFamily="34" charset="0"/>
                <a:cs typeface="Arial" pitchFamily="34" charset="0"/>
              </a:rPr>
              <a:t>цариградске сполије на фасади цркве Светог Марка у Венецији</a:t>
            </a:r>
            <a:r>
              <a:rPr lang="en-GB" sz="2800" i="1" dirty="0">
                <a:solidFill>
                  <a:schemeClr val="bg1"/>
                </a:solidFill>
                <a:latin typeface="Arial" pitchFamily="34" charset="0"/>
                <a:cs typeface="Arial" pitchFamily="34" charset="0"/>
              </a:rPr>
              <a:t> </a:t>
            </a:r>
            <a:endParaRPr lang="en-US" sz="2800" i="1" dirty="0">
              <a:solidFill>
                <a:schemeClr val="bg1"/>
              </a:solidFill>
              <a:latin typeface="Arial" pitchFamily="34" charset="0"/>
              <a:cs typeface="Arial" pitchFamily="34" charset="0"/>
            </a:endParaRPr>
          </a:p>
        </p:txBody>
      </p:sp>
      <p:sp>
        <p:nvSpPr>
          <p:cNvPr id="5" name="TextBox 4"/>
          <p:cNvSpPr txBox="1"/>
          <p:nvPr/>
        </p:nvSpPr>
        <p:spPr>
          <a:xfrm>
            <a:off x="5286380" y="5643578"/>
            <a:ext cx="4143372" cy="400110"/>
          </a:xfrm>
          <a:prstGeom prst="rect">
            <a:avLst/>
          </a:prstGeom>
          <a:noFill/>
        </p:spPr>
        <p:txBody>
          <a:bodyPr wrap="square" rtlCol="0">
            <a:spAutoFit/>
          </a:bodyPr>
          <a:lstStyle/>
          <a:p>
            <a:r>
              <a:rPr lang="sr-Cyrl-RS" sz="2000" dirty="0">
                <a:solidFill>
                  <a:schemeClr val="bg1"/>
                </a:solidFill>
                <a:latin typeface="Arial" pitchFamily="34" charset="0"/>
                <a:cs typeface="Arial" pitchFamily="34" charset="0"/>
              </a:rPr>
              <a:t>Бојана Ракоњац  иу19/17</a:t>
            </a:r>
            <a:endParaRPr lang="en-US" sz="2000" dirty="0">
              <a:solidFill>
                <a:schemeClr val="bg1"/>
              </a:solidFill>
              <a:latin typeface="Arial" pitchFamily="34" charset="0"/>
              <a:cs typeface="Arial" pitchFamily="34" charset="0"/>
            </a:endParaRPr>
          </a:p>
        </p:txBody>
      </p:sp>
      <p:sp>
        <p:nvSpPr>
          <p:cNvPr id="6" name="TextBox 5"/>
          <p:cNvSpPr txBox="1"/>
          <p:nvPr/>
        </p:nvSpPr>
        <p:spPr>
          <a:xfrm>
            <a:off x="5286380" y="5072074"/>
            <a:ext cx="2071702" cy="400110"/>
          </a:xfrm>
          <a:prstGeom prst="rect">
            <a:avLst/>
          </a:prstGeom>
          <a:noFill/>
        </p:spPr>
        <p:txBody>
          <a:bodyPr wrap="square" rtlCol="0">
            <a:spAutoFit/>
          </a:bodyPr>
          <a:lstStyle/>
          <a:p>
            <a:r>
              <a:rPr lang="sr-Cyrl-RS" sz="2000" u="sng" dirty="0">
                <a:solidFill>
                  <a:schemeClr val="bg1"/>
                </a:solidFill>
                <a:latin typeface="Arial" pitchFamily="34" charset="0"/>
                <a:cs typeface="Arial" pitchFamily="34" charset="0"/>
              </a:rPr>
              <a:t>Студент:</a:t>
            </a:r>
            <a:endParaRPr lang="en-US" sz="2000" u="sng" dirty="0">
              <a:solidFill>
                <a:schemeClr val="bg1"/>
              </a:solidFill>
              <a:latin typeface="Arial" pitchFamily="34" charset="0"/>
              <a:cs typeface="Arial" pitchFamily="34" charset="0"/>
            </a:endParaRPr>
          </a:p>
        </p:txBody>
      </p:sp>
      <p:sp>
        <p:nvSpPr>
          <p:cNvPr id="7" name="TextBox 6"/>
          <p:cNvSpPr txBox="1"/>
          <p:nvPr/>
        </p:nvSpPr>
        <p:spPr>
          <a:xfrm>
            <a:off x="642910" y="5072074"/>
            <a:ext cx="3714776" cy="369332"/>
          </a:xfrm>
          <a:prstGeom prst="rect">
            <a:avLst/>
          </a:prstGeom>
          <a:noFill/>
        </p:spPr>
        <p:txBody>
          <a:bodyPr wrap="square" rtlCol="0">
            <a:spAutoFit/>
          </a:bodyPr>
          <a:lstStyle/>
          <a:p>
            <a:r>
              <a:rPr lang="sr-Cyrl-RS" u="sng" dirty="0">
                <a:solidFill>
                  <a:schemeClr val="bg1"/>
                </a:solidFill>
                <a:latin typeface="Arial" pitchFamily="34" charset="0"/>
                <a:cs typeface="Arial" pitchFamily="34" charset="0"/>
              </a:rPr>
              <a:t>Предметни професори:</a:t>
            </a:r>
            <a:endParaRPr lang="en-US" u="sng" dirty="0">
              <a:solidFill>
                <a:schemeClr val="bg1"/>
              </a:solidFill>
              <a:latin typeface="Arial" pitchFamily="34" charset="0"/>
              <a:cs typeface="Arial" pitchFamily="34" charset="0"/>
            </a:endParaRPr>
          </a:p>
        </p:txBody>
      </p:sp>
      <p:sp>
        <p:nvSpPr>
          <p:cNvPr id="8" name="TextBox 7"/>
          <p:cNvSpPr txBox="1"/>
          <p:nvPr/>
        </p:nvSpPr>
        <p:spPr>
          <a:xfrm>
            <a:off x="642910" y="5500702"/>
            <a:ext cx="3214710" cy="958660"/>
          </a:xfrm>
          <a:prstGeom prst="rect">
            <a:avLst/>
          </a:prstGeom>
          <a:noFill/>
        </p:spPr>
        <p:txBody>
          <a:bodyPr wrap="square" rtlCol="0">
            <a:spAutoFit/>
          </a:bodyPr>
          <a:lstStyle/>
          <a:p>
            <a:pPr>
              <a:lnSpc>
                <a:spcPct val="150000"/>
              </a:lnSpc>
            </a:pPr>
            <a:r>
              <a:rPr lang="sr-Cyrl-RS" sz="2000" dirty="0">
                <a:solidFill>
                  <a:schemeClr val="bg1"/>
                </a:solidFill>
                <a:latin typeface="Arial" pitchFamily="34" charset="0"/>
                <a:cs typeface="Arial" pitchFamily="34" charset="0"/>
              </a:rPr>
              <a:t>др Јелена Ердељан</a:t>
            </a:r>
          </a:p>
          <a:p>
            <a:pPr>
              <a:lnSpc>
                <a:spcPct val="150000"/>
              </a:lnSpc>
            </a:pPr>
            <a:r>
              <a:rPr lang="sr-Cyrl-RS" sz="2000" dirty="0">
                <a:solidFill>
                  <a:schemeClr val="bg1"/>
                </a:solidFill>
                <a:latin typeface="Arial" pitchFamily="34" charset="0"/>
                <a:cs typeface="Arial" pitchFamily="34" charset="0"/>
              </a:rPr>
              <a:t>др Иван Стевовоић</a:t>
            </a:r>
            <a:endParaRPr lang="en-US" sz="2000" dirty="0">
              <a:solidFill>
                <a:schemeClr val="bg1"/>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072494" cy="857232"/>
          </a:xfrm>
        </p:spPr>
        <p:txBody>
          <a:bodyPr>
            <a:normAutofit/>
          </a:bodyPr>
          <a:lstStyle/>
          <a:p>
            <a:r>
              <a:rPr lang="sr-Latn-RS" sz="3200" i="1" dirty="0">
                <a:solidFill>
                  <a:schemeClr val="bg1"/>
                </a:solidFill>
                <a:latin typeface="Arial" pitchFamily="34" charset="0"/>
                <a:cs typeface="Arial" pitchFamily="34" charset="0"/>
              </a:rPr>
              <a:t>IV </a:t>
            </a:r>
            <a:r>
              <a:rPr lang="sr-Cyrl-RS" sz="3200" i="1" dirty="0">
                <a:solidFill>
                  <a:schemeClr val="bg1"/>
                </a:solidFill>
                <a:latin typeface="Arial" pitchFamily="34" charset="0"/>
                <a:cs typeface="Arial" pitchFamily="34" charset="0"/>
              </a:rPr>
              <a:t>Крсташки рати и његове посљедице</a:t>
            </a:r>
            <a:endParaRPr lang="en-US" sz="3200" i="1" dirty="0">
              <a:solidFill>
                <a:schemeClr val="bg1"/>
              </a:solidFill>
              <a:latin typeface="Arial" pitchFamily="34" charset="0"/>
              <a:cs typeface="Arial" pitchFamily="34" charset="0"/>
            </a:endParaRPr>
          </a:p>
        </p:txBody>
      </p:sp>
      <p:sp>
        <p:nvSpPr>
          <p:cNvPr id="3" name="Content Placeholder 2"/>
          <p:cNvSpPr>
            <a:spLocks noGrp="1"/>
          </p:cNvSpPr>
          <p:nvPr>
            <p:ph idx="1"/>
          </p:nvPr>
        </p:nvSpPr>
        <p:spPr>
          <a:xfrm>
            <a:off x="500034" y="714356"/>
            <a:ext cx="7786742" cy="5500726"/>
          </a:xfrm>
        </p:spPr>
        <p:txBody>
          <a:bodyPr>
            <a:normAutofit fontScale="25000" lnSpcReduction="20000"/>
          </a:bodyPr>
          <a:lstStyle/>
          <a:p>
            <a:pPr algn="just">
              <a:lnSpc>
                <a:spcPct val="120000"/>
              </a:lnSpc>
              <a:buFontTx/>
              <a:buChar char="-"/>
            </a:pPr>
            <a:r>
              <a:rPr lang="sr-Cyrl-RS" sz="6400" dirty="0">
                <a:solidFill>
                  <a:schemeClr val="bg1"/>
                </a:solidFill>
                <a:latin typeface="Arial" pitchFamily="34" charset="0"/>
                <a:cs typeface="Arial" pitchFamily="34" charset="0"/>
              </a:rPr>
              <a:t>Папа Иноћентије </a:t>
            </a:r>
            <a:r>
              <a:rPr lang="sr-Latn-RS" sz="6400" dirty="0">
                <a:solidFill>
                  <a:schemeClr val="bg1"/>
                </a:solidFill>
                <a:latin typeface="Arial" pitchFamily="34" charset="0"/>
                <a:cs typeface="Arial" pitchFamily="34" charset="0"/>
              </a:rPr>
              <a:t>III</a:t>
            </a:r>
            <a:r>
              <a:rPr lang="sr-Cyrl-RS" sz="6400" dirty="0">
                <a:solidFill>
                  <a:schemeClr val="bg1"/>
                </a:solidFill>
                <a:latin typeface="Arial" pitchFamily="34" charset="0"/>
                <a:cs typeface="Arial" pitchFamily="34" charset="0"/>
              </a:rPr>
              <a:t> позива на нови крсташки поход, борбу да повратак Јерусалима под хришћанско окриље.</a:t>
            </a:r>
          </a:p>
          <a:p>
            <a:pPr algn="just">
              <a:lnSpc>
                <a:spcPct val="120000"/>
              </a:lnSpc>
              <a:buFontTx/>
              <a:buChar char="-"/>
            </a:pPr>
            <a:r>
              <a:rPr lang="sr-Cyrl-RS" sz="6400" dirty="0">
                <a:solidFill>
                  <a:schemeClr val="bg1"/>
                </a:solidFill>
                <a:latin typeface="Arial" pitchFamily="34" charset="0"/>
                <a:cs typeface="Arial" pitchFamily="34" charset="0"/>
              </a:rPr>
              <a:t>Овога пута међу крсташима наћи ће се и флота Млетачке републике (Венеције)  предвођена дуждом Енриком Данодлом (1192-1205).</a:t>
            </a:r>
          </a:p>
          <a:p>
            <a:pPr algn="just">
              <a:lnSpc>
                <a:spcPct val="120000"/>
              </a:lnSpc>
              <a:buFontTx/>
              <a:buChar char="-"/>
            </a:pPr>
            <a:r>
              <a:rPr lang="sr-Cyrl-RS" sz="6400" dirty="0">
                <a:solidFill>
                  <a:schemeClr val="bg1"/>
                </a:solidFill>
                <a:latin typeface="Arial" pitchFamily="34" charset="0"/>
                <a:cs typeface="Arial" pitchFamily="34" charset="0"/>
              </a:rPr>
              <a:t>Поход скреће са своје предвиђене путање, која је подразумијевала да се преко Египта стигне до Свете земље, када крсташи морају принудно да се усидре у Задру ( средњовијековној Зари). </a:t>
            </a:r>
          </a:p>
          <a:p>
            <a:pPr algn="just">
              <a:lnSpc>
                <a:spcPct val="120000"/>
              </a:lnSpc>
              <a:buFontTx/>
              <a:buChar char="-"/>
            </a:pPr>
            <a:r>
              <a:rPr lang="sr-Cyrl-RS" sz="6400" dirty="0">
                <a:solidFill>
                  <a:schemeClr val="bg1"/>
                </a:solidFill>
                <a:latin typeface="Arial" pitchFamily="34" charset="0"/>
                <a:cs typeface="Arial" pitchFamily="34" charset="0"/>
              </a:rPr>
              <a:t>Након освајања Задра,под новонасталим околностима, они свој поход преусмјеравају  ка Цариграду , на позив младог цара Алексија </a:t>
            </a:r>
            <a:r>
              <a:rPr lang="sr-Latn-RS" sz="6400" dirty="0">
                <a:solidFill>
                  <a:schemeClr val="bg1"/>
                </a:solidFill>
                <a:latin typeface="Arial" pitchFamily="34" charset="0"/>
                <a:cs typeface="Arial" pitchFamily="34" charset="0"/>
              </a:rPr>
              <a:t>IV</a:t>
            </a:r>
            <a:r>
              <a:rPr lang="sr-Cyrl-RS" sz="6400" dirty="0">
                <a:solidFill>
                  <a:schemeClr val="bg1"/>
                </a:solidFill>
                <a:latin typeface="Arial" pitchFamily="34" charset="0"/>
                <a:cs typeface="Arial" pitchFamily="34" charset="0"/>
              </a:rPr>
              <a:t> Анђела који нуди новац крсташима за помоћ око ступања на власт. Цариград је ослабљен локалним сукобима и лака мета крсташима када их млади цар ускрати за обећану новчану надокнаду. Након  борбе за превласт , млади Алексије  губи трон који је накратко добио, а узурпира  га Алексије</a:t>
            </a:r>
            <a:r>
              <a:rPr lang="sr-Latn-RS" sz="6400" dirty="0">
                <a:solidFill>
                  <a:schemeClr val="bg1"/>
                </a:solidFill>
                <a:latin typeface="Arial" pitchFamily="34" charset="0"/>
                <a:cs typeface="Arial" pitchFamily="34" charset="0"/>
              </a:rPr>
              <a:t> V</a:t>
            </a:r>
            <a:r>
              <a:rPr lang="sr-Cyrl-RS" sz="6400" dirty="0">
                <a:solidFill>
                  <a:schemeClr val="bg1"/>
                </a:solidFill>
                <a:latin typeface="Arial" pitchFamily="34" charset="0"/>
                <a:cs typeface="Arial" pitchFamily="34" charset="0"/>
              </a:rPr>
              <a:t> Дука Мурзуфул  и тиме постаје посљедњи цар пред пад Цариграда под латинску васт.</a:t>
            </a:r>
          </a:p>
          <a:p>
            <a:pPr algn="just">
              <a:lnSpc>
                <a:spcPct val="120000"/>
              </a:lnSpc>
              <a:buFontTx/>
              <a:buChar char="-"/>
            </a:pPr>
            <a:r>
              <a:rPr lang="sr-Cyrl-RS" sz="6400" dirty="0">
                <a:solidFill>
                  <a:schemeClr val="bg1"/>
                </a:solidFill>
                <a:latin typeface="Arial" pitchFamily="34" charset="0"/>
                <a:cs typeface="Arial" pitchFamily="34" charset="0"/>
              </a:rPr>
              <a:t>1204. године  Цариград  пада под  латинску управу, те  Византијско царство какво до тада позајемо нестаје, а формира се </a:t>
            </a:r>
            <a:r>
              <a:rPr lang="sr-Cyrl-RS" sz="6400" i="1" dirty="0">
                <a:solidFill>
                  <a:schemeClr val="bg1"/>
                </a:solidFill>
                <a:latin typeface="Arial" pitchFamily="34" charset="0"/>
                <a:cs typeface="Arial" pitchFamily="34" charset="0"/>
              </a:rPr>
              <a:t>Латинско царство </a:t>
            </a:r>
            <a:r>
              <a:rPr lang="sr-Cyrl-RS" sz="6400" dirty="0">
                <a:solidFill>
                  <a:schemeClr val="bg1"/>
                </a:solidFill>
                <a:latin typeface="Arial" pitchFamily="34" charset="0"/>
                <a:cs typeface="Arial" pitchFamily="34" charset="0"/>
              </a:rPr>
              <a:t>које ће трајати од 1204. године, па све до 1261. када Михајло </a:t>
            </a:r>
            <a:r>
              <a:rPr lang="en-GB" sz="6400" dirty="0">
                <a:solidFill>
                  <a:schemeClr val="bg1"/>
                </a:solidFill>
                <a:latin typeface="Arial" pitchFamily="34" charset="0"/>
                <a:cs typeface="Arial" pitchFamily="34" charset="0"/>
              </a:rPr>
              <a:t>VIII</a:t>
            </a:r>
            <a:r>
              <a:rPr lang="sr-Cyrl-RS" sz="6400" dirty="0">
                <a:solidFill>
                  <a:schemeClr val="bg1"/>
                </a:solidFill>
                <a:latin typeface="Arial" pitchFamily="34" charset="0"/>
                <a:cs typeface="Arial" pitchFamily="34" charset="0"/>
              </a:rPr>
              <a:t> Палеолог враћа Цариград.</a:t>
            </a:r>
          </a:p>
          <a:p>
            <a:pPr algn="just">
              <a:lnSpc>
                <a:spcPct val="120000"/>
              </a:lnSpc>
              <a:buFontTx/>
              <a:buChar char="-"/>
            </a:pPr>
            <a:r>
              <a:rPr lang="sr-Cyrl-RS" sz="6400" dirty="0">
                <a:solidFill>
                  <a:schemeClr val="bg1"/>
                </a:solidFill>
                <a:latin typeface="Arial" pitchFamily="34" charset="0"/>
                <a:cs typeface="Arial" pitchFamily="34" charset="0"/>
              </a:rPr>
              <a:t>Након пада крсташи три дана без престанка пљачкају Цариград,а ратни плијен бродовима шаљу назад у Венецију.</a:t>
            </a:r>
          </a:p>
          <a:p>
            <a:pPr algn="just">
              <a:lnSpc>
                <a:spcPct val="120000"/>
              </a:lnSpc>
              <a:buFontTx/>
              <a:buChar char="-"/>
            </a:pPr>
            <a:r>
              <a:rPr lang="sr-Cyrl-RS" sz="6400" dirty="0">
                <a:solidFill>
                  <a:schemeClr val="bg1"/>
                </a:solidFill>
                <a:latin typeface="Arial" pitchFamily="34" charset="0"/>
                <a:cs typeface="Arial" pitchFamily="34" charset="0"/>
              </a:rPr>
              <a:t>Ендрико Данодло не стиже да се тријумфално врати у Венецију, умире у Цариграду и сахрањују га у  Светој Софији</a:t>
            </a:r>
            <a:r>
              <a:rPr lang="sr-Cyrl-RS" sz="4000" dirty="0">
                <a:solidFill>
                  <a:schemeClr val="bg1"/>
                </a:solidFill>
                <a:latin typeface="Arial" pitchFamily="34" charset="0"/>
                <a:cs typeface="Arial" pitchFamily="34" charset="0"/>
              </a:rPr>
              <a:t>.</a:t>
            </a:r>
          </a:p>
          <a:p>
            <a:pPr algn="just">
              <a:buNone/>
            </a:pPr>
            <a:endParaRPr lang="en-US" sz="18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Content Placeholder 5" descr="8358513_orig.jpg"/>
          <p:cNvPicPr>
            <a:picLocks noGrp="1" noChangeAspect="1"/>
          </p:cNvPicPr>
          <p:nvPr>
            <p:ph idx="1"/>
          </p:nvPr>
        </p:nvPicPr>
        <p:blipFill>
          <a:blip r:embed="rId2"/>
          <a:stretch>
            <a:fillRect/>
          </a:stretch>
        </p:blipFill>
        <p:spPr>
          <a:xfrm>
            <a:off x="857224" y="1214422"/>
            <a:ext cx="7572428" cy="4857784"/>
          </a:xfrm>
          <a:effectLst>
            <a:outerShdw blurRad="76200" dist="12700" dir="2700000" sy="-23000" kx="-800400" algn="bl" rotWithShape="0">
              <a:prstClr val="black">
                <a:alpha val="20000"/>
              </a:prstClr>
            </a:outerShdw>
          </a:effectLst>
        </p:spPr>
      </p:pic>
      <p:sp>
        <p:nvSpPr>
          <p:cNvPr id="9" name="TextBox 8"/>
          <p:cNvSpPr txBox="1"/>
          <p:nvPr/>
        </p:nvSpPr>
        <p:spPr>
          <a:xfrm>
            <a:off x="857224" y="357166"/>
            <a:ext cx="7286676" cy="461665"/>
          </a:xfrm>
          <a:prstGeom prst="rect">
            <a:avLst/>
          </a:prstGeom>
          <a:noFill/>
        </p:spPr>
        <p:txBody>
          <a:bodyPr wrap="square" rtlCol="0">
            <a:spAutoFit/>
          </a:bodyPr>
          <a:lstStyle/>
          <a:p>
            <a:pPr algn="ctr"/>
            <a:r>
              <a:rPr lang="sr-Cyrl-RS" sz="2400" i="1" dirty="0">
                <a:solidFill>
                  <a:schemeClr val="bg1"/>
                </a:solidFill>
                <a:latin typeface="Arial" pitchFamily="34" charset="0"/>
                <a:cs typeface="Arial" pitchFamily="34" charset="0"/>
              </a:rPr>
              <a:t>Мапа </a:t>
            </a:r>
            <a:r>
              <a:rPr lang="en-GB" sz="2400" i="1" dirty="0">
                <a:solidFill>
                  <a:schemeClr val="bg1"/>
                </a:solidFill>
                <a:latin typeface="Arial" pitchFamily="34" charset="0"/>
                <a:cs typeface="Arial" pitchFamily="34" charset="0"/>
              </a:rPr>
              <a:t>IV</a:t>
            </a:r>
            <a:r>
              <a:rPr lang="sr-Cyrl-RS" sz="2400" i="1" dirty="0">
                <a:solidFill>
                  <a:schemeClr val="bg1"/>
                </a:solidFill>
                <a:latin typeface="Arial" pitchFamily="34" charset="0"/>
                <a:cs typeface="Arial" pitchFamily="34" charset="0"/>
              </a:rPr>
              <a:t> Крсташког рата (1202-1204)</a:t>
            </a:r>
            <a:endParaRPr 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D:\mucenistvo\LEVEL 3\Opšta istorija umetnosti srednjeg veka - drugi semestar\00 Sv. Marko u Veneciji\01.jpg"/>
          <p:cNvPicPr>
            <a:picLocks noChangeAspect="1" noChangeArrowheads="1"/>
          </p:cNvPicPr>
          <p:nvPr/>
        </p:nvPicPr>
        <p:blipFill>
          <a:blip r:embed="rId2"/>
          <a:srcRect/>
          <a:stretch>
            <a:fillRect/>
          </a:stretch>
        </p:blipFill>
        <p:spPr bwMode="auto">
          <a:xfrm>
            <a:off x="3071802" y="142852"/>
            <a:ext cx="5786446" cy="4236505"/>
          </a:xfrm>
          <a:prstGeom prst="rect">
            <a:avLst/>
          </a:prstGeom>
          <a:noFill/>
        </p:spPr>
      </p:pic>
      <p:sp>
        <p:nvSpPr>
          <p:cNvPr id="5" name="TextBox 4"/>
          <p:cNvSpPr txBox="1"/>
          <p:nvPr/>
        </p:nvSpPr>
        <p:spPr>
          <a:xfrm>
            <a:off x="285720" y="285728"/>
            <a:ext cx="2714644" cy="6247864"/>
          </a:xfrm>
          <a:prstGeom prst="rect">
            <a:avLst/>
          </a:prstGeom>
          <a:noFill/>
        </p:spPr>
        <p:txBody>
          <a:bodyPr wrap="square" rtlCol="0">
            <a:spAutoFit/>
          </a:bodyPr>
          <a:lstStyle/>
          <a:p>
            <a:r>
              <a:rPr lang="sr-Cyrl-RS" sz="1600" dirty="0">
                <a:solidFill>
                  <a:schemeClr val="bg1"/>
                </a:solidFill>
                <a:latin typeface="Arial" pitchFamily="34" charset="0"/>
                <a:cs typeface="Arial" pitchFamily="34" charset="0"/>
              </a:rPr>
              <a:t>Ратни плијен из Цариграда састојао се из многобројних сполија у виду стубова, капитела, скулптуралних рељефа,реликвијара, самих реликвија, предмета примјењене умјетноси и сл. Све што су донијели смјештено је у најважнију венецијанску грађевину цркву Светог Марка.</a:t>
            </a:r>
          </a:p>
          <a:p>
            <a:r>
              <a:rPr lang="sr-Cyrl-RS" sz="1600" dirty="0">
                <a:solidFill>
                  <a:schemeClr val="bg1"/>
                </a:solidFill>
                <a:latin typeface="Arial" pitchFamily="34" charset="0"/>
                <a:cs typeface="Arial" pitchFamily="34" charset="0"/>
              </a:rPr>
              <a:t>Првобитно је то у </a:t>
            </a:r>
            <a:r>
              <a:rPr lang="sr-Latn-RS" sz="1600" dirty="0">
                <a:solidFill>
                  <a:schemeClr val="bg1"/>
                </a:solidFill>
                <a:latin typeface="Arial" pitchFamily="34" charset="0"/>
                <a:cs typeface="Arial" pitchFamily="34" charset="0"/>
              </a:rPr>
              <a:t>IX</a:t>
            </a:r>
            <a:r>
              <a:rPr lang="sr-Cyrl-RS" sz="1600" dirty="0">
                <a:solidFill>
                  <a:schemeClr val="bg1"/>
                </a:solidFill>
                <a:latin typeface="Arial" pitchFamily="34" charset="0"/>
                <a:cs typeface="Arial" pitchFamily="34" charset="0"/>
              </a:rPr>
              <a:t> вијеку </a:t>
            </a:r>
            <a:r>
              <a:rPr lang="sr-Latn-RS" sz="1600" dirty="0">
                <a:solidFill>
                  <a:schemeClr val="bg1"/>
                </a:solidFill>
                <a:latin typeface="Arial" pitchFamily="34" charset="0"/>
                <a:cs typeface="Arial" pitchFamily="34" charset="0"/>
              </a:rPr>
              <a:t> </a:t>
            </a:r>
            <a:r>
              <a:rPr lang="sr-Cyrl-RS" sz="1600" dirty="0">
                <a:solidFill>
                  <a:schemeClr val="bg1"/>
                </a:solidFill>
                <a:latin typeface="Arial" pitchFamily="34" charset="0"/>
                <a:cs typeface="Arial" pitchFamily="34" charset="0"/>
              </a:rPr>
              <a:t>била  само капела изграђена за чување мошти светитеља, те је прошла кроз фазе обнове у </a:t>
            </a:r>
            <a:r>
              <a:rPr lang="sr-Latn-RS" sz="1600" dirty="0">
                <a:solidFill>
                  <a:schemeClr val="bg1"/>
                </a:solidFill>
                <a:latin typeface="Arial" pitchFamily="34" charset="0"/>
                <a:cs typeface="Arial" pitchFamily="34" charset="0"/>
              </a:rPr>
              <a:t>X </a:t>
            </a:r>
            <a:r>
              <a:rPr lang="sr-Cyrl-RS" sz="1600" dirty="0">
                <a:solidFill>
                  <a:schemeClr val="bg1"/>
                </a:solidFill>
                <a:latin typeface="Arial" pitchFamily="34" charset="0"/>
                <a:cs typeface="Arial" pitchFamily="34" charset="0"/>
              </a:rPr>
              <a:t>и </a:t>
            </a:r>
            <a:r>
              <a:rPr lang="sr-Latn-RS" sz="1600" dirty="0">
                <a:solidFill>
                  <a:schemeClr val="bg1"/>
                </a:solidFill>
                <a:latin typeface="Arial" pitchFamily="34" charset="0"/>
                <a:cs typeface="Arial" pitchFamily="34" charset="0"/>
              </a:rPr>
              <a:t>XI</a:t>
            </a:r>
            <a:r>
              <a:rPr lang="sr-Cyrl-RS" sz="1600" dirty="0">
                <a:solidFill>
                  <a:schemeClr val="bg1"/>
                </a:solidFill>
                <a:latin typeface="Arial" pitchFamily="34" charset="0"/>
                <a:cs typeface="Arial" pitchFamily="34" charset="0"/>
              </a:rPr>
              <a:t> вијеку, да би поново у </a:t>
            </a:r>
            <a:r>
              <a:rPr lang="sr-Latn-RS" sz="1600" dirty="0">
                <a:solidFill>
                  <a:schemeClr val="bg1"/>
                </a:solidFill>
                <a:latin typeface="Arial" pitchFamily="34" charset="0"/>
                <a:cs typeface="Arial" pitchFamily="34" charset="0"/>
              </a:rPr>
              <a:t> XIII</a:t>
            </a:r>
            <a:r>
              <a:rPr lang="sr-Cyrl-RS" sz="1600" dirty="0">
                <a:solidFill>
                  <a:schemeClr val="bg1"/>
                </a:solidFill>
                <a:latin typeface="Arial" pitchFamily="34" charset="0"/>
                <a:cs typeface="Arial" pitchFamily="34" charset="0"/>
              </a:rPr>
              <a:t>, након крсташког рата прошла кроз још једну</a:t>
            </a:r>
            <a:r>
              <a:rPr lang="en-GB" sz="1600" dirty="0">
                <a:solidFill>
                  <a:schemeClr val="bg1"/>
                </a:solidFill>
                <a:latin typeface="Arial" pitchFamily="34" charset="0"/>
                <a:cs typeface="Arial" pitchFamily="34" charset="0"/>
              </a:rPr>
              <a:t> </a:t>
            </a:r>
            <a:r>
              <a:rPr lang="sr-Cyrl-RS" sz="1600" dirty="0">
                <a:solidFill>
                  <a:schemeClr val="bg1"/>
                </a:solidFill>
                <a:latin typeface="Arial" pitchFamily="34" charset="0"/>
                <a:cs typeface="Arial" pitchFamily="34" charset="0"/>
              </a:rPr>
              <a:t>фазу обнове која се првенствено огледа у фасади.</a:t>
            </a:r>
            <a:endParaRPr lang="en-US" sz="1600" dirty="0">
              <a:solidFill>
                <a:schemeClr val="bg1"/>
              </a:solidFill>
              <a:latin typeface="Arial" pitchFamily="34" charset="0"/>
              <a:cs typeface="Arial" pitchFamily="34" charset="0"/>
            </a:endParaRPr>
          </a:p>
        </p:txBody>
      </p:sp>
      <p:sp>
        <p:nvSpPr>
          <p:cNvPr id="8" name="TextBox 7"/>
          <p:cNvSpPr txBox="1"/>
          <p:nvPr/>
        </p:nvSpPr>
        <p:spPr>
          <a:xfrm>
            <a:off x="4000496" y="4411176"/>
            <a:ext cx="4857784" cy="2169825"/>
          </a:xfrm>
          <a:prstGeom prst="rect">
            <a:avLst/>
          </a:prstGeom>
          <a:noFill/>
        </p:spPr>
        <p:txBody>
          <a:bodyPr wrap="square" rtlCol="0">
            <a:spAutoFit/>
          </a:bodyPr>
          <a:lstStyle/>
          <a:p>
            <a:r>
              <a:rPr lang="sr-Cyrl-RS" dirty="0">
                <a:solidFill>
                  <a:schemeClr val="bg1"/>
                </a:solidFill>
                <a:latin typeface="Arial" pitchFamily="34" charset="0"/>
                <a:cs typeface="Arial" pitchFamily="34" charset="0"/>
              </a:rPr>
              <a:t>Многе сполије су тада инкорпориране у саму фасаду цркве, а међу њима су најистакнутије</a:t>
            </a:r>
            <a:r>
              <a:rPr lang="sr-Cyrl-RS" dirty="0">
                <a:solidFill>
                  <a:schemeClr val="bg1"/>
                </a:solidFill>
              </a:rPr>
              <a:t>:</a:t>
            </a:r>
          </a:p>
          <a:p>
            <a:pPr algn="ctr">
              <a:lnSpc>
                <a:spcPct val="150000"/>
              </a:lnSpc>
            </a:pPr>
            <a:r>
              <a:rPr lang="sr-Cyrl-RS" dirty="0">
                <a:solidFill>
                  <a:schemeClr val="bg1"/>
                </a:solidFill>
                <a:latin typeface="Arial" pitchFamily="34" charset="0"/>
                <a:cs typeface="Arial" pitchFamily="34" charset="0"/>
              </a:rPr>
              <a:t>1. </a:t>
            </a:r>
            <a:r>
              <a:rPr lang="sr-Cyrl-RS" i="1" dirty="0">
                <a:solidFill>
                  <a:schemeClr val="bg1"/>
                </a:solidFill>
                <a:latin typeface="Arial" pitchFamily="34" charset="0"/>
                <a:cs typeface="Arial" pitchFamily="34" charset="0"/>
              </a:rPr>
              <a:t>КВАДРИГА</a:t>
            </a:r>
          </a:p>
          <a:p>
            <a:pPr algn="ctr">
              <a:lnSpc>
                <a:spcPct val="150000"/>
              </a:lnSpc>
            </a:pPr>
            <a:r>
              <a:rPr lang="sr-Cyrl-RS" dirty="0">
                <a:solidFill>
                  <a:schemeClr val="bg1"/>
                </a:solidFill>
                <a:latin typeface="Arial" pitchFamily="34" charset="0"/>
                <a:cs typeface="Arial" pitchFamily="34" charset="0"/>
              </a:rPr>
              <a:t>2</a:t>
            </a:r>
            <a:r>
              <a:rPr lang="sr-Cyrl-RS" i="1" dirty="0">
                <a:solidFill>
                  <a:schemeClr val="bg1"/>
                </a:solidFill>
                <a:latin typeface="Arial" pitchFamily="34" charset="0"/>
                <a:cs typeface="Arial" pitchFamily="34" charset="0"/>
              </a:rPr>
              <a:t>.ТЕТРАРСИ</a:t>
            </a:r>
          </a:p>
          <a:p>
            <a:pPr algn="ctr">
              <a:lnSpc>
                <a:spcPct val="150000"/>
              </a:lnSpc>
            </a:pPr>
            <a:r>
              <a:rPr lang="sr-Cyrl-RS" dirty="0">
                <a:solidFill>
                  <a:schemeClr val="bg1"/>
                </a:solidFill>
                <a:latin typeface="Arial" pitchFamily="34" charset="0"/>
                <a:cs typeface="Arial" pitchFamily="34" charset="0"/>
              </a:rPr>
              <a:t>3. </a:t>
            </a:r>
            <a:r>
              <a:rPr lang="sr-Cyrl-RS" i="1" dirty="0">
                <a:solidFill>
                  <a:schemeClr val="bg1"/>
                </a:solidFill>
                <a:latin typeface="Arial" pitchFamily="34" charset="0"/>
                <a:cs typeface="Arial" pitchFamily="34" charset="0"/>
              </a:rPr>
              <a:t>ПИЛАСТРИ ИЗ АКРЕ</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Content Placeholder 3" descr="3da54be432a5982bdbdb783f70d229e7.jpg"/>
          <p:cNvPicPr>
            <a:picLocks noGrp="1" noChangeAspect="1"/>
          </p:cNvPicPr>
          <p:nvPr>
            <p:ph idx="1"/>
          </p:nvPr>
        </p:nvPicPr>
        <p:blipFill>
          <a:blip r:embed="rId2"/>
          <a:stretch>
            <a:fillRect/>
          </a:stretch>
        </p:blipFill>
        <p:spPr>
          <a:xfrm>
            <a:off x="571472" y="1285860"/>
            <a:ext cx="8001056" cy="5572140"/>
          </a:xfrm>
        </p:spPr>
      </p:pic>
      <p:sp>
        <p:nvSpPr>
          <p:cNvPr id="5" name="TextBox 4"/>
          <p:cNvSpPr txBox="1"/>
          <p:nvPr/>
        </p:nvSpPr>
        <p:spPr>
          <a:xfrm>
            <a:off x="1571604" y="357166"/>
            <a:ext cx="6286544" cy="707886"/>
          </a:xfrm>
          <a:prstGeom prst="rect">
            <a:avLst/>
          </a:prstGeom>
          <a:noFill/>
        </p:spPr>
        <p:txBody>
          <a:bodyPr wrap="square" rtlCol="0">
            <a:spAutoFit/>
          </a:bodyPr>
          <a:lstStyle/>
          <a:p>
            <a:pPr algn="ctr"/>
            <a:r>
              <a:rPr lang="sr-Cyrl-RS" sz="4000" i="1" dirty="0">
                <a:solidFill>
                  <a:schemeClr val="bg1"/>
                </a:solidFill>
                <a:latin typeface="Arial" pitchFamily="34" charset="0"/>
                <a:cs typeface="Arial" pitchFamily="34" charset="0"/>
              </a:rPr>
              <a:t>КВАДРИГА</a:t>
            </a:r>
            <a:endParaRPr lang="en-US" sz="4000" i="1" dirty="0">
              <a:solidFill>
                <a:schemeClr val="bg1"/>
              </a:solidFill>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Content Placeholder 6"/>
          <p:cNvSpPr>
            <a:spLocks noGrp="1"/>
          </p:cNvSpPr>
          <p:nvPr>
            <p:ph idx="1"/>
          </p:nvPr>
        </p:nvSpPr>
        <p:spPr>
          <a:xfrm>
            <a:off x="0" y="-214338"/>
            <a:ext cx="8929718" cy="6858000"/>
          </a:xfrm>
        </p:spPr>
        <p:txBody>
          <a:bodyPr>
            <a:normAutofit fontScale="85000" lnSpcReduction="10000"/>
          </a:bodyPr>
          <a:lstStyle/>
          <a:p>
            <a:endParaRPr lang="sr-Cyrl-RS" dirty="0"/>
          </a:p>
          <a:p>
            <a:pPr algn="ctr">
              <a:lnSpc>
                <a:spcPct val="150000"/>
              </a:lnSpc>
              <a:buNone/>
            </a:pPr>
            <a:r>
              <a:rPr lang="sr-Cyrl-RS" sz="1800" dirty="0">
                <a:solidFill>
                  <a:schemeClr val="bg1"/>
                </a:solidFill>
                <a:latin typeface="Arial" pitchFamily="34" charset="0"/>
                <a:cs typeface="Arial" pitchFamily="34" charset="0"/>
              </a:rPr>
              <a:t> </a:t>
            </a:r>
            <a:r>
              <a:rPr lang="sr-Cyrl-RS" sz="1900" dirty="0">
                <a:solidFill>
                  <a:schemeClr val="bg1"/>
                </a:solidFill>
                <a:latin typeface="Arial" pitchFamily="34" charset="0"/>
                <a:cs typeface="Arial" pitchFamily="34" charset="0"/>
              </a:rPr>
              <a:t>-  Квадрига је заузела почасно мјесто изнад главног улаза  Светог Марка у Венецији.</a:t>
            </a:r>
          </a:p>
          <a:p>
            <a:pPr algn="ctr">
              <a:lnSpc>
                <a:spcPct val="150000"/>
              </a:lnSpc>
              <a:buFontTx/>
              <a:buChar char="-"/>
            </a:pPr>
            <a:r>
              <a:rPr lang="sr-Cyrl-RS" sz="1900" dirty="0">
                <a:solidFill>
                  <a:schemeClr val="bg1"/>
                </a:solidFill>
                <a:latin typeface="Arial" pitchFamily="34" charset="0"/>
                <a:cs typeface="Arial" pitchFamily="34" charset="0"/>
              </a:rPr>
              <a:t>Због доминантног положаја ,има преглед на читав трг свакодневно подсјећајући на тријумф.</a:t>
            </a:r>
          </a:p>
          <a:p>
            <a:pPr algn="ctr">
              <a:lnSpc>
                <a:spcPct val="150000"/>
              </a:lnSpc>
              <a:buNone/>
            </a:pPr>
            <a:r>
              <a:rPr lang="sr-Cyrl-RS" sz="1900" dirty="0">
                <a:solidFill>
                  <a:schemeClr val="bg1"/>
                </a:solidFill>
                <a:latin typeface="Arial" pitchFamily="34" charset="0"/>
                <a:cs typeface="Arial" pitchFamily="34" charset="0"/>
              </a:rPr>
              <a:t>   -</a:t>
            </a:r>
            <a:r>
              <a:rPr lang="sr-Latn-RS" sz="1900" dirty="0">
                <a:solidFill>
                  <a:schemeClr val="bg1"/>
                </a:solidFill>
                <a:latin typeface="Arial" pitchFamily="34" charset="0"/>
                <a:cs typeface="Arial" pitchFamily="34" charset="0"/>
              </a:rPr>
              <a:t> </a:t>
            </a:r>
            <a:r>
              <a:rPr lang="sr-Cyrl-RS" sz="1900" dirty="0">
                <a:solidFill>
                  <a:schemeClr val="bg1"/>
                </a:solidFill>
                <a:latin typeface="Arial" pitchFamily="34" charset="0"/>
                <a:cs typeface="Arial" pitchFamily="34" charset="0"/>
              </a:rPr>
              <a:t>Препоставља се да је оригинално квадрига била постављена на стубу смјештеном у сјеверном крају Хиподрома у Цариграду, још од времена Теодосија </a:t>
            </a:r>
            <a:r>
              <a:rPr lang="en-GB" sz="1900" dirty="0">
                <a:solidFill>
                  <a:schemeClr val="bg1"/>
                </a:solidFill>
                <a:latin typeface="Arial" pitchFamily="34" charset="0"/>
                <a:cs typeface="Arial" pitchFamily="34" charset="0"/>
              </a:rPr>
              <a:t>II </a:t>
            </a:r>
            <a:r>
              <a:rPr lang="sr-Cyrl-RS" sz="1900" dirty="0">
                <a:solidFill>
                  <a:schemeClr val="bg1"/>
                </a:solidFill>
                <a:latin typeface="Arial" pitchFamily="34" charset="0"/>
                <a:cs typeface="Arial" pitchFamily="34" charset="0"/>
              </a:rPr>
              <a:t>(408-450), који ју је наводно донио са Хиоса.</a:t>
            </a:r>
          </a:p>
          <a:p>
            <a:pPr algn="ctr">
              <a:lnSpc>
                <a:spcPct val="150000"/>
              </a:lnSpc>
              <a:buFontTx/>
              <a:buChar char="-"/>
            </a:pPr>
            <a:r>
              <a:rPr lang="sr-Cyrl-RS" sz="1900" dirty="0">
                <a:solidFill>
                  <a:schemeClr val="bg1"/>
                </a:solidFill>
                <a:latin typeface="Arial" pitchFamily="34" charset="0"/>
                <a:cs typeface="Arial" pitchFamily="34" charset="0"/>
              </a:rPr>
              <a:t>Византијски хроничар Никита Хонијат (1155-1217)  у свом памфлету </a:t>
            </a:r>
            <a:r>
              <a:rPr lang="sr-Cyrl-RS" sz="1900" i="1" dirty="0">
                <a:solidFill>
                  <a:schemeClr val="bg1"/>
                </a:solidFill>
                <a:latin typeface="Arial" pitchFamily="34" charset="0"/>
                <a:cs typeface="Arial" pitchFamily="34" charset="0"/>
              </a:rPr>
              <a:t>Деструкција античке умјетности у току латинске пљачке Цариграда</a:t>
            </a:r>
            <a:r>
              <a:rPr lang="sr-Cyrl-RS" sz="1900" dirty="0">
                <a:solidFill>
                  <a:schemeClr val="bg1"/>
                </a:solidFill>
                <a:latin typeface="Arial" pitchFamily="34" charset="0"/>
                <a:cs typeface="Arial" pitchFamily="34" charset="0"/>
              </a:rPr>
              <a:t> оставља запис о томе како су се крсташи односили према дјелима античке умјетноси која су им се нашла на путу. Већина тих дјела је била смјештенса на Хиподрому и у непосредној близини. Све бронзане статуе су топљене како каже Хонијат, на лицу мјеста ,те су преливане у новац. Иста је судбина мога да задеси и коње са Хиподрома, али изгелда да су за њих Венецијанци имали друге планове. Своје мјесто   Квадрига ће наћи на прочељу западне фасаде цркве у годинама између владавине  дужда Пјетра Зјанија (</a:t>
            </a:r>
            <a:r>
              <a:rPr lang="en-US" sz="1900" dirty="0" err="1">
                <a:solidFill>
                  <a:schemeClr val="bg1"/>
                </a:solidFill>
                <a:latin typeface="Arial" pitchFamily="34" charset="0"/>
                <a:cs typeface="Arial" pitchFamily="34" charset="0"/>
              </a:rPr>
              <a:t>Pietro</a:t>
            </a:r>
            <a:r>
              <a:rPr lang="en-US" sz="1900" dirty="0">
                <a:solidFill>
                  <a:schemeClr val="bg1"/>
                </a:solidFill>
                <a:latin typeface="Arial" pitchFamily="34" charset="0"/>
                <a:cs typeface="Arial" pitchFamily="34" charset="0"/>
              </a:rPr>
              <a:t> </a:t>
            </a:r>
            <a:r>
              <a:rPr lang="en-US" sz="1900" dirty="0" err="1">
                <a:solidFill>
                  <a:schemeClr val="bg1"/>
                </a:solidFill>
                <a:latin typeface="Arial" pitchFamily="34" charset="0"/>
                <a:cs typeface="Arial" pitchFamily="34" charset="0"/>
              </a:rPr>
              <a:t>Ziani</a:t>
            </a:r>
            <a:r>
              <a:rPr lang="en-US" sz="1900" dirty="0">
                <a:solidFill>
                  <a:schemeClr val="bg1"/>
                </a:solidFill>
                <a:latin typeface="Arial" pitchFamily="34" charset="0"/>
                <a:cs typeface="Arial" pitchFamily="34" charset="0"/>
              </a:rPr>
              <a:t> </a:t>
            </a:r>
            <a:r>
              <a:rPr lang="en-GB" sz="1900" dirty="0">
                <a:solidFill>
                  <a:schemeClr val="bg1"/>
                </a:solidFill>
                <a:latin typeface="Arial" pitchFamily="34" charset="0"/>
                <a:cs typeface="Arial" pitchFamily="34" charset="0"/>
              </a:rPr>
              <a:t>1205-1229), </a:t>
            </a:r>
            <a:r>
              <a:rPr lang="sr-Cyrl-RS" sz="1900" dirty="0">
                <a:solidFill>
                  <a:schemeClr val="bg1"/>
                </a:solidFill>
                <a:latin typeface="Arial" pitchFamily="34" charset="0"/>
                <a:cs typeface="Arial" pitchFamily="34" charset="0"/>
              </a:rPr>
              <a:t>насљедника Енрика Дандола, и настанка мозаика изнад најсјевернијег од пет улаза западне фасаде цркве- </a:t>
            </a:r>
            <a:r>
              <a:rPr lang="en-US" sz="1900" dirty="0">
                <a:solidFill>
                  <a:schemeClr val="bg1"/>
                </a:solidFill>
                <a:latin typeface="Arial" pitchFamily="34" charset="0"/>
                <a:cs typeface="Arial" pitchFamily="34" charset="0"/>
              </a:rPr>
              <a:t>Port</a:t>
            </a:r>
            <a:r>
              <a:rPr lang="sr-Cyrl-RS" sz="1900" dirty="0">
                <a:solidFill>
                  <a:schemeClr val="bg1"/>
                </a:solidFill>
                <a:latin typeface="Arial" pitchFamily="34" charset="0"/>
                <a:cs typeface="Arial" pitchFamily="34" charset="0"/>
              </a:rPr>
              <a:t>а </a:t>
            </a:r>
            <a:r>
              <a:rPr lang="en-US" sz="1900" dirty="0" err="1">
                <a:solidFill>
                  <a:schemeClr val="bg1"/>
                </a:solidFill>
                <a:latin typeface="Arial" pitchFamily="34" charset="0"/>
                <a:cs typeface="Arial" pitchFamily="34" charset="0"/>
              </a:rPr>
              <a:t>Sant’Alipio</a:t>
            </a:r>
            <a:r>
              <a:rPr lang="sr-Cyrl-RS" sz="1900" dirty="0">
                <a:solidFill>
                  <a:schemeClr val="bg1"/>
                </a:solidFill>
                <a:latin typeface="Arial" pitchFamily="34" charset="0"/>
                <a:cs typeface="Arial" pitchFamily="34" charset="0"/>
              </a:rPr>
              <a:t> (1270-1275).</a:t>
            </a:r>
          </a:p>
          <a:p>
            <a:pPr algn="ctr">
              <a:lnSpc>
                <a:spcPct val="150000"/>
              </a:lnSpc>
              <a:buFontTx/>
              <a:buChar char="-"/>
            </a:pPr>
            <a:r>
              <a:rPr lang="sr-Cyrl-RS" sz="1900" dirty="0">
                <a:solidFill>
                  <a:schemeClr val="bg1"/>
                </a:solidFill>
                <a:latin typeface="Arial" pitchFamily="34" charset="0"/>
                <a:cs typeface="Arial" pitchFamily="34" charset="0"/>
              </a:rPr>
              <a:t>Коњи на фасади данас су копија. Оригинали се налазе у унутрашњости цркве.</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plan kvadriga.png"/>
          <p:cNvPicPr>
            <a:picLocks noGrp="1" noChangeAspect="1"/>
          </p:cNvPicPr>
          <p:nvPr>
            <p:ph idx="1"/>
          </p:nvPr>
        </p:nvPicPr>
        <p:blipFill>
          <a:blip r:embed="rId2"/>
          <a:stretch>
            <a:fillRect/>
          </a:stretch>
        </p:blipFill>
        <p:spPr>
          <a:xfrm>
            <a:off x="0" y="0"/>
            <a:ext cx="4071966" cy="5936770"/>
          </a:xfrm>
        </p:spPr>
      </p:pic>
      <p:pic>
        <p:nvPicPr>
          <p:cNvPr id="5" name="Picture 4" descr="unnamed (1).jpg"/>
          <p:cNvPicPr>
            <a:picLocks noChangeAspect="1"/>
          </p:cNvPicPr>
          <p:nvPr/>
        </p:nvPicPr>
        <p:blipFill>
          <a:blip r:embed="rId3"/>
          <a:stretch>
            <a:fillRect/>
          </a:stretch>
        </p:blipFill>
        <p:spPr>
          <a:xfrm>
            <a:off x="4643438" y="285728"/>
            <a:ext cx="3714776" cy="2740408"/>
          </a:xfrm>
          <a:prstGeom prst="rect">
            <a:avLst/>
          </a:prstGeom>
        </p:spPr>
      </p:pic>
      <p:sp>
        <p:nvSpPr>
          <p:cNvPr id="8" name="TextBox 7"/>
          <p:cNvSpPr txBox="1"/>
          <p:nvPr/>
        </p:nvSpPr>
        <p:spPr>
          <a:xfrm>
            <a:off x="3714744" y="285728"/>
            <a:ext cx="500066" cy="369332"/>
          </a:xfrm>
          <a:prstGeom prst="rect">
            <a:avLst/>
          </a:prstGeom>
          <a:noFill/>
        </p:spPr>
        <p:txBody>
          <a:bodyPr wrap="square" rtlCol="0">
            <a:spAutoFit/>
          </a:bodyPr>
          <a:lstStyle/>
          <a:p>
            <a:r>
              <a:rPr lang="sr-Cyrl-RS" dirty="0">
                <a:solidFill>
                  <a:srgbClr val="FF0000"/>
                </a:solidFill>
              </a:rPr>
              <a:t>1.</a:t>
            </a:r>
            <a:endParaRPr lang="en-US" dirty="0">
              <a:solidFill>
                <a:srgbClr val="FF0000"/>
              </a:solidFill>
            </a:endParaRPr>
          </a:p>
        </p:txBody>
      </p:sp>
      <p:sp>
        <p:nvSpPr>
          <p:cNvPr id="9" name="TextBox 8"/>
          <p:cNvSpPr txBox="1"/>
          <p:nvPr/>
        </p:nvSpPr>
        <p:spPr>
          <a:xfrm>
            <a:off x="3643306" y="2857496"/>
            <a:ext cx="500066" cy="369332"/>
          </a:xfrm>
          <a:prstGeom prst="rect">
            <a:avLst/>
          </a:prstGeom>
          <a:noFill/>
        </p:spPr>
        <p:txBody>
          <a:bodyPr wrap="square" rtlCol="0">
            <a:spAutoFit/>
          </a:bodyPr>
          <a:lstStyle/>
          <a:p>
            <a:r>
              <a:rPr lang="sr-Cyrl-RS" dirty="0">
                <a:solidFill>
                  <a:srgbClr val="FF0000"/>
                </a:solidFill>
              </a:rPr>
              <a:t>2.</a:t>
            </a:r>
            <a:endParaRPr lang="en-US" dirty="0">
              <a:solidFill>
                <a:srgbClr val="FF0000"/>
              </a:solidFill>
            </a:endParaRPr>
          </a:p>
        </p:txBody>
      </p:sp>
      <p:pic>
        <p:nvPicPr>
          <p:cNvPr id="11" name="Picture 10" descr="DOSTA2.png"/>
          <p:cNvPicPr>
            <a:picLocks noChangeAspect="1"/>
          </p:cNvPicPr>
          <p:nvPr/>
        </p:nvPicPr>
        <p:blipFill>
          <a:blip r:embed="rId4"/>
          <a:stretch>
            <a:fillRect/>
          </a:stretch>
        </p:blipFill>
        <p:spPr>
          <a:xfrm>
            <a:off x="4143372" y="3071810"/>
            <a:ext cx="4829906" cy="349118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konji.png"/>
          <p:cNvPicPr>
            <a:picLocks noChangeAspect="1"/>
          </p:cNvPicPr>
          <p:nvPr/>
        </p:nvPicPr>
        <p:blipFill>
          <a:blip r:embed="rId2"/>
          <a:stretch>
            <a:fillRect/>
          </a:stretch>
        </p:blipFill>
        <p:spPr>
          <a:xfrm>
            <a:off x="0" y="2928934"/>
            <a:ext cx="9144000" cy="3929066"/>
          </a:xfrm>
          <a:prstGeom prst="rect">
            <a:avLst/>
          </a:prstGeom>
        </p:spPr>
      </p:pic>
      <p:sp>
        <p:nvSpPr>
          <p:cNvPr id="7" name="TextBox 6"/>
          <p:cNvSpPr txBox="1"/>
          <p:nvPr/>
        </p:nvSpPr>
        <p:spPr>
          <a:xfrm>
            <a:off x="214282" y="0"/>
            <a:ext cx="8715436" cy="2677656"/>
          </a:xfrm>
          <a:prstGeom prst="rect">
            <a:avLst/>
          </a:prstGeom>
          <a:noFill/>
        </p:spPr>
        <p:txBody>
          <a:bodyPr wrap="square" rtlCol="0">
            <a:spAutoFit/>
          </a:bodyPr>
          <a:lstStyle/>
          <a:p>
            <a:pPr>
              <a:lnSpc>
                <a:spcPct val="150000"/>
              </a:lnSpc>
            </a:pPr>
            <a:r>
              <a:rPr lang="sr-Cyrl-RS" sz="1600" dirty="0">
                <a:solidFill>
                  <a:schemeClr val="bg1"/>
                </a:solidFill>
                <a:latin typeface="Arial" pitchFamily="34" charset="0"/>
                <a:cs typeface="Arial" pitchFamily="34" charset="0"/>
              </a:rPr>
              <a:t>На мозаику који приказује тренутак доншења моштију Светог Марка у цркву ,свакако није ријеч о оригиналној капели која је у </a:t>
            </a:r>
            <a:r>
              <a:rPr lang="en-GB" sz="1600" dirty="0">
                <a:solidFill>
                  <a:schemeClr val="bg1"/>
                </a:solidFill>
                <a:latin typeface="Arial" pitchFamily="34" charset="0"/>
                <a:cs typeface="Arial" pitchFamily="34" charset="0"/>
              </a:rPr>
              <a:t>IX</a:t>
            </a:r>
            <a:r>
              <a:rPr lang="sr-Cyrl-RS" sz="1600" dirty="0">
                <a:solidFill>
                  <a:schemeClr val="bg1"/>
                </a:solidFill>
                <a:latin typeface="Arial" pitchFamily="34" charset="0"/>
                <a:cs typeface="Arial" pitchFamily="34" charset="0"/>
              </a:rPr>
              <a:t> вијеку конструисана по узору на маузолеј Константина Великог, тј. цркву Светих Апостола, да би примила и чувала мошти светитеља око чијег култа је формиран читав мит о настанку Венеције. Умјесто капеле, видимо цркву у савременом тренутку ( </a:t>
            </a:r>
            <a:r>
              <a:rPr lang="en-GB" sz="1600" dirty="0">
                <a:solidFill>
                  <a:schemeClr val="bg1"/>
                </a:solidFill>
                <a:latin typeface="Arial" pitchFamily="34" charset="0"/>
                <a:cs typeface="Arial" pitchFamily="34" charset="0"/>
              </a:rPr>
              <a:t>XIII </a:t>
            </a:r>
            <a:r>
              <a:rPr lang="sr-Cyrl-RS" sz="1600" dirty="0">
                <a:solidFill>
                  <a:schemeClr val="bg1"/>
                </a:solidFill>
                <a:latin typeface="Arial" pitchFamily="34" charset="0"/>
                <a:cs typeface="Arial" pitchFamily="34" charset="0"/>
              </a:rPr>
              <a:t>вијек), заједно са новонасталим измјенама на фасади. Одабир овакве иконографије за капиталну сцену из венецијаксе свете историје, подвлачи важност улоге коју има цариградска Квадрига.</a:t>
            </a:r>
            <a:endParaRPr lang="en-US" sz="1600" dirty="0">
              <a:solidFill>
                <a:schemeClr val="bg1"/>
              </a:solidFill>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7158" y="214290"/>
            <a:ext cx="8515352" cy="939784"/>
          </a:xfrm>
        </p:spPr>
        <p:txBody>
          <a:bodyPr>
            <a:normAutofit/>
          </a:bodyPr>
          <a:lstStyle/>
          <a:p>
            <a:r>
              <a:rPr lang="sr-Cyrl-RS" sz="2400" i="1" dirty="0">
                <a:solidFill>
                  <a:schemeClr val="bg1"/>
                </a:solidFill>
                <a:latin typeface="Arial" pitchFamily="34" charset="0"/>
                <a:cs typeface="Arial" pitchFamily="34" charset="0"/>
              </a:rPr>
              <a:t>Квадрига као симбол тријумфа од античке умјетности</a:t>
            </a:r>
            <a:endParaRPr lang="en-US" sz="2400" i="1" dirty="0">
              <a:solidFill>
                <a:schemeClr val="bg1"/>
              </a:solidFill>
              <a:latin typeface="Arial" pitchFamily="34" charset="0"/>
              <a:cs typeface="Arial" pitchFamily="34" charset="0"/>
            </a:endParaRPr>
          </a:p>
        </p:txBody>
      </p:sp>
      <p:pic>
        <p:nvPicPr>
          <p:cNvPr id="4" name="Content Placeholder 3" descr="novac oktavijaa avgustaa.png"/>
          <p:cNvPicPr>
            <a:picLocks noGrp="1" noChangeAspect="1"/>
          </p:cNvPicPr>
          <p:nvPr>
            <p:ph idx="1"/>
          </p:nvPr>
        </p:nvPicPr>
        <p:blipFill>
          <a:blip r:embed="rId2"/>
          <a:stretch>
            <a:fillRect/>
          </a:stretch>
        </p:blipFill>
        <p:spPr>
          <a:xfrm>
            <a:off x="714348" y="1500174"/>
            <a:ext cx="3714776" cy="1827181"/>
          </a:xfrm>
        </p:spPr>
      </p:pic>
      <p:sp>
        <p:nvSpPr>
          <p:cNvPr id="5" name="TextBox 4"/>
          <p:cNvSpPr txBox="1"/>
          <p:nvPr/>
        </p:nvSpPr>
        <p:spPr>
          <a:xfrm>
            <a:off x="428596" y="3500438"/>
            <a:ext cx="4429156" cy="307777"/>
          </a:xfrm>
          <a:prstGeom prst="rect">
            <a:avLst/>
          </a:prstGeom>
          <a:noFill/>
        </p:spPr>
        <p:txBody>
          <a:bodyPr wrap="square" rtlCol="0">
            <a:spAutoFit/>
          </a:bodyPr>
          <a:lstStyle/>
          <a:p>
            <a:pPr algn="ctr"/>
            <a:r>
              <a:rPr lang="sr-Cyrl-RS" sz="1400" b="1" dirty="0">
                <a:solidFill>
                  <a:schemeClr val="bg1"/>
                </a:solidFill>
                <a:latin typeface="Arial" pitchFamily="34" charset="0"/>
                <a:cs typeface="Arial" pitchFamily="34" charset="0"/>
              </a:rPr>
              <a:t>новац  цара Октавијана Августа (27 п.н.е – 19)</a:t>
            </a:r>
            <a:endParaRPr lang="en-US" sz="1400" b="1" dirty="0">
              <a:solidFill>
                <a:schemeClr val="bg1"/>
              </a:solidFill>
              <a:latin typeface="Arial" pitchFamily="34" charset="0"/>
              <a:cs typeface="Arial" pitchFamily="34" charset="0"/>
            </a:endParaRPr>
          </a:p>
        </p:txBody>
      </p:sp>
      <p:pic>
        <p:nvPicPr>
          <p:cNvPr id="6" name="Picture 5" descr="neron novcic.jpg"/>
          <p:cNvPicPr>
            <a:picLocks noChangeAspect="1"/>
          </p:cNvPicPr>
          <p:nvPr/>
        </p:nvPicPr>
        <p:blipFill>
          <a:blip r:embed="rId3"/>
          <a:stretch>
            <a:fillRect/>
          </a:stretch>
        </p:blipFill>
        <p:spPr>
          <a:xfrm>
            <a:off x="714348" y="4000504"/>
            <a:ext cx="3714776" cy="1705143"/>
          </a:xfrm>
          <a:prstGeom prst="rect">
            <a:avLst/>
          </a:prstGeom>
        </p:spPr>
      </p:pic>
      <p:sp>
        <p:nvSpPr>
          <p:cNvPr id="7" name="TextBox 6"/>
          <p:cNvSpPr txBox="1"/>
          <p:nvPr/>
        </p:nvSpPr>
        <p:spPr>
          <a:xfrm>
            <a:off x="714348" y="5786454"/>
            <a:ext cx="4000528" cy="307777"/>
          </a:xfrm>
          <a:prstGeom prst="rect">
            <a:avLst/>
          </a:prstGeom>
          <a:noFill/>
        </p:spPr>
        <p:txBody>
          <a:bodyPr wrap="square" rtlCol="0">
            <a:spAutoFit/>
          </a:bodyPr>
          <a:lstStyle/>
          <a:p>
            <a:pPr algn="ctr"/>
            <a:r>
              <a:rPr lang="sr-Cyrl-RS" sz="1400" b="1" dirty="0">
                <a:solidFill>
                  <a:schemeClr val="bg1"/>
                </a:solidFill>
                <a:latin typeface="Arial" pitchFamily="34" charset="0"/>
                <a:cs typeface="Arial" pitchFamily="34" charset="0"/>
              </a:rPr>
              <a:t>новац цара Нерона (54-68)  </a:t>
            </a:r>
            <a:endParaRPr lang="en-US" sz="1400" b="1" dirty="0">
              <a:solidFill>
                <a:schemeClr val="bg1"/>
              </a:solidFill>
              <a:latin typeface="Arial" pitchFamily="34" charset="0"/>
              <a:cs typeface="Arial" pitchFamily="34" charset="0"/>
            </a:endParaRPr>
          </a:p>
        </p:txBody>
      </p:sp>
      <p:pic>
        <p:nvPicPr>
          <p:cNvPr id="8" name="Picture 7" descr="8604544_3.jpg"/>
          <p:cNvPicPr>
            <a:picLocks noChangeAspect="1"/>
          </p:cNvPicPr>
          <p:nvPr/>
        </p:nvPicPr>
        <p:blipFill>
          <a:blip r:embed="rId4"/>
          <a:stretch>
            <a:fillRect/>
          </a:stretch>
        </p:blipFill>
        <p:spPr>
          <a:xfrm>
            <a:off x="5429256" y="1500174"/>
            <a:ext cx="1789189" cy="1816645"/>
          </a:xfrm>
          <a:prstGeom prst="rect">
            <a:avLst/>
          </a:prstGeom>
        </p:spPr>
      </p:pic>
      <p:sp>
        <p:nvSpPr>
          <p:cNvPr id="10" name="TextBox 9"/>
          <p:cNvSpPr txBox="1"/>
          <p:nvPr/>
        </p:nvSpPr>
        <p:spPr>
          <a:xfrm>
            <a:off x="7358082" y="2000240"/>
            <a:ext cx="1500198" cy="738664"/>
          </a:xfrm>
          <a:prstGeom prst="rect">
            <a:avLst/>
          </a:prstGeom>
          <a:noFill/>
        </p:spPr>
        <p:txBody>
          <a:bodyPr wrap="square" rtlCol="0">
            <a:spAutoFit/>
          </a:bodyPr>
          <a:lstStyle/>
          <a:p>
            <a:pPr algn="ctr"/>
            <a:r>
              <a:rPr lang="sr-Cyrl-RS" sz="1400" b="1" dirty="0">
                <a:solidFill>
                  <a:schemeClr val="bg1"/>
                </a:solidFill>
              </a:rPr>
              <a:t>новац цара Трајана   (98-117)</a:t>
            </a:r>
          </a:p>
          <a:p>
            <a:endParaRPr lang="en-US" sz="1400" dirty="0">
              <a:solidFill>
                <a:schemeClr val="bg1"/>
              </a:solidFill>
            </a:endParaRPr>
          </a:p>
        </p:txBody>
      </p:sp>
      <p:sp>
        <p:nvSpPr>
          <p:cNvPr id="12" name="TextBox 11"/>
          <p:cNvSpPr txBox="1"/>
          <p:nvPr/>
        </p:nvSpPr>
        <p:spPr>
          <a:xfrm>
            <a:off x="5214942" y="3571876"/>
            <a:ext cx="3286148" cy="2585323"/>
          </a:xfrm>
          <a:prstGeom prst="rect">
            <a:avLst/>
          </a:prstGeom>
          <a:noFill/>
        </p:spPr>
        <p:txBody>
          <a:bodyPr wrap="square" rtlCol="0">
            <a:spAutoFit/>
          </a:bodyPr>
          <a:lstStyle/>
          <a:p>
            <a:pPr algn="just">
              <a:lnSpc>
                <a:spcPct val="150000"/>
              </a:lnSpc>
            </a:pPr>
            <a:r>
              <a:rPr lang="sr-Cyrl-RS" dirty="0">
                <a:solidFill>
                  <a:schemeClr val="bg1"/>
                </a:solidFill>
                <a:latin typeface="Arial" pitchFamily="34" charset="0"/>
                <a:cs typeface="Arial" pitchFamily="34" charset="0"/>
              </a:rPr>
              <a:t>У античком Риму цар је био тај који у тренутку тријумфа вози четворопрег/кавдригу  (иако је заправо за  вожњу двоколицом потреба снага само двају коња). </a:t>
            </a:r>
            <a:endParaRPr lang="en-US" dirty="0">
              <a:solidFill>
                <a:schemeClr val="bg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 name="TextBox 17"/>
          <p:cNvSpPr txBox="1"/>
          <p:nvPr/>
        </p:nvSpPr>
        <p:spPr>
          <a:xfrm>
            <a:off x="3428992" y="0"/>
            <a:ext cx="5429288" cy="5262979"/>
          </a:xfrm>
          <a:prstGeom prst="rect">
            <a:avLst/>
          </a:prstGeom>
          <a:noFill/>
        </p:spPr>
        <p:txBody>
          <a:bodyPr wrap="square" rtlCol="0">
            <a:spAutoFit/>
          </a:bodyPr>
          <a:lstStyle/>
          <a:p>
            <a:pPr>
              <a:lnSpc>
                <a:spcPct val="150000"/>
              </a:lnSpc>
            </a:pPr>
            <a:r>
              <a:rPr lang="sr-Cyrl-RS" sz="1600" dirty="0">
                <a:solidFill>
                  <a:schemeClr val="bg1"/>
                </a:solidFill>
                <a:latin typeface="Arial" pitchFamily="34" charset="0"/>
                <a:cs typeface="Arial" pitchFamily="34" charset="0"/>
              </a:rPr>
              <a:t>Иконографију римски цар преузима од култа соларног божантва који се кроз различите пантеоне манифестује у виду бога Сунца ; Хелија, Аполона или Сола. Овакви прикази римског цара у тренутку тријумфа обиљежје су многих славолука, тријумфалних стубова и сличних здања подизаних у част неког цара, обично поводом извојеване побједе над ратним опонентом. Тако су четири коња, на крају и сами постали симбол тријумфа. На фасади Св. Марка они су слободностојећи, без узда, али у приказани у тренутку кретања. Управо по узору на античке славолуке Квадрига цркве Светог Марка уздигнута је високо на западној фасади , у небеске тј. божанске сфере  и као  таква прославља тријумф.</a:t>
            </a:r>
            <a:endParaRPr lang="en-US" sz="1600" dirty="0">
              <a:solidFill>
                <a:schemeClr val="bg1"/>
              </a:solidFill>
              <a:latin typeface="Arial" pitchFamily="34" charset="0"/>
              <a:cs typeface="Arial" pitchFamily="34" charset="0"/>
            </a:endParaRPr>
          </a:p>
        </p:txBody>
      </p:sp>
      <p:pic>
        <p:nvPicPr>
          <p:cNvPr id="19" name="Picture 18" descr="Ilion---metopa.jpg"/>
          <p:cNvPicPr>
            <a:picLocks noChangeAspect="1"/>
          </p:cNvPicPr>
          <p:nvPr/>
        </p:nvPicPr>
        <p:blipFill>
          <a:blip r:embed="rId2"/>
          <a:stretch>
            <a:fillRect/>
          </a:stretch>
        </p:blipFill>
        <p:spPr>
          <a:xfrm>
            <a:off x="285720" y="3714752"/>
            <a:ext cx="3000396" cy="2950394"/>
          </a:xfrm>
          <a:prstGeom prst="rect">
            <a:avLst/>
          </a:prstGeom>
        </p:spPr>
      </p:pic>
      <p:pic>
        <p:nvPicPr>
          <p:cNvPr id="20" name="Picture 19" descr="ab9360f48923fb65d190c51c9c4e61f1.jpg"/>
          <p:cNvPicPr>
            <a:picLocks noChangeAspect="1"/>
          </p:cNvPicPr>
          <p:nvPr/>
        </p:nvPicPr>
        <p:blipFill>
          <a:blip r:embed="rId3"/>
          <a:stretch>
            <a:fillRect/>
          </a:stretch>
        </p:blipFill>
        <p:spPr>
          <a:xfrm>
            <a:off x="357158" y="214290"/>
            <a:ext cx="2857520" cy="3331884"/>
          </a:xfrm>
          <a:prstGeom prst="rect">
            <a:avLst/>
          </a:prstGeom>
        </p:spPr>
      </p:pic>
      <p:sp>
        <p:nvSpPr>
          <p:cNvPr id="6" name="TextBox 5"/>
          <p:cNvSpPr txBox="1"/>
          <p:nvPr/>
        </p:nvSpPr>
        <p:spPr>
          <a:xfrm>
            <a:off x="3428992" y="5429264"/>
            <a:ext cx="4929190" cy="1169551"/>
          </a:xfrm>
          <a:prstGeom prst="rect">
            <a:avLst/>
          </a:prstGeom>
          <a:noFill/>
        </p:spPr>
        <p:txBody>
          <a:bodyPr wrap="square" rtlCol="0">
            <a:spAutoFit/>
          </a:bodyPr>
          <a:lstStyle/>
          <a:p>
            <a:r>
              <a:rPr lang="sr-Cyrl-RS" sz="1400" b="1" dirty="0">
                <a:solidFill>
                  <a:schemeClr val="bg1"/>
                </a:solidFill>
                <a:latin typeface="Arial" pitchFamily="34" charset="0"/>
                <a:cs typeface="Arial" pitchFamily="34" charset="0"/>
              </a:rPr>
              <a:t>Горе-</a:t>
            </a:r>
            <a:r>
              <a:rPr lang="en-US" sz="1400" b="1" dirty="0">
                <a:solidFill>
                  <a:schemeClr val="bg1"/>
                </a:solidFill>
                <a:latin typeface="Arial" pitchFamily="34" charset="0"/>
                <a:cs typeface="Arial" pitchFamily="34" charset="0"/>
              </a:rPr>
              <a:t> </a:t>
            </a:r>
            <a:r>
              <a:rPr lang="sr-Cyrl-RS" sz="1400" b="1" dirty="0">
                <a:solidFill>
                  <a:schemeClr val="bg1"/>
                </a:solidFill>
                <a:latin typeface="Arial" pitchFamily="34" charset="0"/>
                <a:cs typeface="Arial" pitchFamily="34" charset="0"/>
              </a:rPr>
              <a:t>Рељеф са тријумфалног славолука Марка Аурелија</a:t>
            </a:r>
            <a:r>
              <a:rPr lang="en-US" sz="1400" b="1" dirty="0">
                <a:solidFill>
                  <a:schemeClr val="bg1"/>
                </a:solidFill>
                <a:latin typeface="Arial" pitchFamily="34" charset="0"/>
                <a:cs typeface="Arial" pitchFamily="34" charset="0"/>
              </a:rPr>
              <a:t>, </a:t>
            </a:r>
            <a:r>
              <a:rPr lang="en-US" sz="1400" b="1" i="1" dirty="0">
                <a:solidFill>
                  <a:schemeClr val="bg1"/>
                </a:solidFill>
                <a:latin typeface="Arial" pitchFamily="34" charset="0"/>
                <a:cs typeface="Arial" pitchFamily="34" charset="0"/>
              </a:rPr>
              <a:t>Palazzo </a:t>
            </a:r>
            <a:r>
              <a:rPr lang="en-US" sz="1400" b="1" i="1" dirty="0" err="1">
                <a:solidFill>
                  <a:schemeClr val="bg1"/>
                </a:solidFill>
                <a:latin typeface="Arial" pitchFamily="34" charset="0"/>
                <a:cs typeface="Arial" pitchFamily="34" charset="0"/>
              </a:rPr>
              <a:t>dei</a:t>
            </a:r>
            <a:r>
              <a:rPr lang="en-US" sz="1400" b="1" i="1" dirty="0">
                <a:solidFill>
                  <a:schemeClr val="bg1"/>
                </a:solidFill>
                <a:latin typeface="Arial" pitchFamily="34" charset="0"/>
                <a:cs typeface="Arial" pitchFamily="34" charset="0"/>
              </a:rPr>
              <a:t> </a:t>
            </a:r>
            <a:r>
              <a:rPr lang="en-US" sz="1400" b="1" i="1" dirty="0" err="1">
                <a:solidFill>
                  <a:schemeClr val="bg1"/>
                </a:solidFill>
                <a:latin typeface="Arial" pitchFamily="34" charset="0"/>
                <a:cs typeface="Arial" pitchFamily="34" charset="0"/>
              </a:rPr>
              <a:t>Conservatori</a:t>
            </a:r>
            <a:r>
              <a:rPr lang="en-US" sz="1400" b="1" dirty="0">
                <a:solidFill>
                  <a:schemeClr val="bg1"/>
                </a:solidFill>
                <a:latin typeface="Arial" pitchFamily="34" charset="0"/>
                <a:cs typeface="Arial" pitchFamily="34" charset="0"/>
              </a:rPr>
              <a:t>, </a:t>
            </a:r>
            <a:r>
              <a:rPr lang="sr-Cyrl-RS" sz="1400" b="1" dirty="0">
                <a:solidFill>
                  <a:schemeClr val="bg1"/>
                </a:solidFill>
                <a:latin typeface="Arial" pitchFamily="34" charset="0"/>
                <a:cs typeface="Arial" pitchFamily="34" charset="0"/>
              </a:rPr>
              <a:t>Рим</a:t>
            </a:r>
            <a:r>
              <a:rPr lang="sr-Latn-RS" sz="1400" b="1" dirty="0">
                <a:solidFill>
                  <a:schemeClr val="bg1"/>
                </a:solidFill>
                <a:latin typeface="Arial" pitchFamily="34" charset="0"/>
                <a:cs typeface="Arial" pitchFamily="34" charset="0"/>
              </a:rPr>
              <a:t>: </a:t>
            </a:r>
            <a:r>
              <a:rPr lang="sr-Cyrl-RS" sz="1400" b="1" dirty="0">
                <a:solidFill>
                  <a:schemeClr val="bg1"/>
                </a:solidFill>
                <a:latin typeface="Arial" pitchFamily="34" charset="0"/>
                <a:cs typeface="Arial" pitchFamily="34" charset="0"/>
              </a:rPr>
              <a:t>цар пролази испод славолука у двоколицама, </a:t>
            </a:r>
            <a:r>
              <a:rPr lang="en-GB" sz="1400" b="1" dirty="0">
                <a:solidFill>
                  <a:schemeClr val="bg1"/>
                </a:solidFill>
                <a:latin typeface="Arial" pitchFamily="34" charset="0"/>
                <a:cs typeface="Arial" pitchFamily="34" charset="0"/>
              </a:rPr>
              <a:t>II </a:t>
            </a:r>
            <a:r>
              <a:rPr lang="sr-Cyrl-RS" sz="1400" b="1" dirty="0">
                <a:solidFill>
                  <a:schemeClr val="bg1"/>
                </a:solidFill>
                <a:latin typeface="Arial" pitchFamily="34" charset="0"/>
                <a:cs typeface="Arial" pitchFamily="34" charset="0"/>
              </a:rPr>
              <a:t>вијек</a:t>
            </a:r>
          </a:p>
          <a:p>
            <a:r>
              <a:rPr lang="sr-Cyrl-RS" sz="1400" b="1" dirty="0">
                <a:solidFill>
                  <a:schemeClr val="bg1"/>
                </a:solidFill>
                <a:latin typeface="Arial" pitchFamily="34" charset="0"/>
                <a:cs typeface="Arial" pitchFamily="34" charset="0"/>
              </a:rPr>
              <a:t>Доле- Хелије у двоколицама  метопа са  Илионског        (Троја) храма богиње Атине, 300-280 .г.п.н.е.</a:t>
            </a:r>
            <a:endParaRPr lang="en-US" sz="1400" b="1" dirty="0">
              <a:solidFill>
                <a:schemeClr val="bg1"/>
              </a:solidFill>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Content Placeholder 5" descr="titov slavoluk pljacka.png"/>
          <p:cNvPicPr>
            <a:picLocks noGrp="1" noChangeAspect="1"/>
          </p:cNvPicPr>
          <p:nvPr>
            <p:ph idx="1"/>
          </p:nvPr>
        </p:nvPicPr>
        <p:blipFill>
          <a:blip r:embed="rId2"/>
          <a:stretch>
            <a:fillRect/>
          </a:stretch>
        </p:blipFill>
        <p:spPr>
          <a:xfrm>
            <a:off x="3643306" y="3443295"/>
            <a:ext cx="5500694" cy="3414705"/>
          </a:xfrm>
        </p:spPr>
      </p:pic>
      <p:pic>
        <p:nvPicPr>
          <p:cNvPr id="7" name="Picture 6" descr="novac oktavijaa avgustaa 2.png"/>
          <p:cNvPicPr>
            <a:picLocks noChangeAspect="1"/>
          </p:cNvPicPr>
          <p:nvPr/>
        </p:nvPicPr>
        <p:blipFill>
          <a:blip r:embed="rId3"/>
          <a:stretch>
            <a:fillRect/>
          </a:stretch>
        </p:blipFill>
        <p:spPr>
          <a:xfrm>
            <a:off x="-1" y="0"/>
            <a:ext cx="5357819" cy="3429000"/>
          </a:xfrm>
          <a:prstGeom prst="rect">
            <a:avLst/>
          </a:prstGeom>
        </p:spPr>
      </p:pic>
      <p:sp>
        <p:nvSpPr>
          <p:cNvPr id="8" name="TextBox 7"/>
          <p:cNvSpPr txBox="1"/>
          <p:nvPr/>
        </p:nvSpPr>
        <p:spPr>
          <a:xfrm>
            <a:off x="5715008" y="571480"/>
            <a:ext cx="2928958" cy="2308324"/>
          </a:xfrm>
          <a:prstGeom prst="rect">
            <a:avLst/>
          </a:prstGeom>
          <a:noFill/>
        </p:spPr>
        <p:txBody>
          <a:bodyPr wrap="square" rtlCol="0">
            <a:spAutoFit/>
          </a:bodyPr>
          <a:lstStyle/>
          <a:p>
            <a:pPr algn="ctr"/>
            <a:r>
              <a:rPr lang="sr-Cyrl-RS" i="1" dirty="0">
                <a:solidFill>
                  <a:schemeClr val="bg1"/>
                </a:solidFill>
                <a:latin typeface="Arial" pitchFamily="34" charset="0"/>
                <a:cs typeface="Arial" pitchFamily="34" charset="0"/>
              </a:rPr>
              <a:t>Титов славолук </a:t>
            </a:r>
            <a:r>
              <a:rPr lang="sr-Latn-RS" i="1" dirty="0">
                <a:solidFill>
                  <a:schemeClr val="bg1"/>
                </a:solidFill>
                <a:latin typeface="Arial" pitchFamily="34" charset="0"/>
                <a:cs typeface="Arial" pitchFamily="34" charset="0"/>
              </a:rPr>
              <a:t>  </a:t>
            </a:r>
            <a:r>
              <a:rPr lang="sr-Cyrl-RS" i="1" dirty="0">
                <a:solidFill>
                  <a:schemeClr val="bg1"/>
                </a:solidFill>
                <a:latin typeface="Arial" pitchFamily="34" charset="0"/>
                <a:cs typeface="Arial" pitchFamily="34" charset="0"/>
              </a:rPr>
              <a:t>- успомена на побједу у Јудејско</a:t>
            </a:r>
            <a:r>
              <a:rPr lang="sr-Latn-RS" i="1" dirty="0">
                <a:solidFill>
                  <a:schemeClr val="bg1"/>
                </a:solidFill>
                <a:latin typeface="Arial" pitchFamily="34" charset="0"/>
                <a:cs typeface="Arial" pitchFamily="34" charset="0"/>
              </a:rPr>
              <a:t>-</a:t>
            </a:r>
            <a:r>
              <a:rPr lang="sr-Cyrl-RS" i="1" dirty="0">
                <a:solidFill>
                  <a:schemeClr val="bg1"/>
                </a:solidFill>
                <a:latin typeface="Arial" pitchFamily="34" charset="0"/>
                <a:cs typeface="Arial" pitchFamily="34" charset="0"/>
              </a:rPr>
              <a:t>римском рату </a:t>
            </a:r>
          </a:p>
          <a:p>
            <a:pPr algn="ctr"/>
            <a:r>
              <a:rPr lang="sr-Cyrl-RS" i="1" dirty="0">
                <a:solidFill>
                  <a:schemeClr val="bg1"/>
                </a:solidFill>
                <a:latin typeface="Arial" pitchFamily="34" charset="0"/>
                <a:cs typeface="Arial" pitchFamily="34" charset="0"/>
              </a:rPr>
              <a:t>(66-70) </a:t>
            </a:r>
            <a:r>
              <a:rPr lang="sr-Cyrl-RS" dirty="0">
                <a:solidFill>
                  <a:schemeClr val="bg1"/>
                </a:solidFill>
                <a:latin typeface="Arial" pitchFamily="34" charset="0"/>
                <a:cs typeface="Arial" pitchFamily="34" charset="0"/>
              </a:rPr>
              <a:t>најрелевантнији примјер који говори о сличној епизоди која се одиграла  и приликом пада Цариграда 1204.</a:t>
            </a:r>
            <a:endParaRPr lang="en-US" dirty="0">
              <a:solidFill>
                <a:schemeClr val="bg1"/>
              </a:solidFill>
              <a:latin typeface="Arial" pitchFamily="34" charset="0"/>
              <a:cs typeface="Arial" pitchFamily="34" charset="0"/>
            </a:endParaRPr>
          </a:p>
        </p:txBody>
      </p:sp>
      <p:sp>
        <p:nvSpPr>
          <p:cNvPr id="10" name="TextBox 9"/>
          <p:cNvSpPr txBox="1"/>
          <p:nvPr/>
        </p:nvSpPr>
        <p:spPr>
          <a:xfrm>
            <a:off x="285720" y="3714752"/>
            <a:ext cx="3143272" cy="2862322"/>
          </a:xfrm>
          <a:prstGeom prst="rect">
            <a:avLst/>
          </a:prstGeom>
          <a:noFill/>
        </p:spPr>
        <p:txBody>
          <a:bodyPr wrap="square" rtlCol="0">
            <a:spAutoFit/>
          </a:bodyPr>
          <a:lstStyle/>
          <a:p>
            <a:r>
              <a:rPr lang="sr-Cyrl-RS" dirty="0">
                <a:solidFill>
                  <a:schemeClr val="bg1"/>
                </a:solidFill>
                <a:latin typeface="Arial" pitchFamily="34" charset="0"/>
                <a:cs typeface="Arial" pitchFamily="34" charset="0"/>
              </a:rPr>
              <a:t>горе- цар у квадризи у тријумфалној поворци која ступа у град</a:t>
            </a:r>
          </a:p>
          <a:p>
            <a:endParaRPr lang="sr-Cyrl-RS" dirty="0">
              <a:solidFill>
                <a:schemeClr val="bg1"/>
              </a:solidFill>
              <a:latin typeface="Arial" pitchFamily="34" charset="0"/>
              <a:cs typeface="Arial" pitchFamily="34" charset="0"/>
            </a:endParaRPr>
          </a:p>
          <a:p>
            <a:r>
              <a:rPr lang="sr-Cyrl-RS" dirty="0">
                <a:solidFill>
                  <a:schemeClr val="bg1"/>
                </a:solidFill>
                <a:latin typeface="Arial" pitchFamily="34" charset="0"/>
                <a:cs typeface="Arial" pitchFamily="34" charset="0"/>
              </a:rPr>
              <a:t>доле- 70. године освојен је Јерусалим. У наставаку тријумфалне поворке, војници са ратним плијеном из јерусалимског </a:t>
            </a:r>
            <a:r>
              <a:rPr lang="sr-Cyrl-RS" i="1" dirty="0">
                <a:solidFill>
                  <a:schemeClr val="bg1"/>
                </a:solidFill>
                <a:latin typeface="Arial" pitchFamily="34" charset="0"/>
                <a:cs typeface="Arial" pitchFamily="34" charset="0"/>
              </a:rPr>
              <a:t>Храма</a:t>
            </a:r>
            <a:endParaRPr lang="en-US" dirty="0">
              <a:solidFill>
                <a:schemeClr val="bg1"/>
              </a:solidFill>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p:cNvSpPr txBox="1"/>
          <p:nvPr/>
        </p:nvSpPr>
        <p:spPr>
          <a:xfrm>
            <a:off x="0" y="2857496"/>
            <a:ext cx="9144000" cy="3785652"/>
          </a:xfrm>
          <a:prstGeom prst="rect">
            <a:avLst/>
          </a:prstGeom>
          <a:noFill/>
        </p:spPr>
        <p:txBody>
          <a:bodyPr wrap="square" rtlCol="0">
            <a:spAutoFit/>
          </a:bodyPr>
          <a:lstStyle/>
          <a:p>
            <a:pPr algn="just">
              <a:lnSpc>
                <a:spcPct val="150000"/>
              </a:lnSpc>
            </a:pPr>
            <a:r>
              <a:rPr lang="sr-Cyrl-RS" sz="1600" dirty="0">
                <a:solidFill>
                  <a:schemeClr val="bg1"/>
                </a:solidFill>
                <a:latin typeface="Arial" pitchFamily="34" charset="0"/>
                <a:cs typeface="Arial" pitchFamily="34" charset="0"/>
              </a:rPr>
              <a:t>Термин</a:t>
            </a:r>
            <a:r>
              <a:rPr lang="sr-Latn-RS" sz="1600" dirty="0">
                <a:solidFill>
                  <a:schemeClr val="bg1"/>
                </a:solidFill>
                <a:latin typeface="Arial" pitchFamily="34" charset="0"/>
                <a:cs typeface="Arial" pitchFamily="34" charset="0"/>
              </a:rPr>
              <a:t> </a:t>
            </a:r>
            <a:r>
              <a:rPr lang="sr-Latn-RS" sz="1600" i="1" dirty="0">
                <a:solidFill>
                  <a:schemeClr val="bg1"/>
                </a:solidFill>
                <a:latin typeface="Arial" pitchFamily="34" charset="0"/>
                <a:cs typeface="Arial" pitchFamily="34" charset="0"/>
              </a:rPr>
              <a:t>quadriga</a:t>
            </a:r>
            <a:r>
              <a:rPr lang="sr-Latn-RS" sz="1600" dirty="0">
                <a:solidFill>
                  <a:schemeClr val="bg1"/>
                </a:solidFill>
                <a:latin typeface="Arial" pitchFamily="34" charset="0"/>
                <a:cs typeface="Arial" pitchFamily="34" charset="0"/>
              </a:rPr>
              <a:t> </a:t>
            </a:r>
            <a:r>
              <a:rPr lang="sr-Cyrl-RS" sz="1600" dirty="0">
                <a:solidFill>
                  <a:schemeClr val="bg1"/>
                </a:solidFill>
                <a:latin typeface="Arial" pitchFamily="34" charset="0"/>
                <a:cs typeface="Arial" pitchFamily="34" charset="0"/>
              </a:rPr>
              <a:t>први је употријебио Св. Јероним (345-420) у свом преводу Светог Писма на латински језик (</a:t>
            </a:r>
            <a:r>
              <a:rPr lang="en-GB" sz="1600" i="1" dirty="0" err="1">
                <a:solidFill>
                  <a:schemeClr val="bg1"/>
                </a:solidFill>
                <a:latin typeface="Arial" pitchFamily="34" charset="0"/>
                <a:cs typeface="Arial" pitchFamily="34" charset="0"/>
              </a:rPr>
              <a:t>Vulgata</a:t>
            </a:r>
            <a:r>
              <a:rPr lang="sr-Latn-RS" sz="1600" dirty="0">
                <a:solidFill>
                  <a:schemeClr val="bg1"/>
                </a:solidFill>
                <a:latin typeface="Arial" pitchFamily="34" charset="0"/>
                <a:cs typeface="Arial" pitchFamily="34" charset="0"/>
              </a:rPr>
              <a:t>). Ka</a:t>
            </a:r>
            <a:r>
              <a:rPr lang="sr-Cyrl-RS" sz="1600" dirty="0">
                <a:solidFill>
                  <a:schemeClr val="bg1"/>
                </a:solidFill>
                <a:latin typeface="Arial" pitchFamily="34" charset="0"/>
                <a:cs typeface="Arial" pitchFamily="34" charset="0"/>
              </a:rPr>
              <a:t>сније ће св. Јероним  и св. Августин  у </a:t>
            </a:r>
            <a:r>
              <a:rPr lang="sr-Latn-RS" sz="1600" dirty="0">
                <a:solidFill>
                  <a:schemeClr val="bg1"/>
                </a:solidFill>
                <a:latin typeface="Arial" pitchFamily="34" charset="0"/>
                <a:cs typeface="Arial" pitchFamily="34" charset="0"/>
              </a:rPr>
              <a:t>IV </a:t>
            </a:r>
            <a:r>
              <a:rPr lang="sr-Cyrl-RS" sz="1600" dirty="0">
                <a:solidFill>
                  <a:schemeClr val="bg1"/>
                </a:solidFill>
                <a:latin typeface="Arial" pitchFamily="34" charset="0"/>
                <a:cs typeface="Arial" pitchFamily="34" charset="0"/>
              </a:rPr>
              <a:t>,а енглески монах Беда у </a:t>
            </a:r>
            <a:r>
              <a:rPr lang="sr-Latn-RS" sz="1600" dirty="0">
                <a:solidFill>
                  <a:schemeClr val="bg1"/>
                </a:solidFill>
                <a:latin typeface="Arial" pitchFamily="34" charset="0"/>
                <a:cs typeface="Arial" pitchFamily="34" charset="0"/>
              </a:rPr>
              <a:t>VIII</a:t>
            </a:r>
            <a:r>
              <a:rPr lang="sr-Cyrl-RS" sz="1600" dirty="0">
                <a:solidFill>
                  <a:schemeClr val="bg1"/>
                </a:solidFill>
                <a:latin typeface="Arial" pitchFamily="34" charset="0"/>
                <a:cs typeface="Arial" pitchFamily="34" charset="0"/>
              </a:rPr>
              <a:t> вијеку на основу описа визије пророка Језекије (Језекиљ 1:10,10:13), у којој пророк између осталог види и симболе јеванђелиста (лав-Марко, во-Лука, анђео- Матеј, орао-Јован) да конструишу термин </a:t>
            </a:r>
            <a:r>
              <a:rPr lang="sr-Latn-RS" sz="1600" i="1" dirty="0">
                <a:solidFill>
                  <a:schemeClr val="bg1"/>
                </a:solidFill>
                <a:latin typeface="Arial" pitchFamily="34" charset="0"/>
                <a:cs typeface="Arial" pitchFamily="34" charset="0"/>
              </a:rPr>
              <a:t>Quadriga Domini</a:t>
            </a:r>
            <a:r>
              <a:rPr lang="sr-Cyrl-RS" sz="1600" dirty="0">
                <a:solidFill>
                  <a:schemeClr val="bg1"/>
                </a:solidFill>
                <a:latin typeface="Arial" pitchFamily="34" charset="0"/>
                <a:cs typeface="Arial" pitchFamily="34" charset="0"/>
              </a:rPr>
              <a:t> који кроз тумачење хришћанском симболиком интерпретира Квадригу као четворицу јеванђелиста који своје ријечи, али на другачије начине упиру у истом правцу- Христовом, који и јесте заправо тај који квадригом управља и на исправан пут је наводи. Узевши у обзир да Венеција као град, а и сама црква за патрона има једног од јеванђелиста,овакво тумачење симболике Квадриге потпуно се уклапа у контекст најмонументалније грађевине Венеције.    </a:t>
            </a:r>
            <a:endParaRPr lang="en-US" sz="1600" dirty="0"/>
          </a:p>
        </p:txBody>
      </p:sp>
      <p:pic>
        <p:nvPicPr>
          <p:cNvPr id="6" name="Picture 5" descr="st-mark-basilica-venice-en-1.jpg"/>
          <p:cNvPicPr>
            <a:picLocks noChangeAspect="1"/>
          </p:cNvPicPr>
          <p:nvPr/>
        </p:nvPicPr>
        <p:blipFill>
          <a:blip r:embed="rId2"/>
          <a:stretch>
            <a:fillRect/>
          </a:stretch>
        </p:blipFill>
        <p:spPr>
          <a:xfrm>
            <a:off x="0" y="0"/>
            <a:ext cx="9144000" cy="2571744"/>
          </a:xfrm>
          <a:prstGeom prst="rect">
            <a:avLst/>
          </a:prstGeom>
        </p:spPr>
      </p:pic>
      <p:sp>
        <p:nvSpPr>
          <p:cNvPr id="8" name="Title 1"/>
          <p:cNvSpPr>
            <a:spLocks noGrp="1"/>
          </p:cNvSpPr>
          <p:nvPr>
            <p:ph type="title"/>
          </p:nvPr>
        </p:nvSpPr>
        <p:spPr>
          <a:xfrm>
            <a:off x="3000364" y="2143116"/>
            <a:ext cx="3071866" cy="428628"/>
          </a:xfrm>
          <a:solidFill>
            <a:schemeClr val="tx1"/>
          </a:solidFill>
        </p:spPr>
        <p:txBody>
          <a:bodyPr>
            <a:normAutofit fontScale="90000"/>
          </a:bodyPr>
          <a:lstStyle/>
          <a:p>
            <a:r>
              <a:rPr lang="sr-Latn-RS" sz="2800" i="1" dirty="0">
                <a:solidFill>
                  <a:schemeClr val="bg1"/>
                </a:solidFill>
                <a:latin typeface="Arial" pitchFamily="34" charset="0"/>
                <a:cs typeface="Arial" pitchFamily="34" charset="0"/>
              </a:rPr>
              <a:t>Quadriga Domini</a:t>
            </a:r>
            <a:endParaRPr lang="en-US" sz="2800" i="1" dirty="0">
              <a:solidFill>
                <a:schemeClr val="bg1"/>
              </a:solidFill>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Content Placeholder 4"/>
          <p:cNvSpPr>
            <a:spLocks noGrp="1"/>
          </p:cNvSpPr>
          <p:nvPr>
            <p:ph idx="1"/>
          </p:nvPr>
        </p:nvSpPr>
        <p:spPr>
          <a:xfrm>
            <a:off x="428596" y="428604"/>
            <a:ext cx="8229600" cy="5697559"/>
          </a:xfrm>
        </p:spPr>
        <p:txBody>
          <a:bodyPr anchor="ctr">
            <a:normAutofit fontScale="70000" lnSpcReduction="20000"/>
          </a:bodyPr>
          <a:lstStyle/>
          <a:p>
            <a:pPr algn="just">
              <a:lnSpc>
                <a:spcPct val="170000"/>
              </a:lnSpc>
              <a:buNone/>
            </a:pPr>
            <a:r>
              <a:rPr lang="sr-Cyrl-RS" sz="1800" dirty="0">
                <a:solidFill>
                  <a:schemeClr val="bg1"/>
                </a:solidFill>
                <a:latin typeface="Arial" pitchFamily="34" charset="0"/>
                <a:cs typeface="Arial" pitchFamily="34" charset="0"/>
              </a:rPr>
              <a:t>    </a:t>
            </a:r>
            <a:r>
              <a:rPr lang="sr-Latn-RS" sz="1800" dirty="0">
                <a:solidFill>
                  <a:schemeClr val="bg1"/>
                </a:solidFill>
                <a:latin typeface="Arial" pitchFamily="34" charset="0"/>
                <a:cs typeface="Arial" pitchFamily="34" charset="0"/>
              </a:rPr>
              <a:t>   </a:t>
            </a:r>
            <a:r>
              <a:rPr lang="sr-Cyrl-RS" sz="1800" dirty="0">
                <a:solidFill>
                  <a:schemeClr val="bg1"/>
                </a:solidFill>
                <a:latin typeface="Arial" pitchFamily="34" charset="0"/>
                <a:cs typeface="Arial" pitchFamily="34" charset="0"/>
              </a:rPr>
              <a:t> </a:t>
            </a:r>
            <a:r>
              <a:rPr lang="sr-Cyrl-RS" sz="2100" dirty="0">
                <a:solidFill>
                  <a:schemeClr val="bg1"/>
                </a:solidFill>
                <a:latin typeface="Arial" pitchFamily="34" charset="0"/>
                <a:cs typeface="Arial" pitchFamily="34" charset="0"/>
              </a:rPr>
              <a:t>Поред улоге свједочанства о тријумфу над Византијом и симболиком </a:t>
            </a:r>
            <a:r>
              <a:rPr lang="sr-Latn-RS" sz="2100" i="1" dirty="0">
                <a:solidFill>
                  <a:schemeClr val="bg1"/>
                </a:solidFill>
                <a:latin typeface="Arial" pitchFamily="34" charset="0"/>
                <a:cs typeface="Arial" pitchFamily="34" charset="0"/>
              </a:rPr>
              <a:t>Quadriga</a:t>
            </a:r>
            <a:r>
              <a:rPr lang="sr-Cyrl-RS" sz="2100" i="1" dirty="0">
                <a:solidFill>
                  <a:schemeClr val="bg1"/>
                </a:solidFill>
                <a:latin typeface="Arial" pitchFamily="34" charset="0"/>
                <a:cs typeface="Arial" pitchFamily="34" charset="0"/>
              </a:rPr>
              <a:t> </a:t>
            </a:r>
            <a:r>
              <a:rPr lang="sr-Latn-RS" sz="2100" i="1" dirty="0">
                <a:solidFill>
                  <a:schemeClr val="bg1"/>
                </a:solidFill>
                <a:latin typeface="Arial" pitchFamily="34" charset="0"/>
                <a:cs typeface="Arial" pitchFamily="34" charset="0"/>
              </a:rPr>
              <a:t>Domini</a:t>
            </a:r>
            <a:r>
              <a:rPr lang="sr-Cyrl-RS" sz="2100" dirty="0">
                <a:solidFill>
                  <a:schemeClr val="bg1"/>
                </a:solidFill>
                <a:latin typeface="Arial" pitchFamily="34" charset="0"/>
                <a:cs typeface="Arial" pitchFamily="34" charset="0"/>
              </a:rPr>
              <a:t>, коњи Светог Марка ће Веневцију обиљежити као нови богомизабрани град, дужда као у Христом изабраног владара, а народ Венеције новим </a:t>
            </a:r>
            <a:r>
              <a:rPr lang="sr-Cyrl-RS" sz="2100" i="1" dirty="0">
                <a:solidFill>
                  <a:schemeClr val="bg1"/>
                </a:solidFill>
                <a:latin typeface="Arial" pitchFamily="34" charset="0"/>
                <a:cs typeface="Arial" pitchFamily="34" charset="0"/>
              </a:rPr>
              <a:t>изабраним народом</a:t>
            </a:r>
            <a:r>
              <a:rPr lang="sr-Cyrl-RS" sz="2100" dirty="0">
                <a:solidFill>
                  <a:schemeClr val="bg1"/>
                </a:solidFill>
                <a:latin typeface="Arial" pitchFamily="34" charset="0"/>
                <a:cs typeface="Arial" pitchFamily="34" charset="0"/>
              </a:rPr>
              <a:t>. Ово ће постати још један </a:t>
            </a:r>
            <a:r>
              <a:rPr lang="sr-Latn-RS" sz="2100" i="1" dirty="0">
                <a:solidFill>
                  <a:schemeClr val="bg1"/>
                </a:solidFill>
                <a:latin typeface="Arial" pitchFamily="34" charset="0"/>
                <a:cs typeface="Arial" pitchFamily="34" charset="0"/>
              </a:rPr>
              <a:t>translatio </a:t>
            </a:r>
            <a:r>
              <a:rPr lang="sr-Cyrl-RS" sz="2100" i="1" dirty="0">
                <a:solidFill>
                  <a:schemeClr val="bg1"/>
                </a:solidFill>
                <a:latin typeface="Arial" pitchFamily="34" charset="0"/>
                <a:cs typeface="Arial" pitchFamily="34" charset="0"/>
              </a:rPr>
              <a:t> </a:t>
            </a:r>
            <a:r>
              <a:rPr lang="sr-Cyrl-RS" sz="2100" dirty="0">
                <a:solidFill>
                  <a:schemeClr val="bg1"/>
                </a:solidFill>
                <a:latin typeface="Arial" pitchFamily="34" charset="0"/>
                <a:cs typeface="Arial" pitchFamily="34" charset="0"/>
              </a:rPr>
              <a:t>и својеврсни вид </a:t>
            </a:r>
            <a:r>
              <a:rPr lang="sr-Latn-RS" sz="2100" i="1" dirty="0">
                <a:solidFill>
                  <a:schemeClr val="bg1"/>
                </a:solidFill>
                <a:latin typeface="Arial" pitchFamily="34" charset="0"/>
                <a:cs typeface="Arial" pitchFamily="34" charset="0"/>
              </a:rPr>
              <a:t>furta sacra-e</a:t>
            </a:r>
            <a:r>
              <a:rPr lang="sr-Cyrl-RS" sz="2100" i="1" dirty="0">
                <a:solidFill>
                  <a:schemeClr val="bg1"/>
                </a:solidFill>
                <a:latin typeface="Arial" pitchFamily="34" charset="0"/>
                <a:cs typeface="Arial" pitchFamily="34" charset="0"/>
              </a:rPr>
              <a:t> </a:t>
            </a:r>
            <a:r>
              <a:rPr lang="sr-Cyrl-RS" sz="2100" dirty="0">
                <a:solidFill>
                  <a:schemeClr val="bg1"/>
                </a:solidFill>
                <a:latin typeface="Arial" pitchFamily="34" charset="0"/>
                <a:cs typeface="Arial" pitchFamily="34" charset="0"/>
              </a:rPr>
              <a:t>који ће исписати наредно поглавље Венецијанске свете историје као што је то у </a:t>
            </a:r>
            <a:r>
              <a:rPr lang="sr-Latn-RS" sz="2100" dirty="0">
                <a:solidFill>
                  <a:schemeClr val="bg1"/>
                </a:solidFill>
                <a:latin typeface="Arial" pitchFamily="34" charset="0"/>
                <a:cs typeface="Arial" pitchFamily="34" charset="0"/>
              </a:rPr>
              <a:t>IX </a:t>
            </a:r>
            <a:r>
              <a:rPr lang="sr-Cyrl-RS" sz="2100" dirty="0">
                <a:solidFill>
                  <a:schemeClr val="bg1"/>
                </a:solidFill>
                <a:latin typeface="Arial" pitchFamily="34" charset="0"/>
                <a:cs typeface="Arial" pitchFamily="34" charset="0"/>
              </a:rPr>
              <a:t>вијеку учинио пренос</a:t>
            </a:r>
            <a:r>
              <a:rPr lang="sr-Latn-RS" sz="2100" dirty="0">
                <a:solidFill>
                  <a:schemeClr val="bg1"/>
                </a:solidFill>
                <a:latin typeface="Arial" pitchFamily="34" charset="0"/>
                <a:cs typeface="Arial" pitchFamily="34" charset="0"/>
              </a:rPr>
              <a:t> </a:t>
            </a:r>
            <a:r>
              <a:rPr lang="sr-Cyrl-RS" sz="2100" dirty="0">
                <a:solidFill>
                  <a:schemeClr val="bg1"/>
                </a:solidFill>
                <a:latin typeface="Arial" pitchFamily="34" charset="0"/>
                <a:cs typeface="Arial" pitchFamily="34" charset="0"/>
              </a:rPr>
              <a:t>моштију светитеља из Александрије у Венецију 829. године и легенда за </a:t>
            </a:r>
            <a:r>
              <a:rPr lang="sr-Latn-RS" sz="2100" dirty="0">
                <a:solidFill>
                  <a:schemeClr val="bg1"/>
                </a:solidFill>
                <a:latin typeface="Arial" pitchFamily="34" charset="0"/>
                <a:cs typeface="Arial" pitchFamily="34" charset="0"/>
              </a:rPr>
              <a:t>translatio </a:t>
            </a:r>
            <a:r>
              <a:rPr lang="sr-Cyrl-RS" sz="2100" dirty="0">
                <a:solidFill>
                  <a:schemeClr val="bg1"/>
                </a:solidFill>
                <a:latin typeface="Arial" pitchFamily="34" charset="0"/>
                <a:cs typeface="Arial" pitchFamily="34" charset="0"/>
              </a:rPr>
              <a:t>везана ,доказујући самовољу светитеља да његово вјечно почивалиште буде управо Венеција. Покоравањем Цариграда 1204. године и постављањем Квадриге изнад централног улаза у цркву креира се концепт Венеције као Новог Цариграду (</a:t>
            </a:r>
            <a:r>
              <a:rPr lang="en-US" sz="2100" i="1" dirty="0" err="1">
                <a:solidFill>
                  <a:schemeClr val="bg1"/>
                </a:solidFill>
                <a:latin typeface="Arial" pitchFamily="34" charset="0"/>
                <a:cs typeface="Arial" pitchFamily="34" charset="0"/>
              </a:rPr>
              <a:t>Translatio</a:t>
            </a:r>
            <a:r>
              <a:rPr lang="en-US" sz="2100" i="1" dirty="0">
                <a:solidFill>
                  <a:schemeClr val="bg1"/>
                </a:solidFill>
                <a:latin typeface="Arial" pitchFamily="34" charset="0"/>
                <a:cs typeface="Arial" pitchFamily="34" charset="0"/>
              </a:rPr>
              <a:t> </a:t>
            </a:r>
            <a:r>
              <a:rPr lang="en-US" sz="2100" i="1" dirty="0" err="1">
                <a:solidFill>
                  <a:schemeClr val="bg1"/>
                </a:solidFill>
                <a:latin typeface="Arial" pitchFamily="34" charset="0"/>
                <a:cs typeface="Arial" pitchFamily="34" charset="0"/>
              </a:rPr>
              <a:t>Constantinopoleos</a:t>
            </a:r>
            <a:r>
              <a:rPr lang="sr-Latn-RS" sz="2100" dirty="0">
                <a:solidFill>
                  <a:schemeClr val="bg1"/>
                </a:solidFill>
                <a:latin typeface="Arial" pitchFamily="34" charset="0"/>
                <a:cs typeface="Arial" pitchFamily="34" charset="0"/>
              </a:rPr>
              <a:t>), a </a:t>
            </a:r>
            <a:r>
              <a:rPr lang="sr-Cyrl-RS" sz="2100" dirty="0">
                <a:solidFill>
                  <a:schemeClr val="bg1"/>
                </a:solidFill>
                <a:latin typeface="Arial" pitchFamily="34" charset="0"/>
                <a:cs typeface="Arial" pitchFamily="34" charset="0"/>
              </a:rPr>
              <a:t>самим тим она постаје и Новг Рима и Новиог Јерусалима (</a:t>
            </a:r>
            <a:r>
              <a:rPr lang="en-US" sz="2100" i="1" dirty="0" err="1">
                <a:solidFill>
                  <a:schemeClr val="bg1"/>
                </a:solidFill>
                <a:latin typeface="Arial" pitchFamily="34" charset="0"/>
                <a:cs typeface="Arial" pitchFamily="34" charset="0"/>
              </a:rPr>
              <a:t>Translatio</a:t>
            </a:r>
            <a:r>
              <a:rPr lang="en-US" sz="2100" i="1" dirty="0">
                <a:solidFill>
                  <a:schemeClr val="bg1"/>
                </a:solidFill>
                <a:latin typeface="Arial" pitchFamily="34" charset="0"/>
                <a:cs typeface="Arial" pitchFamily="34" charset="0"/>
              </a:rPr>
              <a:t> </a:t>
            </a:r>
            <a:r>
              <a:rPr lang="en-US" sz="2100" i="1" dirty="0" err="1">
                <a:solidFill>
                  <a:schemeClr val="bg1"/>
                </a:solidFill>
                <a:latin typeface="Arial" pitchFamily="34" charset="0"/>
                <a:cs typeface="Arial" pitchFamily="34" charset="0"/>
              </a:rPr>
              <a:t>Hierosolymi</a:t>
            </a:r>
            <a:r>
              <a:rPr lang="sr-Cyrl-RS" sz="2100" i="1" dirty="0">
                <a:solidFill>
                  <a:schemeClr val="bg1"/>
                </a:solidFill>
                <a:latin typeface="Arial" pitchFamily="34" charset="0"/>
                <a:cs typeface="Arial" pitchFamily="34" charset="0"/>
              </a:rPr>
              <a:t>). У</a:t>
            </a:r>
            <a:r>
              <a:rPr lang="sr-Cyrl-RS" sz="2100" dirty="0">
                <a:solidFill>
                  <a:schemeClr val="bg1"/>
                </a:solidFill>
                <a:latin typeface="Arial" pitchFamily="34" charset="0"/>
                <a:cs typeface="Arial" pitchFamily="34" charset="0"/>
              </a:rPr>
              <a:t>кратко, она се изједначава се са најважнијим топосима хришћанснске историје. Управо на ова два кључна догађаја која граде цјелокупни идентитет Венеције заснива се умјетнички програм западне фасаде цркве Светог Марка ; четири мозаика изнад четири споредна портала који причају причу  о преносу светитељевих моштију (данас је само мозаик  </a:t>
            </a:r>
            <a:r>
              <a:rPr lang="sr-Latn-RS" sz="2100" dirty="0">
                <a:solidFill>
                  <a:schemeClr val="bg1"/>
                </a:solidFill>
                <a:latin typeface="Arial" pitchFamily="34" charset="0"/>
                <a:cs typeface="Arial" pitchFamily="34" charset="0"/>
              </a:rPr>
              <a:t>Porte Sant’ Alipio</a:t>
            </a:r>
            <a:r>
              <a:rPr lang="sr-Cyrl-RS" sz="2100" dirty="0">
                <a:solidFill>
                  <a:schemeClr val="bg1"/>
                </a:solidFill>
                <a:latin typeface="Arial" pitchFamily="34" charset="0"/>
                <a:cs typeface="Arial" pitchFamily="34" charset="0"/>
              </a:rPr>
              <a:t> оригинал из </a:t>
            </a:r>
            <a:r>
              <a:rPr lang="sr-Latn-RS" sz="2100" dirty="0">
                <a:solidFill>
                  <a:schemeClr val="bg1"/>
                </a:solidFill>
                <a:latin typeface="Arial" pitchFamily="34" charset="0"/>
                <a:cs typeface="Arial" pitchFamily="34" charset="0"/>
              </a:rPr>
              <a:t>XIII </a:t>
            </a:r>
            <a:r>
              <a:rPr lang="sr-Cyrl-RS" sz="2100" dirty="0">
                <a:solidFill>
                  <a:schemeClr val="bg1"/>
                </a:solidFill>
                <a:latin typeface="Arial" pitchFamily="34" charset="0"/>
                <a:cs typeface="Arial" pitchFamily="34" charset="0"/>
              </a:rPr>
              <a:t>вијека)</a:t>
            </a:r>
            <a:r>
              <a:rPr lang="sr-Latn-RS" sz="2100" dirty="0">
                <a:solidFill>
                  <a:schemeClr val="bg1"/>
                </a:solidFill>
                <a:latin typeface="Arial" pitchFamily="34" charset="0"/>
                <a:cs typeface="Arial" pitchFamily="34" charset="0"/>
              </a:rPr>
              <a:t> </a:t>
            </a:r>
            <a:r>
              <a:rPr lang="sr-Cyrl-RS" sz="2100" dirty="0">
                <a:solidFill>
                  <a:schemeClr val="bg1"/>
                </a:solidFill>
                <a:latin typeface="Arial" pitchFamily="34" charset="0"/>
                <a:cs typeface="Arial" pitchFamily="34" charset="0"/>
              </a:rPr>
              <a:t>,а изнад њих цариградска Квадрига</a:t>
            </a:r>
            <a:r>
              <a:rPr lang="sr-Cyrl-RS" sz="1900" dirty="0">
                <a:solidFill>
                  <a:schemeClr val="bg1"/>
                </a:solidFill>
                <a:latin typeface="Arial" pitchFamily="34" charset="0"/>
                <a:cs typeface="Arial" pitchFamily="34" charset="0"/>
              </a:rPr>
              <a:t>.</a:t>
            </a:r>
            <a:endParaRPr lang="en-US" sz="1900" i="1" dirty="0">
              <a:solidFill>
                <a:schemeClr val="bg1"/>
              </a:solidFill>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29058" y="214290"/>
            <a:ext cx="5214942" cy="1143000"/>
          </a:xfrm>
        </p:spPr>
        <p:txBody>
          <a:bodyPr>
            <a:normAutofit/>
          </a:bodyPr>
          <a:lstStyle/>
          <a:p>
            <a:r>
              <a:rPr lang="sr-Cyrl-RS" sz="4000" i="1" dirty="0">
                <a:solidFill>
                  <a:schemeClr val="bg1"/>
                </a:solidFill>
              </a:rPr>
              <a:t>        </a:t>
            </a:r>
            <a:r>
              <a:rPr lang="sr-Cyrl-RS" sz="4000" i="1" dirty="0">
                <a:solidFill>
                  <a:schemeClr val="bg1"/>
                </a:solidFill>
                <a:latin typeface="Arial" pitchFamily="34" charset="0"/>
                <a:cs typeface="Arial" pitchFamily="34" charset="0"/>
              </a:rPr>
              <a:t>ТЕТРАРСИ</a:t>
            </a:r>
            <a:endParaRPr lang="en-US" sz="4000" i="1" dirty="0">
              <a:solidFill>
                <a:schemeClr val="bg1"/>
              </a:solidFill>
              <a:latin typeface="Arial" pitchFamily="34" charset="0"/>
              <a:cs typeface="Arial" pitchFamily="34" charset="0"/>
            </a:endParaRPr>
          </a:p>
        </p:txBody>
      </p:sp>
      <p:pic>
        <p:nvPicPr>
          <p:cNvPr id="4" name="Content Placeholder 3" descr="800px-Venice_–_The_Tetrarchs_03.jpg"/>
          <p:cNvPicPr>
            <a:picLocks noGrp="1" noChangeAspect="1"/>
          </p:cNvPicPr>
          <p:nvPr>
            <p:ph idx="1"/>
          </p:nvPr>
        </p:nvPicPr>
        <p:blipFill>
          <a:blip r:embed="rId2"/>
          <a:stretch>
            <a:fillRect/>
          </a:stretch>
        </p:blipFill>
        <p:spPr>
          <a:xfrm>
            <a:off x="0" y="0"/>
            <a:ext cx="4929190" cy="6858000"/>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descr="philadelphion5.png"/>
          <p:cNvPicPr>
            <a:picLocks noGrp="1" noChangeAspect="1"/>
          </p:cNvPicPr>
          <p:nvPr>
            <p:ph idx="1"/>
          </p:nvPr>
        </p:nvPicPr>
        <p:blipFill>
          <a:blip r:embed="rId2"/>
          <a:stretch>
            <a:fillRect/>
          </a:stretch>
        </p:blipFill>
        <p:spPr>
          <a:xfrm>
            <a:off x="0" y="0"/>
            <a:ext cx="4286248" cy="3563790"/>
          </a:xfrm>
        </p:spPr>
      </p:pic>
      <p:pic>
        <p:nvPicPr>
          <p:cNvPr id="12" name="Picture 11" descr="tetrarsi 2.png"/>
          <p:cNvPicPr>
            <a:picLocks noChangeAspect="1"/>
          </p:cNvPicPr>
          <p:nvPr/>
        </p:nvPicPr>
        <p:blipFill>
          <a:blip r:embed="rId3"/>
          <a:stretch>
            <a:fillRect/>
          </a:stretch>
        </p:blipFill>
        <p:spPr>
          <a:xfrm>
            <a:off x="4286248" y="0"/>
            <a:ext cx="4857752" cy="6354019"/>
          </a:xfrm>
          <a:prstGeom prst="rect">
            <a:avLst/>
          </a:prstGeom>
        </p:spPr>
      </p:pic>
      <p:cxnSp>
        <p:nvCxnSpPr>
          <p:cNvPr id="17" name="Elbow Connector 16"/>
          <p:cNvCxnSpPr/>
          <p:nvPr/>
        </p:nvCxnSpPr>
        <p:spPr>
          <a:xfrm>
            <a:off x="1357290" y="2071678"/>
            <a:ext cx="6715172" cy="2857520"/>
          </a:xfrm>
          <a:prstGeom prst="bentConnector3">
            <a:avLst>
              <a:gd name="adj1" fmla="val 50000"/>
            </a:avLst>
          </a:prstGeom>
          <a:ln cmpd="dbl">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0" y="3718679"/>
            <a:ext cx="4643438" cy="3139321"/>
          </a:xfrm>
          <a:prstGeom prst="rect">
            <a:avLst/>
          </a:prstGeom>
          <a:noFill/>
        </p:spPr>
        <p:txBody>
          <a:bodyPr wrap="square" rtlCol="0">
            <a:spAutoFit/>
          </a:bodyPr>
          <a:lstStyle/>
          <a:p>
            <a:pPr algn="just"/>
            <a:r>
              <a:rPr lang="sr-Cyrl-RS" dirty="0"/>
              <a:t>На једном од цариградских јавних простора, </a:t>
            </a:r>
            <a:r>
              <a:rPr lang="sr-Latn-RS" b="1" dirty="0">
                <a:solidFill>
                  <a:srgbClr val="FF0000"/>
                </a:solidFill>
              </a:rPr>
              <a:t>Philadelphion-u</a:t>
            </a:r>
            <a:r>
              <a:rPr lang="sr-Cyrl-RS" dirty="0"/>
              <a:t>, заједно са другим античким статуама првобитно су стајали такозвани порфирни </a:t>
            </a:r>
            <a:r>
              <a:rPr lang="sr-Cyrl-RS" b="1" dirty="0">
                <a:solidFill>
                  <a:srgbClr val="FF0000"/>
                </a:solidFill>
              </a:rPr>
              <a:t>Тетрарси</a:t>
            </a:r>
            <a:r>
              <a:rPr lang="sr-Cyrl-RS" dirty="0"/>
              <a:t>, скулптрурална група коју чине четворица мушких фигура, наизглед загрљених. Након пада Цариграда 1204. године, Тетрарси као дио крсташког ратног плијена стижу у Венецију гдје бивају постављени на југозападни угао јужне фасаде Цркве Св.Марка </a:t>
            </a:r>
            <a:r>
              <a:rPr lang="sr-Cyrl-RS" dirty="0">
                <a:solidFill>
                  <a:srgbClr val="FF0000"/>
                </a:solidFill>
              </a:rPr>
              <a:t>(1) </a:t>
            </a:r>
            <a:r>
              <a:rPr lang="sr-Cyrl-RS" dirty="0"/>
              <a:t>,тј. на углу спољашњег зида ризнице цркве</a:t>
            </a:r>
            <a:r>
              <a:rPr lang="sr-Cyrl-RS" dirty="0">
                <a:solidFill>
                  <a:srgbClr val="FF0000"/>
                </a:solidFill>
              </a:rPr>
              <a:t> (2).</a:t>
            </a:r>
            <a:endParaRPr lang="en-US" dirty="0">
              <a:solidFill>
                <a:srgbClr val="FF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357166"/>
            <a:ext cx="8229600" cy="4525963"/>
          </a:xfrm>
        </p:spPr>
        <p:txBody>
          <a:bodyPr>
            <a:normAutofit/>
          </a:bodyPr>
          <a:lstStyle/>
          <a:p>
            <a:pPr algn="ctr">
              <a:buNone/>
            </a:pPr>
            <a:r>
              <a:rPr lang="sr-Cyrl-RS" sz="1800" dirty="0">
                <a:latin typeface="Arial" pitchFamily="34" charset="0"/>
                <a:cs typeface="Arial" pitchFamily="34" charset="0"/>
              </a:rPr>
              <a:t>О оригиналном мјесту боравка Тетрарха свједочи византијска хроника </a:t>
            </a:r>
            <a:r>
              <a:rPr lang="sr-Latn-RS" sz="1800" b="1" i="1" dirty="0">
                <a:latin typeface="Arial" pitchFamily="34" charset="0"/>
                <a:cs typeface="Arial" pitchFamily="34" charset="0"/>
              </a:rPr>
              <a:t>Parastaseis Syntomoi Chronikai</a:t>
            </a:r>
            <a:endParaRPr lang="en-US" sz="1800" b="1" i="1" dirty="0">
              <a:latin typeface="Arial" pitchFamily="34" charset="0"/>
              <a:cs typeface="Arial" pitchFamily="34" charset="0"/>
            </a:endParaRPr>
          </a:p>
        </p:txBody>
      </p:sp>
      <p:pic>
        <p:nvPicPr>
          <p:cNvPr id="5" name="Picture 4" descr="phila srp.png"/>
          <p:cNvPicPr>
            <a:picLocks noChangeAspect="1"/>
          </p:cNvPicPr>
          <p:nvPr/>
        </p:nvPicPr>
        <p:blipFill>
          <a:blip r:embed="rId2"/>
          <a:stretch>
            <a:fillRect/>
          </a:stretch>
        </p:blipFill>
        <p:spPr>
          <a:xfrm>
            <a:off x="4429124" y="1214422"/>
            <a:ext cx="4429156" cy="1887836"/>
          </a:xfrm>
          <a:prstGeom prst="rect">
            <a:avLst/>
          </a:prstGeom>
        </p:spPr>
      </p:pic>
      <p:pic>
        <p:nvPicPr>
          <p:cNvPr id="7" name="Picture 6" descr="phila 3.png"/>
          <p:cNvPicPr>
            <a:picLocks noChangeAspect="1"/>
          </p:cNvPicPr>
          <p:nvPr/>
        </p:nvPicPr>
        <p:blipFill>
          <a:blip r:embed="rId3"/>
          <a:stretch>
            <a:fillRect/>
          </a:stretch>
        </p:blipFill>
        <p:spPr>
          <a:xfrm>
            <a:off x="4429124" y="3357562"/>
            <a:ext cx="4564320" cy="924299"/>
          </a:xfrm>
          <a:prstGeom prst="rect">
            <a:avLst/>
          </a:prstGeom>
        </p:spPr>
      </p:pic>
      <p:sp>
        <p:nvSpPr>
          <p:cNvPr id="10" name="TextBox 9"/>
          <p:cNvSpPr txBox="1"/>
          <p:nvPr/>
        </p:nvSpPr>
        <p:spPr>
          <a:xfrm>
            <a:off x="0" y="1214422"/>
            <a:ext cx="4214842" cy="5209118"/>
          </a:xfrm>
          <a:prstGeom prst="rect">
            <a:avLst/>
          </a:prstGeom>
          <a:noFill/>
        </p:spPr>
        <p:txBody>
          <a:bodyPr wrap="square" rtlCol="0">
            <a:spAutoFit/>
          </a:bodyPr>
          <a:lstStyle/>
          <a:p>
            <a:pPr algn="just">
              <a:lnSpc>
                <a:spcPts val="1920"/>
              </a:lnSpc>
            </a:pPr>
            <a:r>
              <a:rPr lang="sr-Cyrl-RS" sz="1600" dirty="0">
                <a:latin typeface="Arial" pitchFamily="34" charset="0"/>
                <a:cs typeface="Arial" pitchFamily="34" charset="0"/>
              </a:rPr>
              <a:t>Судећи по тексту, скулптура Тетраха  представља синове цара Константина Великог –Константина </a:t>
            </a:r>
            <a:r>
              <a:rPr lang="sr-Latn-RS" sz="1600" dirty="0">
                <a:latin typeface="Arial" pitchFamily="34" charset="0"/>
                <a:cs typeface="Arial" pitchFamily="34" charset="0"/>
              </a:rPr>
              <a:t>II, </a:t>
            </a:r>
            <a:r>
              <a:rPr lang="sr-Cyrl-RS" sz="1600" dirty="0">
                <a:latin typeface="Arial" pitchFamily="34" charset="0"/>
                <a:cs typeface="Arial" pitchFamily="34" charset="0"/>
              </a:rPr>
              <a:t>Констанција </a:t>
            </a:r>
            <a:r>
              <a:rPr lang="en-GB" sz="1600" dirty="0">
                <a:latin typeface="Arial" pitchFamily="34" charset="0"/>
                <a:cs typeface="Arial" pitchFamily="34" charset="0"/>
              </a:rPr>
              <a:t>II</a:t>
            </a:r>
            <a:r>
              <a:rPr lang="sr-Cyrl-RS" sz="1600" dirty="0">
                <a:latin typeface="Arial" pitchFamily="34" charset="0"/>
                <a:cs typeface="Arial" pitchFamily="34" charset="0"/>
              </a:rPr>
              <a:t> и Констанса у тренутку њиховог сусрета након очеве смрти, приликом кох су се загрлили. Тетрархија, или владавина четворице, систем који је установио цар Диоклецијан 293. године, доживио је пропаст доласком цара Константина Великог. Али, будући да су нако Константинове смрти његови синови подијелили власт у царству између себе и све узели титуле </a:t>
            </a:r>
            <a:r>
              <a:rPr lang="sr-Cyrl-RS" sz="1600" i="1" dirty="0">
                <a:latin typeface="Arial" pitchFamily="34" charset="0"/>
                <a:cs typeface="Arial" pitchFamily="34" charset="0"/>
              </a:rPr>
              <a:t>августа</a:t>
            </a:r>
            <a:r>
              <a:rPr lang="sr-Cyrl-RS" sz="1600" dirty="0">
                <a:latin typeface="Arial" pitchFamily="34" charset="0"/>
                <a:cs typeface="Arial" pitchFamily="34" charset="0"/>
              </a:rPr>
              <a:t>, може се се рећи да је и даље постојао вид владавине сличан тетрархији. Тетрархијски систем састављен од два старија цара- августа и два млађа цара- цезара одговара иконографији скулптура са фасаде Св. Марка. Наиме у два пара загрљених тетратха по један има браду, а други не.</a:t>
            </a:r>
            <a:endParaRPr lang="en-US" sz="1600" dirty="0">
              <a:latin typeface="Arial" pitchFamily="34" charset="0"/>
              <a:cs typeface="Arial" pitchFamily="34" charset="0"/>
            </a:endParaRPr>
          </a:p>
        </p:txBody>
      </p:sp>
      <p:sp>
        <p:nvSpPr>
          <p:cNvPr id="11" name="TextBox 10"/>
          <p:cNvSpPr txBox="1"/>
          <p:nvPr/>
        </p:nvSpPr>
        <p:spPr>
          <a:xfrm>
            <a:off x="4429124" y="4429132"/>
            <a:ext cx="4357718" cy="2092881"/>
          </a:xfrm>
          <a:prstGeom prst="rect">
            <a:avLst/>
          </a:prstGeom>
          <a:noFill/>
        </p:spPr>
        <p:txBody>
          <a:bodyPr wrap="square" rtlCol="0">
            <a:spAutoFit/>
          </a:bodyPr>
          <a:lstStyle/>
          <a:p>
            <a:r>
              <a:rPr lang="sr-Cyrl-RS" dirty="0">
                <a:latin typeface="Arial" pitchFamily="34" charset="0"/>
                <a:cs typeface="Arial" pitchFamily="34" charset="0"/>
              </a:rPr>
              <a:t>*</a:t>
            </a:r>
            <a:r>
              <a:rPr lang="sr-Cyrl-RS" sz="1600" dirty="0">
                <a:latin typeface="Arial" pitchFamily="34" charset="0"/>
                <a:cs typeface="Arial" pitchFamily="34" charset="0"/>
              </a:rPr>
              <a:t>Због недовољних спецификација скулптуре поменуте у хроници, не можемо са сигурношћу тврдити да се ради о Константиновим  синовима. Могуће је и да су у питању четворица првобитних  тетратха,тј. цареви Диоклецијан, Максимилијан, Галерије и Константин Хлор (отац Константина Великог)</a:t>
            </a:r>
            <a:endParaRPr lang="en-US" sz="1600" dirty="0">
              <a:latin typeface="Arial" pitchFamily="34" charset="0"/>
              <a:cs typeface="Arial" pitchFamily="34" charset="0"/>
            </a:endParaRPr>
          </a:p>
        </p:txBody>
      </p:sp>
      <p:cxnSp>
        <p:nvCxnSpPr>
          <p:cNvPr id="12" name="Straight Connector 11"/>
          <p:cNvCxnSpPr/>
          <p:nvPr/>
        </p:nvCxnSpPr>
        <p:spPr>
          <a:xfrm>
            <a:off x="4500562" y="1142984"/>
            <a:ext cx="4286280" cy="1588"/>
          </a:xfrm>
          <a:prstGeom prst="line">
            <a:avLst/>
          </a:prstGeom>
          <a:ln cmpd="dbl"/>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429124" y="4357694"/>
            <a:ext cx="4500594"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868346"/>
          </a:xfrm>
        </p:spPr>
        <p:txBody>
          <a:bodyPr>
            <a:normAutofit/>
          </a:bodyPr>
          <a:lstStyle/>
          <a:p>
            <a:r>
              <a:rPr lang="sr-Cyrl-RS" sz="2000" b="1" i="1" dirty="0">
                <a:solidFill>
                  <a:schemeClr val="bg1"/>
                </a:solidFill>
              </a:rPr>
              <a:t>Функција Тетратха на фасади Цркве Св. Марка у Венецији</a:t>
            </a:r>
            <a:endParaRPr lang="en-US" sz="2000" b="1" i="1" dirty="0">
              <a:solidFill>
                <a:schemeClr val="bg1"/>
              </a:solidFill>
            </a:endParaRPr>
          </a:p>
        </p:txBody>
      </p:sp>
      <p:sp>
        <p:nvSpPr>
          <p:cNvPr id="5" name="TextBox 4"/>
          <p:cNvSpPr txBox="1"/>
          <p:nvPr/>
        </p:nvSpPr>
        <p:spPr>
          <a:xfrm>
            <a:off x="285720" y="785794"/>
            <a:ext cx="8429684" cy="1323439"/>
          </a:xfrm>
          <a:prstGeom prst="rect">
            <a:avLst/>
          </a:prstGeom>
          <a:noFill/>
        </p:spPr>
        <p:txBody>
          <a:bodyPr wrap="square" rtlCol="0">
            <a:spAutoFit/>
          </a:bodyPr>
          <a:lstStyle/>
          <a:p>
            <a:pPr algn="just"/>
            <a:r>
              <a:rPr lang="sr-Cyrl-RS" sz="1600" dirty="0">
                <a:solidFill>
                  <a:schemeClr val="bg1"/>
                </a:solidFill>
                <a:latin typeface="Arial" pitchFamily="34" charset="0"/>
                <a:cs typeface="Arial" pitchFamily="34" charset="0"/>
              </a:rPr>
              <a:t>Некада је и на јужној фасади био портал да би придошлице са мора, којем је ова страна цркве окренута, имале једноставнији прилаз цркви. Портал је затворен око 1500. године и претворен у капелу Зен. Тетрарси се такође налазе се у непосредној близини Дуждеве палате, управо на дијелу гдје је она повезана са црквом. Узеввши све ово у обзир позицију скулптура можемо да размотримо са више аспеката. </a:t>
            </a:r>
            <a:endParaRPr lang="en-US" sz="1600" dirty="0">
              <a:solidFill>
                <a:schemeClr val="bg1"/>
              </a:solidFill>
              <a:latin typeface="Arial" pitchFamily="34" charset="0"/>
              <a:cs typeface="Arial" pitchFamily="34" charset="0"/>
            </a:endParaRPr>
          </a:p>
        </p:txBody>
      </p:sp>
      <p:pic>
        <p:nvPicPr>
          <p:cNvPr id="8" name="Picture 7" descr="aqua alta.jpg"/>
          <p:cNvPicPr>
            <a:picLocks noChangeAspect="1"/>
          </p:cNvPicPr>
          <p:nvPr/>
        </p:nvPicPr>
        <p:blipFill>
          <a:blip r:embed="rId2"/>
          <a:stretch>
            <a:fillRect/>
          </a:stretch>
        </p:blipFill>
        <p:spPr>
          <a:xfrm>
            <a:off x="5000628" y="2214554"/>
            <a:ext cx="3500462" cy="4027515"/>
          </a:xfrm>
          <a:prstGeom prst="rect">
            <a:avLst/>
          </a:prstGeom>
        </p:spPr>
      </p:pic>
      <p:sp>
        <p:nvSpPr>
          <p:cNvPr id="11" name="TextBox 10"/>
          <p:cNvSpPr txBox="1"/>
          <p:nvPr/>
        </p:nvSpPr>
        <p:spPr>
          <a:xfrm>
            <a:off x="6072166" y="6215082"/>
            <a:ext cx="3071834" cy="369332"/>
          </a:xfrm>
          <a:prstGeom prst="rect">
            <a:avLst/>
          </a:prstGeom>
          <a:noFill/>
        </p:spPr>
        <p:txBody>
          <a:bodyPr wrap="square" rtlCol="0">
            <a:spAutoFit/>
          </a:bodyPr>
          <a:lstStyle/>
          <a:p>
            <a:r>
              <a:rPr lang="sr-Cyrl-RS" i="1" dirty="0">
                <a:solidFill>
                  <a:schemeClr val="bg1"/>
                </a:solidFill>
              </a:rPr>
              <a:t>   </a:t>
            </a:r>
            <a:r>
              <a:rPr lang="en-GB" b="1" i="1" dirty="0" err="1">
                <a:solidFill>
                  <a:schemeClr val="bg1"/>
                </a:solidFill>
              </a:rPr>
              <a:t>Acqua</a:t>
            </a:r>
            <a:r>
              <a:rPr lang="en-GB" b="1" i="1" dirty="0">
                <a:solidFill>
                  <a:schemeClr val="bg1"/>
                </a:solidFill>
              </a:rPr>
              <a:t> </a:t>
            </a:r>
            <a:r>
              <a:rPr lang="en-GB" b="1" i="1" dirty="0" err="1">
                <a:solidFill>
                  <a:schemeClr val="bg1"/>
                </a:solidFill>
              </a:rPr>
              <a:t>alta</a:t>
            </a:r>
            <a:endParaRPr lang="en-US" b="1" i="1" dirty="0">
              <a:solidFill>
                <a:schemeClr val="bg1"/>
              </a:solidFill>
            </a:endParaRPr>
          </a:p>
        </p:txBody>
      </p:sp>
      <p:sp>
        <p:nvSpPr>
          <p:cNvPr id="13" name="TextBox 12"/>
          <p:cNvSpPr txBox="1"/>
          <p:nvPr/>
        </p:nvSpPr>
        <p:spPr>
          <a:xfrm>
            <a:off x="642910" y="6215082"/>
            <a:ext cx="3286148" cy="369332"/>
          </a:xfrm>
          <a:prstGeom prst="rect">
            <a:avLst/>
          </a:prstGeom>
          <a:noFill/>
        </p:spPr>
        <p:txBody>
          <a:bodyPr wrap="square" rtlCol="0">
            <a:spAutoFit/>
          </a:bodyPr>
          <a:lstStyle/>
          <a:p>
            <a:r>
              <a:rPr lang="sr-Cyrl-RS" b="1" dirty="0">
                <a:solidFill>
                  <a:schemeClr val="bg1"/>
                </a:solidFill>
              </a:rPr>
              <a:t>Пролаз између цркве и палате</a:t>
            </a:r>
            <a:endParaRPr lang="en-US" b="1" dirty="0">
              <a:solidFill>
                <a:schemeClr val="bg1"/>
              </a:solidFill>
            </a:endParaRPr>
          </a:p>
        </p:txBody>
      </p:sp>
      <p:pic>
        <p:nvPicPr>
          <p:cNvPr id="9" name="Picture 8" descr="omg.jpg"/>
          <p:cNvPicPr>
            <a:picLocks noChangeAspect="1"/>
          </p:cNvPicPr>
          <p:nvPr/>
        </p:nvPicPr>
        <p:blipFill>
          <a:blip r:embed="rId3"/>
          <a:stretch>
            <a:fillRect/>
          </a:stretch>
        </p:blipFill>
        <p:spPr>
          <a:xfrm>
            <a:off x="428596" y="2214554"/>
            <a:ext cx="3962083" cy="3929066"/>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8858280" cy="3357586"/>
          </a:xfrm>
        </p:spPr>
        <p:txBody>
          <a:bodyPr>
            <a:normAutofit fontScale="25000" lnSpcReduction="20000"/>
          </a:bodyPr>
          <a:lstStyle/>
          <a:p>
            <a:pPr>
              <a:buNone/>
            </a:pPr>
            <a:r>
              <a:rPr lang="sr-Cyrl-RS" sz="1800" dirty="0">
                <a:solidFill>
                  <a:schemeClr val="bg1"/>
                </a:solidFill>
              </a:rPr>
              <a:t>       </a:t>
            </a:r>
          </a:p>
          <a:p>
            <a:pPr algn="just">
              <a:lnSpc>
                <a:spcPct val="170000"/>
              </a:lnSpc>
              <a:buNone/>
            </a:pPr>
            <a:r>
              <a:rPr lang="sr-Cyrl-RS" sz="6400" dirty="0">
                <a:solidFill>
                  <a:schemeClr val="bg1"/>
                </a:solidFill>
                <a:latin typeface="Arial" pitchFamily="34" charset="0"/>
                <a:cs typeface="Arial" pitchFamily="34" charset="0"/>
              </a:rPr>
              <a:t>.   Док је Кавдрига добила почасно и тријумфално мјесто у горњој зони, Тетрарси су  спуштени у најнижу зону  фасаде цркве, те је посматрач са њима у директном контакту. Док западна фасада гледа на </a:t>
            </a:r>
            <a:r>
              <a:rPr lang="sr-Latn-RS" sz="6400" dirty="0">
                <a:solidFill>
                  <a:schemeClr val="bg1"/>
                </a:solidFill>
                <a:latin typeface="Arial" pitchFamily="34" charset="0"/>
                <a:cs typeface="Arial" pitchFamily="34" charset="0"/>
              </a:rPr>
              <a:t>Piazzu, </a:t>
            </a:r>
            <a:r>
              <a:rPr lang="sr-Cyrl-RS" sz="6400" dirty="0">
                <a:solidFill>
                  <a:schemeClr val="bg1"/>
                </a:solidFill>
                <a:latin typeface="Arial" pitchFamily="34" charset="0"/>
                <a:cs typeface="Arial" pitchFamily="34" charset="0"/>
              </a:rPr>
              <a:t>тј. главни градски трг , јужна страна гледа на </a:t>
            </a:r>
            <a:r>
              <a:rPr lang="en-GB" sz="6400" dirty="0" err="1">
                <a:solidFill>
                  <a:schemeClr val="bg1"/>
                </a:solidFill>
                <a:latin typeface="Arial" pitchFamily="34" charset="0"/>
                <a:cs typeface="Arial" pitchFamily="34" charset="0"/>
              </a:rPr>
              <a:t>Piazzettu</a:t>
            </a:r>
            <a:r>
              <a:rPr lang="en-GB" sz="6400" dirty="0">
                <a:solidFill>
                  <a:schemeClr val="bg1"/>
                </a:solidFill>
                <a:latin typeface="Arial" pitchFamily="34" charset="0"/>
                <a:cs typeface="Arial" pitchFamily="34" charset="0"/>
              </a:rPr>
              <a:t>, </a:t>
            </a:r>
            <a:r>
              <a:rPr lang="sr-Cyrl-RS" sz="6400" dirty="0">
                <a:solidFill>
                  <a:schemeClr val="bg1"/>
                </a:solidFill>
                <a:latin typeface="Arial" pitchFamily="34" charset="0"/>
                <a:cs typeface="Arial" pitchFamily="34" charset="0"/>
              </a:rPr>
              <a:t>тј. дио трга који ће прећи онај који у град долажи са мора.  Због тога је врло јасно зашто управо јужна фасада носи највише сполија . Венцијанци су хтјели свим својим придошлицама да дају до знања богатство своје мултикултуралности и још важније свог новог тријумфа- над неосвојивом Византијском престоницом. Шта би боље доказало тријумф над Цариградом него симбол царске власти у виду Тетрарха „заробљен” у најнижим зонама цркве Св. Марка, управо у близини резиденције поглавара венецијаске световне власти- самог дужда. Тетрарси као опомена надолазећим придошлицама, као доказ тријумфа, као преузимање царског идентитета. Још једна доказ о подређеном положају који заузима ова скулптурална група, јесте чињеница да приликом </a:t>
            </a:r>
            <a:r>
              <a:rPr lang="sr-Latn-RS" sz="6400" dirty="0">
                <a:solidFill>
                  <a:schemeClr val="bg1"/>
                </a:solidFill>
                <a:latin typeface="Arial" pitchFamily="34" charset="0"/>
                <a:cs typeface="Arial" pitchFamily="34" charset="0"/>
              </a:rPr>
              <a:t>acqua alte</a:t>
            </a:r>
            <a:r>
              <a:rPr lang="sr-Cyrl-RS" sz="6400" dirty="0">
                <a:solidFill>
                  <a:schemeClr val="bg1"/>
                </a:solidFill>
                <a:latin typeface="Arial" pitchFamily="34" charset="0"/>
                <a:cs typeface="Arial" pitchFamily="34" charset="0"/>
              </a:rPr>
              <a:t>, тј. венецијанске сезонске поплаве она је изложена води и влаги. Још једно занимљиво тумачење симболике положаја Тетрарха јесте учитавање њихове апотропејске моћи. Наиме у антици, а потом и средњем вијеку, вјеровало се да скулптуре могу да имају магијске моћи, тако да су и Тетрарсима оне могле бити приписане. Положај на углу ризнице даје им улогу стражара и заштитника реликвија које ризница цркве посједује.</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Content Placeholder 6" descr="800px-7949_-_Venezia_-_Tetrarchi_in_Piazza_San_Marco_-_Foto_Giovanni_Dall'Orto,_8-Aug-2007.jpg"/>
          <p:cNvPicPr>
            <a:picLocks noGrp="1" noChangeAspect="1"/>
          </p:cNvPicPr>
          <p:nvPr>
            <p:ph idx="1"/>
          </p:nvPr>
        </p:nvPicPr>
        <p:blipFill>
          <a:blip r:embed="rId2"/>
          <a:stretch>
            <a:fillRect/>
          </a:stretch>
        </p:blipFill>
        <p:spPr>
          <a:xfrm>
            <a:off x="214282" y="214290"/>
            <a:ext cx="4286280" cy="6143668"/>
          </a:xfrm>
        </p:spPr>
      </p:pic>
      <p:pic>
        <p:nvPicPr>
          <p:cNvPr id="8" name="Picture 7" descr="Heel_portion_Tetrachs_Istanbul_Museum.jpg"/>
          <p:cNvPicPr>
            <a:picLocks noChangeAspect="1"/>
          </p:cNvPicPr>
          <p:nvPr/>
        </p:nvPicPr>
        <p:blipFill>
          <a:blip r:embed="rId3"/>
          <a:stretch>
            <a:fillRect/>
          </a:stretch>
        </p:blipFill>
        <p:spPr>
          <a:xfrm>
            <a:off x="5643570" y="4500570"/>
            <a:ext cx="2423160" cy="1818640"/>
          </a:xfrm>
          <a:prstGeom prst="rect">
            <a:avLst/>
          </a:prstGeom>
        </p:spPr>
      </p:pic>
      <p:sp>
        <p:nvSpPr>
          <p:cNvPr id="9" name="TextBox 8"/>
          <p:cNvSpPr txBox="1"/>
          <p:nvPr/>
        </p:nvSpPr>
        <p:spPr>
          <a:xfrm>
            <a:off x="4643438" y="357166"/>
            <a:ext cx="4143404" cy="3416320"/>
          </a:xfrm>
          <a:prstGeom prst="rect">
            <a:avLst/>
          </a:prstGeom>
          <a:noFill/>
        </p:spPr>
        <p:txBody>
          <a:bodyPr wrap="square" rtlCol="0">
            <a:spAutoFit/>
          </a:bodyPr>
          <a:lstStyle/>
          <a:p>
            <a:pPr algn="ctr"/>
            <a:r>
              <a:rPr lang="sr-Cyrl-RS" dirty="0">
                <a:solidFill>
                  <a:schemeClr val="bg1"/>
                </a:solidFill>
                <a:latin typeface="Arial" pitchFamily="34" charset="0"/>
                <a:cs typeface="Arial" pitchFamily="34" charset="0"/>
              </a:rPr>
              <a:t>Једна од фигура је оштећена. Иако израђени у чврстом порфиру, једном од Тетрарха недостајао је дио базе и стопало. Штета је надомјештена бијелим мермером, а дио који недостаје пронађен је у археолошком ископавњау Истанбула, 60-их година прошлог вијека, недалеко од цариградског </a:t>
            </a:r>
            <a:r>
              <a:rPr lang="sr-Cyrl-RS" i="1" dirty="0">
                <a:solidFill>
                  <a:schemeClr val="bg1"/>
                </a:solidFill>
                <a:latin typeface="Arial" pitchFamily="34" charset="0"/>
                <a:cs typeface="Arial" pitchFamily="34" charset="0"/>
              </a:rPr>
              <a:t>Мирелеона</a:t>
            </a:r>
            <a:r>
              <a:rPr lang="sr-Cyrl-RS" dirty="0">
                <a:solidFill>
                  <a:schemeClr val="bg1"/>
                </a:solidFill>
                <a:latin typeface="Arial" pitchFamily="34" charset="0"/>
                <a:cs typeface="Arial" pitchFamily="34" charset="0"/>
              </a:rPr>
              <a:t>, а  данас истанбулске </a:t>
            </a:r>
            <a:r>
              <a:rPr lang="sr-Cyrl-RS" i="1" dirty="0">
                <a:solidFill>
                  <a:schemeClr val="bg1"/>
                </a:solidFill>
                <a:latin typeface="Arial" pitchFamily="34" charset="0"/>
                <a:cs typeface="Arial" pitchFamily="34" charset="0"/>
              </a:rPr>
              <a:t>Бодрум џамије</a:t>
            </a:r>
            <a:r>
              <a:rPr lang="sr-Cyrl-RS" dirty="0">
                <a:solidFill>
                  <a:schemeClr val="bg1"/>
                </a:solidFill>
                <a:latin typeface="Arial" pitchFamily="34" charset="0"/>
                <a:cs typeface="Arial" pitchFamily="34" charset="0"/>
              </a:rPr>
              <a:t>. Данас се чува у Археолошком музеју у Истанбулу.</a:t>
            </a:r>
            <a:endParaRPr lang="en-US" dirty="0">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71472" y="357166"/>
            <a:ext cx="8229600" cy="1000124"/>
          </a:xfrm>
        </p:spPr>
        <p:txBody>
          <a:bodyPr>
            <a:noAutofit/>
          </a:bodyPr>
          <a:lstStyle/>
          <a:p>
            <a:r>
              <a:rPr lang="sr-Latn-RS" sz="4000" i="1" dirty="0">
                <a:solidFill>
                  <a:schemeClr val="bg1"/>
                </a:solidFill>
                <a:latin typeface="Arial" pitchFamily="34" charset="0"/>
                <a:cs typeface="Arial" pitchFamily="34" charset="0"/>
              </a:rPr>
              <a:t>PILASTRI  ACRITANI</a:t>
            </a:r>
            <a:br>
              <a:rPr lang="sr-Latn-RS" sz="4000" i="1" dirty="0">
                <a:solidFill>
                  <a:schemeClr val="bg1"/>
                </a:solidFill>
                <a:latin typeface="Arial" pitchFamily="34" charset="0"/>
                <a:cs typeface="Arial" pitchFamily="34" charset="0"/>
              </a:rPr>
            </a:br>
            <a:r>
              <a:rPr lang="sr-Cyrl-RS" sz="4000" i="1" dirty="0">
                <a:solidFill>
                  <a:schemeClr val="bg1"/>
                </a:solidFill>
                <a:latin typeface="Arial" pitchFamily="34" charset="0"/>
                <a:cs typeface="Arial" pitchFamily="34" charset="0"/>
              </a:rPr>
              <a:t> </a:t>
            </a:r>
            <a:r>
              <a:rPr lang="sr-Cyrl-RS" sz="2800" i="1" dirty="0">
                <a:solidFill>
                  <a:schemeClr val="bg1"/>
                </a:solidFill>
                <a:latin typeface="Arial" pitchFamily="34" charset="0"/>
                <a:cs typeface="Arial" pitchFamily="34" charset="0"/>
              </a:rPr>
              <a:t>ПИЛАСТРИ ИЗ АКРЕ</a:t>
            </a:r>
            <a:endParaRPr lang="en-US" sz="2800" i="1" dirty="0">
              <a:solidFill>
                <a:schemeClr val="bg1"/>
              </a:solidFill>
              <a:latin typeface="Arial" pitchFamily="34" charset="0"/>
              <a:cs typeface="Arial" pitchFamily="34" charset="0"/>
            </a:endParaRPr>
          </a:p>
        </p:txBody>
      </p:sp>
      <p:pic>
        <p:nvPicPr>
          <p:cNvPr id="8" name="Content Placeholder 7" descr="pilastri-1.jpg"/>
          <p:cNvPicPr>
            <a:picLocks noGrp="1" noChangeAspect="1"/>
          </p:cNvPicPr>
          <p:nvPr>
            <p:ph idx="1"/>
          </p:nvPr>
        </p:nvPicPr>
        <p:blipFill>
          <a:blip r:embed="rId2"/>
          <a:stretch>
            <a:fillRect/>
          </a:stretch>
        </p:blipFill>
        <p:spPr>
          <a:xfrm>
            <a:off x="785786" y="1571612"/>
            <a:ext cx="7715304" cy="4786346"/>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ILASTRI PLAN.png"/>
          <p:cNvPicPr>
            <a:picLocks noGrp="1" noChangeAspect="1"/>
          </p:cNvPicPr>
          <p:nvPr>
            <p:ph idx="1"/>
          </p:nvPr>
        </p:nvPicPr>
        <p:blipFill>
          <a:blip r:embed="rId2"/>
          <a:stretch>
            <a:fillRect/>
          </a:stretch>
        </p:blipFill>
        <p:spPr>
          <a:xfrm>
            <a:off x="285720" y="500041"/>
            <a:ext cx="4643470" cy="5915416"/>
          </a:xfrm>
        </p:spPr>
      </p:pic>
      <p:sp>
        <p:nvSpPr>
          <p:cNvPr id="6" name="TextBox 5"/>
          <p:cNvSpPr txBox="1"/>
          <p:nvPr/>
        </p:nvSpPr>
        <p:spPr>
          <a:xfrm>
            <a:off x="4429124" y="142852"/>
            <a:ext cx="4429156" cy="6324808"/>
          </a:xfrm>
          <a:prstGeom prst="rect">
            <a:avLst/>
          </a:prstGeom>
          <a:noFill/>
        </p:spPr>
        <p:txBody>
          <a:bodyPr wrap="square" rtlCol="0">
            <a:spAutoFit/>
          </a:bodyPr>
          <a:lstStyle/>
          <a:p>
            <a:pPr>
              <a:lnSpc>
                <a:spcPct val="150000"/>
              </a:lnSpc>
            </a:pPr>
            <a:r>
              <a:rPr lang="sr-Cyrl-RS" dirty="0">
                <a:latin typeface="Arial" pitchFamily="34" charset="0"/>
                <a:cs typeface="Arial" pitchFamily="34" charset="0"/>
              </a:rPr>
              <a:t>1826. године њемачки трговац и колекционар Јоханес Давид Вебер изразио је интересовање за поријекло 2 пиластра поставњена испред јужне фасаде цркве Св. Марка (подсјетимо се, некада је ту био отворен портал за улазак у унутрашњост цркве). Као и многи прије њега Вебер је вјеровао да су стубови поријеклом из града Акре (посљедње крсташко упориште у Св. Земљи и друга престоница Латинског краљевства Јерусалима) из којег су их донијели Венецијанци након освојене побједе над супарничком, ђеновљанском флотом .</a:t>
            </a:r>
            <a:endParaRPr lang="en-US" dirty="0">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Content Placeholder 3" descr="e-dx-109-basilica-san-marco-lato-sud-08.jpg"/>
          <p:cNvPicPr>
            <a:picLocks noGrp="1" noChangeAspect="1"/>
          </p:cNvPicPr>
          <p:nvPr>
            <p:ph idx="1"/>
          </p:nvPr>
        </p:nvPicPr>
        <p:blipFill>
          <a:blip r:embed="rId2"/>
          <a:stretch>
            <a:fillRect/>
          </a:stretch>
        </p:blipFill>
        <p:spPr>
          <a:xfrm>
            <a:off x="0" y="0"/>
            <a:ext cx="9144000" cy="2285992"/>
          </a:xfrm>
        </p:spPr>
      </p:pic>
      <p:sp>
        <p:nvSpPr>
          <p:cNvPr id="5" name="TextBox 4"/>
          <p:cNvSpPr txBox="1"/>
          <p:nvPr/>
        </p:nvSpPr>
        <p:spPr>
          <a:xfrm>
            <a:off x="285720" y="2357431"/>
            <a:ext cx="8643998" cy="4524315"/>
          </a:xfrm>
          <a:prstGeom prst="rect">
            <a:avLst/>
          </a:prstGeom>
          <a:noFill/>
        </p:spPr>
        <p:txBody>
          <a:bodyPr wrap="square" rtlCol="0">
            <a:spAutoFit/>
          </a:bodyPr>
          <a:lstStyle/>
          <a:p>
            <a:pPr algn="just"/>
            <a:r>
              <a:rPr lang="sr-Cyrl-RS" sz="1600" dirty="0">
                <a:solidFill>
                  <a:schemeClr val="bg1"/>
                </a:solidFill>
                <a:latin typeface="Arial" pitchFamily="34" charset="0"/>
                <a:cs typeface="Arial" pitchFamily="34" charset="0"/>
              </a:rPr>
              <a:t>Венеција и Ђенова биле су двије највеће, увијек супротстављене,поморсле силе  Медитерана.</a:t>
            </a:r>
            <a:r>
              <a:rPr lang="sr-Latn-RS" sz="1600" dirty="0">
                <a:solidFill>
                  <a:schemeClr val="bg1"/>
                </a:solidFill>
                <a:latin typeface="Arial" pitchFamily="34" charset="0"/>
                <a:cs typeface="Arial" pitchFamily="34" charset="0"/>
              </a:rPr>
              <a:t> </a:t>
            </a:r>
            <a:r>
              <a:rPr lang="sr-Cyrl-RS" sz="1600" dirty="0">
                <a:solidFill>
                  <a:schemeClr val="bg1"/>
                </a:solidFill>
                <a:latin typeface="Arial" pitchFamily="34" charset="0"/>
                <a:cs typeface="Arial" pitchFamily="34" charset="0"/>
              </a:rPr>
              <a:t>Наводно, у  сукобу ових поморских сила 1258. године, једном од многобројних, побједу односи Венеција предвођена  дуждом  Лоренцом Тјеполом. Као трофеј, Венецијанци су из ђеновљанске четврти града Акре донијели два пиластра богате рељефне декорације, којом доминира мотив винове лозе, са неколико монограма који до данас нису са сигурношћу протумачени. Симболику мотива чокота винове лозе можемо наћи у 15. глави Јеванђеља по Јовану. По доласку у Венецију постављени су као још једна меморија на тријумф испред јужне фасаде цркве, у равни са Тетрарсима, те су заједно опомињали придошлице са мора и подсјећали на моћ и тријумф Венеције.</a:t>
            </a:r>
          </a:p>
          <a:p>
            <a:pPr algn="just"/>
            <a:endParaRPr lang="sr-Cyrl-RS" sz="1600" dirty="0">
              <a:solidFill>
                <a:schemeClr val="bg1"/>
              </a:solidFill>
              <a:latin typeface="Arial" pitchFamily="34" charset="0"/>
              <a:cs typeface="Arial" pitchFamily="34" charset="0"/>
            </a:endParaRPr>
          </a:p>
          <a:p>
            <a:pPr algn="just"/>
            <a:r>
              <a:rPr lang="sr-Cyrl-RS" sz="1600" dirty="0">
                <a:solidFill>
                  <a:schemeClr val="bg1"/>
                </a:solidFill>
                <a:latin typeface="Arial" pitchFamily="34" charset="0"/>
                <a:cs typeface="Arial" pitchFamily="34" charset="0"/>
              </a:rPr>
              <a:t>Нова теорија о поријеклу пиластра долази са археолошких ископавања Истанбула    1960-их година, када црква  Светог Полиеукта из </a:t>
            </a:r>
            <a:r>
              <a:rPr lang="en-GB" sz="1600" dirty="0">
                <a:solidFill>
                  <a:schemeClr val="bg1"/>
                </a:solidFill>
                <a:latin typeface="Arial" pitchFamily="34" charset="0"/>
                <a:cs typeface="Arial" pitchFamily="34" charset="0"/>
              </a:rPr>
              <a:t>VI</a:t>
            </a:r>
            <a:r>
              <a:rPr lang="sr-Cyrl-RS" sz="1600" dirty="0">
                <a:solidFill>
                  <a:schemeClr val="bg1"/>
                </a:solidFill>
                <a:latin typeface="Arial" pitchFamily="34" charset="0"/>
                <a:cs typeface="Arial" pitchFamily="34" charset="0"/>
              </a:rPr>
              <a:t> вијека (512-527) бива откривена. Црква има пропорције јерусалимског Храма. Ктиторка ове грађевине била је Аниција Јулијана (</a:t>
            </a:r>
            <a:r>
              <a:rPr lang="en-US" sz="1600" dirty="0" err="1">
                <a:solidFill>
                  <a:schemeClr val="bg1"/>
                </a:solidFill>
                <a:latin typeface="Arial" pitchFamily="34" charset="0"/>
                <a:cs typeface="Arial" pitchFamily="34" charset="0"/>
              </a:rPr>
              <a:t>Anicia</a:t>
            </a:r>
            <a:r>
              <a:rPr lang="en-US" sz="1600" dirty="0">
                <a:solidFill>
                  <a:schemeClr val="bg1"/>
                </a:solidFill>
                <a:latin typeface="Arial" pitchFamily="34" charset="0"/>
                <a:cs typeface="Arial" pitchFamily="34" charset="0"/>
              </a:rPr>
              <a:t> Juliana</a:t>
            </a:r>
            <a:r>
              <a:rPr lang="sr-Cyrl-RS" sz="1600" dirty="0">
                <a:solidFill>
                  <a:schemeClr val="bg1"/>
                </a:solidFill>
                <a:latin typeface="Arial" pitchFamily="34" charset="0"/>
                <a:cs typeface="Arial" pitchFamily="34" charset="0"/>
              </a:rPr>
              <a:t>), византијска аристократкиња и унука цара Валентијана </a:t>
            </a:r>
            <a:r>
              <a:rPr lang="sr-Latn-RS" sz="1600" dirty="0">
                <a:solidFill>
                  <a:schemeClr val="bg1"/>
                </a:solidFill>
                <a:latin typeface="Arial" pitchFamily="34" charset="0"/>
                <a:cs typeface="Arial" pitchFamily="34" charset="0"/>
              </a:rPr>
              <a:t>III.</a:t>
            </a:r>
            <a:r>
              <a:rPr lang="sr-Cyrl-RS" sz="1600" dirty="0">
                <a:solidFill>
                  <a:schemeClr val="bg1"/>
                </a:solidFill>
                <a:latin typeface="Arial" pitchFamily="34" charset="0"/>
                <a:cs typeface="Arial" pitchFamily="34" charset="0"/>
              </a:rPr>
              <a:t> Приликом ископавања темеља њене задужбине пронађени су стубови и други  остаци камене пластике са  мотивима винове лозе, идентичне декорације као што су носили пиластри испред јужне фасаде Светог  Марка.</a:t>
            </a:r>
            <a:endParaRPr lang="en-US" sz="1600" dirty="0">
              <a:solidFill>
                <a:schemeClr val="bg1"/>
              </a:solidFill>
              <a:latin typeface="Arial" pitchFamily="34" charset="0"/>
              <a:cs typeface="Arial" pitchFamily="34" charset="0"/>
            </a:endParaRPr>
          </a:p>
        </p:txBody>
      </p:sp>
      <p:pic>
        <p:nvPicPr>
          <p:cNvPr id="6" name="Picture 5" descr="MONOGRAm.jpg"/>
          <p:cNvPicPr>
            <a:picLocks noChangeAspect="1"/>
          </p:cNvPicPr>
          <p:nvPr/>
        </p:nvPicPr>
        <p:blipFill>
          <a:blip r:embed="rId3" cstate="print"/>
          <a:stretch>
            <a:fillRect/>
          </a:stretch>
        </p:blipFill>
        <p:spPr>
          <a:xfrm>
            <a:off x="0" y="0"/>
            <a:ext cx="2571736" cy="2285992"/>
          </a:xfrm>
          <a:prstGeom prst="rect">
            <a:avLst/>
          </a:prstGeom>
        </p:spPr>
      </p:pic>
      <p:cxnSp>
        <p:nvCxnSpPr>
          <p:cNvPr id="10" name="Straight Arrow Connector 9"/>
          <p:cNvCxnSpPr/>
          <p:nvPr/>
        </p:nvCxnSpPr>
        <p:spPr>
          <a:xfrm>
            <a:off x="1571604" y="785794"/>
            <a:ext cx="2786082" cy="1071570"/>
          </a:xfrm>
          <a:prstGeom prst="straightConnector1">
            <a:avLst/>
          </a:prstGeom>
          <a:ln cmpd="sng">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descr="polieukt.png"/>
          <p:cNvPicPr>
            <a:picLocks noChangeAspect="1"/>
          </p:cNvPicPr>
          <p:nvPr/>
        </p:nvPicPr>
        <p:blipFill>
          <a:blip r:embed="rId2"/>
          <a:stretch>
            <a:fillRect/>
          </a:stretch>
        </p:blipFill>
        <p:spPr>
          <a:xfrm>
            <a:off x="0" y="0"/>
            <a:ext cx="6377963" cy="3643314"/>
          </a:xfrm>
          <a:prstGeom prst="rect">
            <a:avLst/>
          </a:prstGeom>
        </p:spPr>
      </p:pic>
      <p:pic>
        <p:nvPicPr>
          <p:cNvPr id="5" name="Picture 4" descr="Anicia_Juliana.jpg"/>
          <p:cNvPicPr>
            <a:picLocks noChangeAspect="1"/>
          </p:cNvPicPr>
          <p:nvPr/>
        </p:nvPicPr>
        <p:blipFill>
          <a:blip r:embed="rId3"/>
          <a:stretch>
            <a:fillRect/>
          </a:stretch>
        </p:blipFill>
        <p:spPr>
          <a:xfrm>
            <a:off x="6286512" y="0"/>
            <a:ext cx="2857488" cy="3643314"/>
          </a:xfrm>
          <a:prstGeom prst="rect">
            <a:avLst/>
          </a:prstGeom>
        </p:spPr>
      </p:pic>
      <p:sp>
        <p:nvSpPr>
          <p:cNvPr id="7" name="TextBox 6"/>
          <p:cNvSpPr txBox="1"/>
          <p:nvPr/>
        </p:nvSpPr>
        <p:spPr>
          <a:xfrm>
            <a:off x="1000100" y="3714752"/>
            <a:ext cx="4357718" cy="338554"/>
          </a:xfrm>
          <a:prstGeom prst="rect">
            <a:avLst/>
          </a:prstGeom>
          <a:noFill/>
        </p:spPr>
        <p:txBody>
          <a:bodyPr wrap="square" rtlCol="0">
            <a:spAutoFit/>
          </a:bodyPr>
          <a:lstStyle/>
          <a:p>
            <a:pPr algn="ctr"/>
            <a:r>
              <a:rPr lang="sr-Cyrl-RS" sz="1600" b="1" dirty="0">
                <a:solidFill>
                  <a:schemeClr val="bg1"/>
                </a:solidFill>
                <a:latin typeface="Arial" pitchFamily="34" charset="0"/>
                <a:cs typeface="Arial" pitchFamily="34" charset="0"/>
              </a:rPr>
              <a:t>Темељи Св. Полиеукта, </a:t>
            </a:r>
            <a:r>
              <a:rPr lang="sr-Latn-RS" sz="1600" b="1" dirty="0">
                <a:solidFill>
                  <a:schemeClr val="bg1"/>
                </a:solidFill>
                <a:latin typeface="Arial" pitchFamily="34" charset="0"/>
                <a:cs typeface="Arial" pitchFamily="34" charset="0"/>
              </a:rPr>
              <a:t>VI </a:t>
            </a:r>
            <a:r>
              <a:rPr lang="sr-Cyrl-RS" sz="1600" b="1" dirty="0">
                <a:solidFill>
                  <a:schemeClr val="bg1"/>
                </a:solidFill>
                <a:latin typeface="Arial" pitchFamily="34" charset="0"/>
                <a:cs typeface="Arial" pitchFamily="34" charset="0"/>
              </a:rPr>
              <a:t> вијек</a:t>
            </a:r>
            <a:endParaRPr lang="en-US" sz="1600" b="1" dirty="0">
              <a:solidFill>
                <a:schemeClr val="bg1"/>
              </a:solidFill>
              <a:latin typeface="Arial" pitchFamily="34" charset="0"/>
              <a:cs typeface="Arial" pitchFamily="34" charset="0"/>
            </a:endParaRPr>
          </a:p>
        </p:txBody>
      </p:sp>
      <p:sp>
        <p:nvSpPr>
          <p:cNvPr id="9" name="TextBox 8"/>
          <p:cNvSpPr txBox="1"/>
          <p:nvPr/>
        </p:nvSpPr>
        <p:spPr>
          <a:xfrm>
            <a:off x="6429356" y="3786190"/>
            <a:ext cx="2714644" cy="338554"/>
          </a:xfrm>
          <a:prstGeom prst="rect">
            <a:avLst/>
          </a:prstGeom>
          <a:noFill/>
        </p:spPr>
        <p:txBody>
          <a:bodyPr wrap="square" rtlCol="0">
            <a:spAutoFit/>
          </a:bodyPr>
          <a:lstStyle/>
          <a:p>
            <a:pPr algn="ctr"/>
            <a:r>
              <a:rPr lang="en-US" sz="1600" b="1" dirty="0" err="1">
                <a:solidFill>
                  <a:schemeClr val="bg1"/>
                </a:solidFill>
                <a:latin typeface="Arial" pitchFamily="34" charset="0"/>
                <a:cs typeface="Arial" pitchFamily="34" charset="0"/>
              </a:rPr>
              <a:t>Anicia</a:t>
            </a:r>
            <a:r>
              <a:rPr lang="en-US" sz="1600" b="1" dirty="0">
                <a:solidFill>
                  <a:schemeClr val="bg1"/>
                </a:solidFill>
                <a:latin typeface="Arial" pitchFamily="34" charset="0"/>
                <a:cs typeface="Arial" pitchFamily="34" charset="0"/>
              </a:rPr>
              <a:t> Juliana</a:t>
            </a:r>
            <a:r>
              <a:rPr lang="sr-Cyrl-RS" sz="1600" b="1" dirty="0">
                <a:solidFill>
                  <a:schemeClr val="bg1"/>
                </a:solidFill>
                <a:latin typeface="Arial" pitchFamily="34" charset="0"/>
                <a:cs typeface="Arial" pitchFamily="34" charset="0"/>
              </a:rPr>
              <a:t> (462-527)</a:t>
            </a:r>
            <a:endParaRPr lang="en-US" sz="1600" b="1" dirty="0"/>
          </a:p>
        </p:txBody>
      </p:sp>
      <p:sp>
        <p:nvSpPr>
          <p:cNvPr id="11" name="TextBox 10"/>
          <p:cNvSpPr txBox="1"/>
          <p:nvPr/>
        </p:nvSpPr>
        <p:spPr>
          <a:xfrm>
            <a:off x="357158" y="4143380"/>
            <a:ext cx="8429684" cy="2308324"/>
          </a:xfrm>
          <a:prstGeom prst="rect">
            <a:avLst/>
          </a:prstGeom>
          <a:noFill/>
        </p:spPr>
        <p:txBody>
          <a:bodyPr wrap="square" rtlCol="0">
            <a:spAutoFit/>
          </a:bodyPr>
          <a:lstStyle/>
          <a:p>
            <a:r>
              <a:rPr lang="sr-Cyrl-RS" dirty="0">
                <a:solidFill>
                  <a:schemeClr val="bg1"/>
                </a:solidFill>
                <a:latin typeface="Arial" pitchFamily="34" charset="0"/>
                <a:cs typeface="Arial" pitchFamily="34" charset="0"/>
              </a:rPr>
              <a:t>Чини се да су, по свему судећи, Пиластри из Акре ипак још један  од трофеја из  Цариграда, донесених након освајања 1204. године.</a:t>
            </a:r>
          </a:p>
          <a:p>
            <a:r>
              <a:rPr lang="sr-Cyrl-RS" dirty="0">
                <a:solidFill>
                  <a:schemeClr val="bg1"/>
                </a:solidFill>
                <a:latin typeface="Arial" pitchFamily="34" charset="0"/>
                <a:cs typeface="Arial" pitchFamily="34" charset="0"/>
              </a:rPr>
              <a:t>У прилог одбацивања града Акре као мјеста одакле пиластри потичу, иду и хронике које пишу Мартино да Канал ( </a:t>
            </a:r>
            <a:r>
              <a:rPr lang="sr-Latn-RS" dirty="0">
                <a:solidFill>
                  <a:schemeClr val="bg1"/>
                </a:solidFill>
                <a:latin typeface="Arial" pitchFamily="34" charset="0"/>
                <a:cs typeface="Arial" pitchFamily="34" charset="0"/>
              </a:rPr>
              <a:t>Martino da Canal)</a:t>
            </a:r>
            <a:r>
              <a:rPr lang="sr-Cyrl-RS" dirty="0">
                <a:solidFill>
                  <a:schemeClr val="bg1"/>
                </a:solidFill>
                <a:latin typeface="Arial" pitchFamily="34" charset="0"/>
                <a:cs typeface="Arial" pitchFamily="34" charset="0"/>
              </a:rPr>
              <a:t>  у </a:t>
            </a:r>
            <a:r>
              <a:rPr lang="sr-Latn-RS" dirty="0">
                <a:solidFill>
                  <a:schemeClr val="bg1"/>
                </a:solidFill>
                <a:latin typeface="Arial" pitchFamily="34" charset="0"/>
                <a:cs typeface="Arial" pitchFamily="34" charset="0"/>
              </a:rPr>
              <a:t>XIII </a:t>
            </a:r>
            <a:r>
              <a:rPr lang="sr-Cyrl-RS" dirty="0">
                <a:solidFill>
                  <a:schemeClr val="bg1"/>
                </a:solidFill>
                <a:latin typeface="Arial" pitchFamily="34" charset="0"/>
                <a:cs typeface="Arial" pitchFamily="34" charset="0"/>
              </a:rPr>
              <a:t>вијеку и дужд Андреа Дандоло у првој половини </a:t>
            </a:r>
            <a:r>
              <a:rPr lang="sr-Latn-RS" dirty="0">
                <a:solidFill>
                  <a:schemeClr val="bg1"/>
                </a:solidFill>
                <a:latin typeface="Arial" pitchFamily="34" charset="0"/>
                <a:cs typeface="Arial" pitchFamily="34" charset="0"/>
              </a:rPr>
              <a:t>XIV </a:t>
            </a:r>
            <a:r>
              <a:rPr lang="sr-Cyrl-RS" dirty="0">
                <a:solidFill>
                  <a:schemeClr val="bg1"/>
                </a:solidFill>
                <a:latin typeface="Arial" pitchFamily="34" charset="0"/>
                <a:cs typeface="Arial" pitchFamily="34" charset="0"/>
              </a:rPr>
              <a:t>вијека. Ове хронике хронолошки су најближе  вишеструким поморским сукобина између Венеције и Ђенове у периоду од 1256- 1381. године. Ни у једној од хроника не спомињу се пиластри донесени као трофеји.</a:t>
            </a:r>
            <a:endParaRPr lang="en-US" dirty="0">
              <a:solidFill>
                <a:schemeClr val="bg1"/>
              </a:solidFill>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Content Placeholder 3" descr="polieukt88.jpg"/>
          <p:cNvPicPr>
            <a:picLocks noGrp="1" noChangeAspect="1"/>
          </p:cNvPicPr>
          <p:nvPr>
            <p:ph idx="1"/>
          </p:nvPr>
        </p:nvPicPr>
        <p:blipFill>
          <a:blip r:embed="rId2"/>
          <a:stretch>
            <a:fillRect/>
          </a:stretch>
        </p:blipFill>
        <p:spPr>
          <a:xfrm>
            <a:off x="3571868" y="214290"/>
            <a:ext cx="2169107" cy="2895870"/>
          </a:xfrm>
        </p:spPr>
      </p:pic>
      <p:pic>
        <p:nvPicPr>
          <p:cNvPr id="5" name="Picture 4" descr="St._Polyeuktos_pier_capital_2.jpg"/>
          <p:cNvPicPr>
            <a:picLocks noChangeAspect="1"/>
          </p:cNvPicPr>
          <p:nvPr/>
        </p:nvPicPr>
        <p:blipFill>
          <a:blip r:embed="rId3" cstate="print"/>
          <a:stretch>
            <a:fillRect/>
          </a:stretch>
        </p:blipFill>
        <p:spPr>
          <a:xfrm>
            <a:off x="357158" y="285728"/>
            <a:ext cx="2844759" cy="2000240"/>
          </a:xfrm>
          <a:prstGeom prst="rect">
            <a:avLst/>
          </a:prstGeom>
        </p:spPr>
      </p:pic>
      <p:pic>
        <p:nvPicPr>
          <p:cNvPr id="6" name="Picture 5" descr="polieukt.jpg"/>
          <p:cNvPicPr>
            <a:picLocks noChangeAspect="1"/>
          </p:cNvPicPr>
          <p:nvPr/>
        </p:nvPicPr>
        <p:blipFill>
          <a:blip r:embed="rId4"/>
          <a:stretch>
            <a:fillRect/>
          </a:stretch>
        </p:blipFill>
        <p:spPr>
          <a:xfrm>
            <a:off x="357158" y="2500306"/>
            <a:ext cx="2857520" cy="2189019"/>
          </a:xfrm>
          <a:prstGeom prst="rect">
            <a:avLst/>
          </a:prstGeom>
        </p:spPr>
      </p:pic>
      <p:pic>
        <p:nvPicPr>
          <p:cNvPr id="7" name="Picture 6" descr="kapitel polieukt.jpg"/>
          <p:cNvPicPr>
            <a:picLocks noChangeAspect="1"/>
          </p:cNvPicPr>
          <p:nvPr/>
        </p:nvPicPr>
        <p:blipFill>
          <a:blip r:embed="rId5"/>
          <a:stretch>
            <a:fillRect/>
          </a:stretch>
        </p:blipFill>
        <p:spPr>
          <a:xfrm>
            <a:off x="714348" y="4857760"/>
            <a:ext cx="2000264" cy="1821669"/>
          </a:xfrm>
          <a:prstGeom prst="rect">
            <a:avLst/>
          </a:prstGeom>
        </p:spPr>
      </p:pic>
      <p:pic>
        <p:nvPicPr>
          <p:cNvPr id="8" name="Picture 7" descr="idealna rekonstrukcija.jpg"/>
          <p:cNvPicPr>
            <a:picLocks noChangeAspect="1"/>
          </p:cNvPicPr>
          <p:nvPr/>
        </p:nvPicPr>
        <p:blipFill>
          <a:blip r:embed="rId6"/>
          <a:stretch>
            <a:fillRect/>
          </a:stretch>
        </p:blipFill>
        <p:spPr>
          <a:xfrm>
            <a:off x="3428992" y="3429000"/>
            <a:ext cx="5357850" cy="3214710"/>
          </a:xfrm>
          <a:prstGeom prst="rect">
            <a:avLst/>
          </a:prstGeom>
        </p:spPr>
      </p:pic>
      <p:sp>
        <p:nvSpPr>
          <p:cNvPr id="9" name="TextBox 8"/>
          <p:cNvSpPr txBox="1"/>
          <p:nvPr/>
        </p:nvSpPr>
        <p:spPr>
          <a:xfrm>
            <a:off x="5929322" y="2428868"/>
            <a:ext cx="3000396" cy="923330"/>
          </a:xfrm>
          <a:prstGeom prst="rect">
            <a:avLst/>
          </a:prstGeom>
          <a:noFill/>
        </p:spPr>
        <p:txBody>
          <a:bodyPr wrap="square" rtlCol="0">
            <a:spAutoFit/>
          </a:bodyPr>
          <a:lstStyle/>
          <a:p>
            <a:pPr algn="ctr"/>
            <a:r>
              <a:rPr lang="sr-Cyrl-RS" dirty="0">
                <a:solidFill>
                  <a:schemeClr val="bg1"/>
                </a:solidFill>
                <a:latin typeface="Arial" pitchFamily="34" charset="0"/>
                <a:cs typeface="Arial" pitchFamily="34" charset="0"/>
              </a:rPr>
              <a:t>Остаци камене пластике</a:t>
            </a:r>
            <a:r>
              <a:rPr lang="sr-Latn-RS" dirty="0">
                <a:solidFill>
                  <a:schemeClr val="bg1"/>
                </a:solidFill>
                <a:latin typeface="Arial" pitchFamily="34" charset="0"/>
                <a:cs typeface="Arial" pitchFamily="34" charset="0"/>
              </a:rPr>
              <a:t> </a:t>
            </a:r>
            <a:r>
              <a:rPr lang="sr-Cyrl-RS" dirty="0">
                <a:solidFill>
                  <a:schemeClr val="bg1"/>
                </a:solidFill>
                <a:latin typeface="Arial" pitchFamily="34" charset="0"/>
                <a:cs typeface="Arial" pitchFamily="34" charset="0"/>
              </a:rPr>
              <a:t> и идеална реконструкција цркве Св. Полиеукта </a:t>
            </a:r>
            <a:endParaRPr lang="en-US" dirty="0">
              <a:solidFill>
                <a:schemeClr val="bg1"/>
              </a:solidFill>
              <a:latin typeface="Arial" pitchFamily="34" charset="0"/>
              <a:cs typeface="Arial" pitchFamily="34" charset="0"/>
            </a:endParaRPr>
          </a:p>
        </p:txBody>
      </p:sp>
      <p:pic>
        <p:nvPicPr>
          <p:cNvPr id="10" name="Picture 9" descr="img-15.png"/>
          <p:cNvPicPr>
            <a:picLocks noChangeAspect="1"/>
          </p:cNvPicPr>
          <p:nvPr/>
        </p:nvPicPr>
        <p:blipFill>
          <a:blip r:embed="rId7"/>
          <a:stretch>
            <a:fillRect/>
          </a:stretch>
        </p:blipFill>
        <p:spPr>
          <a:xfrm>
            <a:off x="6215074" y="214290"/>
            <a:ext cx="2772045" cy="207807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 name="Content Placeholder 9" descr="pilastar222.jpg"/>
          <p:cNvPicPr>
            <a:picLocks noGrp="1" noChangeAspect="1"/>
          </p:cNvPicPr>
          <p:nvPr>
            <p:ph idx="1"/>
          </p:nvPr>
        </p:nvPicPr>
        <p:blipFill>
          <a:blip r:embed="rId2"/>
          <a:stretch>
            <a:fillRect/>
          </a:stretch>
        </p:blipFill>
        <p:spPr>
          <a:xfrm>
            <a:off x="-1" y="0"/>
            <a:ext cx="4752109" cy="6858000"/>
          </a:xfrm>
        </p:spPr>
      </p:pic>
      <p:sp>
        <p:nvSpPr>
          <p:cNvPr id="11" name="TextBox 10"/>
          <p:cNvSpPr txBox="1"/>
          <p:nvPr/>
        </p:nvSpPr>
        <p:spPr>
          <a:xfrm>
            <a:off x="5143472" y="0"/>
            <a:ext cx="4000528" cy="6740307"/>
          </a:xfrm>
          <a:prstGeom prst="rect">
            <a:avLst/>
          </a:prstGeom>
          <a:noFill/>
        </p:spPr>
        <p:txBody>
          <a:bodyPr wrap="square" rtlCol="0">
            <a:spAutoFit/>
          </a:bodyPr>
          <a:lstStyle/>
          <a:p>
            <a:endParaRPr lang="sr-Cyrl-RS" sz="1600" dirty="0">
              <a:solidFill>
                <a:schemeClr val="bg1"/>
              </a:solidFill>
              <a:latin typeface="Arial" pitchFamily="34" charset="0"/>
              <a:cs typeface="Arial" pitchFamily="34" charset="0"/>
            </a:endParaRPr>
          </a:p>
          <a:p>
            <a:r>
              <a:rPr lang="sr-Cyrl-RS" sz="1600" dirty="0">
                <a:solidFill>
                  <a:schemeClr val="bg1"/>
                </a:solidFill>
                <a:latin typeface="Arial" pitchFamily="34" charset="0"/>
                <a:cs typeface="Arial" pitchFamily="34" charset="0"/>
              </a:rPr>
              <a:t>Ако узмемо у обзир то да су пиластри ипак плијен из Цариграда, а не из Акре, њихов значај може се протумачити и на сљедећи начин:</a:t>
            </a:r>
          </a:p>
          <a:p>
            <a:r>
              <a:rPr lang="sr-Cyrl-RS" sz="1600" dirty="0">
                <a:solidFill>
                  <a:schemeClr val="bg1"/>
                </a:solidFill>
                <a:latin typeface="Arial" pitchFamily="34" charset="0"/>
                <a:cs typeface="Arial" pitchFamily="34" charset="0"/>
              </a:rPr>
              <a:t>Наиме, када су крсташи запосјели Цариград, актуелног цара, узурпатора трона , Алексија </a:t>
            </a:r>
            <a:r>
              <a:rPr lang="sr-Latn-RS" sz="1600" dirty="0">
                <a:solidFill>
                  <a:schemeClr val="bg1"/>
                </a:solidFill>
                <a:latin typeface="Arial" pitchFamily="34" charset="0"/>
                <a:cs typeface="Arial" pitchFamily="34" charset="0"/>
              </a:rPr>
              <a:t>V</a:t>
            </a:r>
            <a:r>
              <a:rPr lang="sr-Cyrl-RS" sz="1600" dirty="0">
                <a:solidFill>
                  <a:schemeClr val="bg1"/>
                </a:solidFill>
                <a:latin typeface="Arial" pitchFamily="34" charset="0"/>
                <a:cs typeface="Arial" pitchFamily="34" charset="0"/>
              </a:rPr>
              <a:t> Дуку Мурзуфула погубили су на специфичан начин; Дандоло је предложио да се цар попне на један од монументалних стубова Цариграда и да са њега скочи. Овим чином, стуб постаје извршитељ „правде” , исту улогу сполија у виду два пиласта је могла  је симбочино вршити испред Св.Марка, узећи у обзир да је трг Св.Марка био мјесто изрицања и извршења пресуда, практично  доношења правде јавнон, наочииглед свих, како се то и чинило на градским трговима у средњем вијеку. Тако би успомена  на побједу над византијским царем живјела у још једном сегменту. </a:t>
            </a:r>
            <a:r>
              <a:rPr lang="sr-Cyrl-RS" sz="1600" i="1" dirty="0">
                <a:solidFill>
                  <a:schemeClr val="bg1"/>
                </a:solidFill>
                <a:latin typeface="Arial" pitchFamily="34" charset="0"/>
                <a:cs typeface="Arial" pitchFamily="34" charset="0"/>
              </a:rPr>
              <a:t>Постоји вјеровање да су </a:t>
            </a:r>
            <a:r>
              <a:rPr lang="en-GB" sz="1600" i="1" dirty="0" err="1">
                <a:solidFill>
                  <a:schemeClr val="bg1"/>
                </a:solidFill>
                <a:latin typeface="Arial" pitchFamily="34" charset="0"/>
                <a:cs typeface="Arial" pitchFamily="34" charset="0"/>
              </a:rPr>
              <a:t>Pilastri</a:t>
            </a:r>
            <a:r>
              <a:rPr lang="en-GB" sz="1600" i="1" dirty="0">
                <a:solidFill>
                  <a:schemeClr val="bg1"/>
                </a:solidFill>
                <a:latin typeface="Arial" pitchFamily="34" charset="0"/>
                <a:cs typeface="Arial" pitchFamily="34" charset="0"/>
              </a:rPr>
              <a:t> </a:t>
            </a:r>
            <a:r>
              <a:rPr lang="en-GB" sz="1600" i="1" dirty="0" err="1">
                <a:solidFill>
                  <a:schemeClr val="bg1"/>
                </a:solidFill>
                <a:latin typeface="Arial" pitchFamily="34" charset="0"/>
                <a:cs typeface="Arial" pitchFamily="34" charset="0"/>
              </a:rPr>
              <a:t>Acritani</a:t>
            </a:r>
            <a:r>
              <a:rPr lang="sr-Cyrl-RS" sz="1600" i="1" dirty="0">
                <a:solidFill>
                  <a:schemeClr val="bg1"/>
                </a:solidFill>
                <a:latin typeface="Arial" pitchFamily="34" charset="0"/>
                <a:cs typeface="Arial" pitchFamily="34" charset="0"/>
              </a:rPr>
              <a:t> били резервисани за егзекуцију самог дужда који би се окрено против свопственог народа и републике.</a:t>
            </a:r>
            <a:endParaRPr lang="en-US" sz="1600" i="1" dirty="0">
              <a:solidFill>
                <a:schemeClr val="bg1"/>
              </a:solidFill>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normAutofit/>
          </a:bodyPr>
          <a:lstStyle/>
          <a:p>
            <a:r>
              <a:rPr lang="sr-Cyrl-RS" sz="2400" i="1" dirty="0">
                <a:solidFill>
                  <a:schemeClr val="bg1"/>
                </a:solidFill>
                <a:latin typeface="Arial" pitchFamily="34" charset="0"/>
                <a:cs typeface="Arial" pitchFamily="34" charset="0"/>
              </a:rPr>
              <a:t>СПИСАК ЛИТЕРАТУРЕ </a:t>
            </a:r>
            <a:r>
              <a:rPr lang="sr-Cyrl-RS" sz="2400" dirty="0">
                <a:solidFill>
                  <a:schemeClr val="bg1"/>
                </a:solidFill>
              </a:rPr>
              <a:t>:</a:t>
            </a:r>
            <a:endParaRPr lang="en-US" sz="2400" dirty="0">
              <a:solidFill>
                <a:schemeClr val="bg1"/>
              </a:solidFill>
            </a:endParaRPr>
          </a:p>
        </p:txBody>
      </p:sp>
      <p:sp>
        <p:nvSpPr>
          <p:cNvPr id="3" name="Content Placeholder 2"/>
          <p:cNvSpPr>
            <a:spLocks noGrp="1"/>
          </p:cNvSpPr>
          <p:nvPr>
            <p:ph idx="1"/>
          </p:nvPr>
        </p:nvSpPr>
        <p:spPr>
          <a:xfrm>
            <a:off x="0" y="857232"/>
            <a:ext cx="8786874" cy="3786213"/>
          </a:xfrm>
          <a:solidFill>
            <a:schemeClr val="tx1"/>
          </a:solidFill>
        </p:spPr>
        <p:txBody>
          <a:bodyPr>
            <a:noAutofit/>
          </a:bodyPr>
          <a:lstStyle/>
          <a:p>
            <a:pPr algn="just">
              <a:lnSpc>
                <a:spcPct val="160000"/>
              </a:lnSpc>
              <a:buNone/>
            </a:pPr>
            <a:r>
              <a:rPr lang="sr-Cyrl-RS" sz="1600" dirty="0">
                <a:solidFill>
                  <a:schemeClr val="bg1"/>
                </a:solidFill>
                <a:latin typeface="Arial" pitchFamily="34" charset="0"/>
                <a:cs typeface="Arial" pitchFamily="34" charset="0"/>
              </a:rPr>
              <a:t>1.   </a:t>
            </a:r>
            <a:r>
              <a:rPr lang="en-GB" sz="1600" dirty="0">
                <a:solidFill>
                  <a:schemeClr val="bg1"/>
                </a:solidFill>
                <a:latin typeface="Arial" pitchFamily="34" charset="0"/>
                <a:cs typeface="Arial" pitchFamily="34" charset="0"/>
              </a:rPr>
              <a:t>O. </a:t>
            </a:r>
            <a:r>
              <a:rPr lang="en-GB" sz="1600" dirty="0" err="1">
                <a:solidFill>
                  <a:schemeClr val="bg1"/>
                </a:solidFill>
                <a:latin typeface="Arial" pitchFamily="34" charset="0"/>
                <a:cs typeface="Arial" pitchFamily="34" charset="0"/>
              </a:rPr>
              <a:t>Demus</a:t>
            </a:r>
            <a:r>
              <a:rPr lang="en-GB" sz="1600" dirty="0">
                <a:solidFill>
                  <a:schemeClr val="bg1"/>
                </a:solidFill>
                <a:latin typeface="Arial" pitchFamily="34" charset="0"/>
                <a:cs typeface="Arial" pitchFamily="34" charset="0"/>
              </a:rPr>
              <a:t>, </a:t>
            </a:r>
            <a:r>
              <a:rPr lang="sr-Latn-RS" sz="1600" i="1" dirty="0">
                <a:solidFill>
                  <a:schemeClr val="bg1"/>
                </a:solidFill>
                <a:latin typeface="Arial" pitchFamily="34" charset="0"/>
                <a:cs typeface="Arial" pitchFamily="34" charset="0"/>
              </a:rPr>
              <a:t>The Church of San Marco in Venice:</a:t>
            </a:r>
            <a:r>
              <a:rPr lang="en-US" sz="1600" i="1" dirty="0">
                <a:solidFill>
                  <a:schemeClr val="bg1"/>
                </a:solidFill>
                <a:latin typeface="Arial" pitchFamily="34" charset="0"/>
                <a:cs typeface="Arial" pitchFamily="34" charset="0"/>
              </a:rPr>
              <a:t> h</a:t>
            </a:r>
            <a:r>
              <a:rPr lang="sr-Latn-RS" sz="1600" i="1" dirty="0">
                <a:solidFill>
                  <a:schemeClr val="bg1"/>
                </a:solidFill>
                <a:latin typeface="Arial" pitchFamily="34" charset="0"/>
                <a:cs typeface="Arial" pitchFamily="34" charset="0"/>
              </a:rPr>
              <a:t>istory</a:t>
            </a:r>
            <a:r>
              <a:rPr lang="en-US" sz="1600" i="1" dirty="0">
                <a:solidFill>
                  <a:schemeClr val="bg1"/>
                </a:solidFill>
                <a:latin typeface="Arial" pitchFamily="34" charset="0"/>
                <a:cs typeface="Arial" pitchFamily="34" charset="0"/>
              </a:rPr>
              <a:t>, </a:t>
            </a:r>
            <a:r>
              <a:rPr lang="sr-Latn-RS" sz="1600" i="1" dirty="0">
                <a:solidFill>
                  <a:schemeClr val="bg1"/>
                </a:solidFill>
                <a:latin typeface="Arial" pitchFamily="34" charset="0"/>
                <a:cs typeface="Arial" pitchFamily="34" charset="0"/>
              </a:rPr>
              <a:t>architecture</a:t>
            </a:r>
            <a:r>
              <a:rPr lang="en-US" sz="1600" i="1" dirty="0">
                <a:solidFill>
                  <a:schemeClr val="bg1"/>
                </a:solidFill>
                <a:latin typeface="Arial" pitchFamily="34" charset="0"/>
                <a:cs typeface="Arial" pitchFamily="34" charset="0"/>
              </a:rPr>
              <a:t>, sculpture,</a:t>
            </a:r>
            <a:r>
              <a:rPr lang="en-US" sz="1600" dirty="0">
                <a:solidFill>
                  <a:schemeClr val="bg1"/>
                </a:solidFill>
                <a:latin typeface="Arial" pitchFamily="34" charset="0"/>
                <a:cs typeface="Arial" pitchFamily="34" charset="0"/>
              </a:rPr>
              <a:t> Dumbarton Oaks Research Library and Collection, Trustees for Harvard University, </a:t>
            </a:r>
            <a:r>
              <a:rPr lang="en-US" sz="1600" dirty="0" err="1">
                <a:solidFill>
                  <a:schemeClr val="bg1"/>
                </a:solidFill>
                <a:latin typeface="Arial" pitchFamily="34" charset="0"/>
                <a:cs typeface="Arial" pitchFamily="34" charset="0"/>
              </a:rPr>
              <a:t>Wahington</a:t>
            </a:r>
            <a:r>
              <a:rPr lang="en-US" sz="1600" dirty="0">
                <a:solidFill>
                  <a:schemeClr val="bg1"/>
                </a:solidFill>
                <a:latin typeface="Arial" pitchFamily="34" charset="0"/>
                <a:cs typeface="Arial" pitchFamily="34" charset="0"/>
              </a:rPr>
              <a:t> D. C. 1960</a:t>
            </a:r>
            <a:r>
              <a:rPr lang="sr-Latn-RS" sz="1600" dirty="0">
                <a:solidFill>
                  <a:schemeClr val="bg1"/>
                </a:solidFill>
                <a:latin typeface="Arial" pitchFamily="34" charset="0"/>
                <a:cs typeface="Arial" pitchFamily="34" charset="0"/>
              </a:rPr>
              <a:t>.</a:t>
            </a:r>
            <a:endParaRPr lang="sr-Cyrl-RS" sz="1600" dirty="0">
              <a:solidFill>
                <a:schemeClr val="bg1"/>
              </a:solidFill>
              <a:latin typeface="Arial" pitchFamily="34" charset="0"/>
              <a:cs typeface="Arial" pitchFamily="34" charset="0"/>
            </a:endParaRPr>
          </a:p>
          <a:p>
            <a:pPr algn="just">
              <a:lnSpc>
                <a:spcPct val="160000"/>
              </a:lnSpc>
              <a:buAutoNum type="arabicPeriod" startAt="2"/>
            </a:pPr>
            <a:r>
              <a:rPr lang="en-GB" sz="1600" dirty="0">
                <a:solidFill>
                  <a:schemeClr val="bg1"/>
                </a:solidFill>
                <a:latin typeface="Arial" pitchFamily="34" charset="0"/>
                <a:cs typeface="Arial" pitchFamily="34" charset="0"/>
              </a:rPr>
              <a:t>M. Reynolds, </a:t>
            </a:r>
            <a:r>
              <a:rPr lang="en-GB" sz="1600" i="1" dirty="0">
                <a:solidFill>
                  <a:schemeClr val="bg1"/>
                </a:solidFill>
                <a:latin typeface="Arial" pitchFamily="34" charset="0"/>
                <a:cs typeface="Arial" pitchFamily="34" charset="0"/>
              </a:rPr>
              <a:t>Myth Materialized :</a:t>
            </a:r>
            <a:r>
              <a:rPr lang="en-GB" sz="1600" dirty="0">
                <a:solidFill>
                  <a:schemeClr val="bg1"/>
                </a:solidFill>
                <a:latin typeface="Arial" pitchFamily="34" charset="0"/>
                <a:cs typeface="Arial" pitchFamily="34" charset="0"/>
              </a:rPr>
              <a:t> </a:t>
            </a:r>
            <a:r>
              <a:rPr lang="en-GB" sz="1600" i="1" dirty="0" err="1">
                <a:solidFill>
                  <a:schemeClr val="bg1"/>
                </a:solidFill>
                <a:latin typeface="Arial" pitchFamily="34" charset="0"/>
                <a:cs typeface="Arial" pitchFamily="34" charset="0"/>
              </a:rPr>
              <a:t>Thirtheen</a:t>
            </a:r>
            <a:r>
              <a:rPr lang="en-US" sz="1600" i="1" dirty="0">
                <a:solidFill>
                  <a:schemeClr val="bg1"/>
                </a:solidFill>
                <a:latin typeface="Arial" pitchFamily="34" charset="0"/>
                <a:cs typeface="Arial" pitchFamily="34" charset="0"/>
              </a:rPr>
              <a:t> Century Additions to the West Facade of San Marco and Their Value in Venetian History Making</a:t>
            </a:r>
            <a:r>
              <a:rPr lang="en-US" sz="1600" dirty="0">
                <a:solidFill>
                  <a:schemeClr val="bg1"/>
                </a:solidFill>
                <a:latin typeface="Arial" pitchFamily="34" charset="0"/>
                <a:cs typeface="Arial" pitchFamily="34" charset="0"/>
              </a:rPr>
              <a:t>,</a:t>
            </a:r>
            <a:r>
              <a:rPr lang="sr-Cyrl-RS" sz="1600" dirty="0">
                <a:solidFill>
                  <a:schemeClr val="bg1"/>
                </a:solidFill>
                <a:latin typeface="Arial" pitchFamily="34" charset="0"/>
                <a:cs typeface="Arial" pitchFamily="34" charset="0"/>
              </a:rPr>
              <a:t> </a:t>
            </a:r>
            <a:r>
              <a:rPr lang="en-US" sz="1600" dirty="0">
                <a:solidFill>
                  <a:schemeClr val="bg1"/>
                </a:solidFill>
                <a:latin typeface="Arial" pitchFamily="34" charset="0"/>
                <a:cs typeface="Arial" pitchFamily="34" charset="0"/>
              </a:rPr>
              <a:t>(2011) </a:t>
            </a:r>
            <a:r>
              <a:rPr lang="sr-Latn-RS" sz="1600" dirty="0">
                <a:solidFill>
                  <a:schemeClr val="bg1"/>
                </a:solidFill>
                <a:latin typeface="Arial" pitchFamily="34" charset="0"/>
                <a:cs typeface="Arial" pitchFamily="34" charset="0"/>
              </a:rPr>
              <a:t>Summer Research ,Paper 88</a:t>
            </a:r>
            <a:endParaRPr lang="sr-Cyrl-RS" sz="1600" dirty="0">
              <a:solidFill>
                <a:schemeClr val="bg1"/>
              </a:solidFill>
              <a:latin typeface="Arial" pitchFamily="34" charset="0"/>
              <a:cs typeface="Arial" pitchFamily="34" charset="0"/>
            </a:endParaRPr>
          </a:p>
          <a:p>
            <a:pPr algn="just">
              <a:lnSpc>
                <a:spcPct val="160000"/>
              </a:lnSpc>
              <a:buNone/>
            </a:pPr>
            <a:r>
              <a:rPr lang="en-US" sz="1600" dirty="0">
                <a:solidFill>
                  <a:schemeClr val="bg1"/>
                </a:solidFill>
                <a:latin typeface="Arial" pitchFamily="34" charset="0"/>
                <a:cs typeface="Arial" pitchFamily="34" charset="0"/>
              </a:rPr>
              <a:t>3.</a:t>
            </a:r>
            <a:r>
              <a:rPr lang="en-US" sz="1600" i="1" dirty="0">
                <a:solidFill>
                  <a:schemeClr val="bg1"/>
                </a:solidFill>
                <a:latin typeface="Arial" pitchFamily="34" charset="0"/>
                <a:cs typeface="Arial" pitchFamily="34" charset="0"/>
              </a:rPr>
              <a:t> </a:t>
            </a:r>
            <a:r>
              <a:rPr lang="en-US" sz="1600" b="1" i="1" dirty="0">
                <a:solidFill>
                  <a:schemeClr val="bg1"/>
                </a:solidFill>
                <a:latin typeface="Arial" pitchFamily="34" charset="0"/>
                <a:cs typeface="Arial" pitchFamily="34" charset="0"/>
              </a:rPr>
              <a:t>.</a:t>
            </a:r>
            <a:r>
              <a:rPr lang="sr-Cyrl-RS" sz="1600" b="1" i="1"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M.</a:t>
            </a:r>
            <a:r>
              <a:rPr lang="en-US" sz="1600" i="1" dirty="0" err="1">
                <a:solidFill>
                  <a:schemeClr val="bg1"/>
                </a:solidFill>
                <a:latin typeface="Arial" pitchFamily="34" charset="0"/>
                <a:cs typeface="Arial" pitchFamily="34" charset="0"/>
              </a:rPr>
              <a:t>Jacoff</a:t>
            </a:r>
            <a:r>
              <a:rPr lang="en-US" sz="1600" dirty="0">
                <a:solidFill>
                  <a:schemeClr val="bg1"/>
                </a:solidFill>
                <a:latin typeface="Arial" pitchFamily="34" charset="0"/>
                <a:cs typeface="Arial" pitchFamily="34" charset="0"/>
              </a:rPr>
              <a:t>, </a:t>
            </a:r>
            <a:r>
              <a:rPr lang="en-US" sz="1600" i="1" dirty="0">
                <a:solidFill>
                  <a:schemeClr val="bg1"/>
                </a:solidFill>
                <a:latin typeface="Arial" pitchFamily="34" charset="0"/>
                <a:cs typeface="Arial" pitchFamily="34" charset="0"/>
              </a:rPr>
              <a:t>The</a:t>
            </a:r>
            <a:r>
              <a:rPr lang="en-US" sz="1600" dirty="0">
                <a:solidFill>
                  <a:schemeClr val="bg1"/>
                </a:solidFill>
                <a:latin typeface="Arial" pitchFamily="34" charset="0"/>
                <a:cs typeface="Arial" pitchFamily="34" charset="0"/>
              </a:rPr>
              <a:t> </a:t>
            </a:r>
            <a:r>
              <a:rPr lang="en-US" sz="1600" i="1" dirty="0">
                <a:solidFill>
                  <a:schemeClr val="bg1"/>
                </a:solidFill>
                <a:latin typeface="Arial" pitchFamily="34" charset="0"/>
                <a:cs typeface="Arial" pitchFamily="34" charset="0"/>
              </a:rPr>
              <a:t>Horses of San Marco and the </a:t>
            </a:r>
            <a:r>
              <a:rPr lang="en-US" sz="1600" i="1" dirty="0" err="1">
                <a:solidFill>
                  <a:schemeClr val="bg1"/>
                </a:solidFill>
                <a:latin typeface="Arial" pitchFamily="34" charset="0"/>
                <a:cs typeface="Arial" pitchFamily="34" charset="0"/>
              </a:rPr>
              <a:t>Quadriga</a:t>
            </a:r>
            <a:r>
              <a:rPr lang="en-US" sz="1600" i="1" dirty="0">
                <a:solidFill>
                  <a:schemeClr val="bg1"/>
                </a:solidFill>
                <a:latin typeface="Arial" pitchFamily="34" charset="0"/>
                <a:cs typeface="Arial" pitchFamily="34" charset="0"/>
              </a:rPr>
              <a:t> of the Lord, </a:t>
            </a:r>
            <a:r>
              <a:rPr lang="en-US" sz="1600" dirty="0">
                <a:solidFill>
                  <a:schemeClr val="bg1"/>
                </a:solidFill>
                <a:latin typeface="Arial" pitchFamily="34" charset="0"/>
                <a:cs typeface="Arial" pitchFamily="34" charset="0"/>
              </a:rPr>
              <a:t>Princeton University Press</a:t>
            </a:r>
            <a:r>
              <a:rPr lang="sr-Latn-RS" sz="1600" dirty="0">
                <a:solidFill>
                  <a:schemeClr val="bg1"/>
                </a:solidFill>
                <a:latin typeface="Arial" pitchFamily="34" charset="0"/>
                <a:cs typeface="Arial" pitchFamily="34" charset="0"/>
              </a:rPr>
              <a:t> </a:t>
            </a:r>
            <a:r>
              <a:rPr lang="en-US" sz="1600" dirty="0">
                <a:solidFill>
                  <a:schemeClr val="bg1"/>
                </a:solidFill>
                <a:latin typeface="Arial" pitchFamily="34" charset="0"/>
                <a:cs typeface="Arial" pitchFamily="34" charset="0"/>
              </a:rPr>
              <a:t> 1994.</a:t>
            </a:r>
            <a:endParaRPr lang="sr-Cyrl-RS" sz="1600" dirty="0">
              <a:solidFill>
                <a:schemeClr val="bg1"/>
              </a:solidFill>
              <a:latin typeface="Arial" pitchFamily="34" charset="0"/>
              <a:cs typeface="Arial" pitchFamily="34" charset="0"/>
            </a:endParaRPr>
          </a:p>
          <a:p>
            <a:pPr algn="just">
              <a:lnSpc>
                <a:spcPct val="160000"/>
              </a:lnSpc>
              <a:buAutoNum type="arabicPeriod" startAt="4"/>
            </a:pPr>
            <a:r>
              <a:rPr lang="en-US" sz="1600" dirty="0" err="1">
                <a:solidFill>
                  <a:schemeClr val="bg1"/>
                </a:solidFill>
                <a:latin typeface="Arial" pitchFamily="34" charset="0"/>
                <a:cs typeface="Arial" pitchFamily="34" charset="0"/>
              </a:rPr>
              <a:t>L.A.Berto</a:t>
            </a:r>
            <a:r>
              <a:rPr lang="en-US" sz="1600" dirty="0">
                <a:solidFill>
                  <a:schemeClr val="bg1"/>
                </a:solidFill>
                <a:latin typeface="Arial" pitchFamily="34" charset="0"/>
                <a:cs typeface="Arial" pitchFamily="34" charset="0"/>
              </a:rPr>
              <a:t>, </a:t>
            </a:r>
            <a:r>
              <a:rPr lang="en-US" sz="1600" i="1" dirty="0">
                <a:solidFill>
                  <a:schemeClr val="bg1"/>
                </a:solidFill>
                <a:latin typeface="Arial" pitchFamily="34" charset="0"/>
                <a:cs typeface="Arial" pitchFamily="34" charset="0"/>
              </a:rPr>
              <a:t>Memory and Propaganda in Venice after the Fourth Crusade,</a:t>
            </a:r>
            <a:r>
              <a:rPr lang="en-US" sz="1600" dirty="0">
                <a:solidFill>
                  <a:schemeClr val="bg1"/>
                </a:solidFill>
                <a:latin typeface="Arial" pitchFamily="34" charset="0"/>
                <a:cs typeface="Arial" pitchFamily="34" charset="0"/>
              </a:rPr>
              <a:t> </a:t>
            </a:r>
            <a:r>
              <a:rPr lang="en-US" sz="1600" i="1" dirty="0">
                <a:solidFill>
                  <a:schemeClr val="bg1"/>
                </a:solidFill>
                <a:latin typeface="Arial" pitchFamily="34" charset="0"/>
                <a:cs typeface="Arial" pitchFamily="34" charset="0"/>
              </a:rPr>
              <a:t>Mediterranean Studies</a:t>
            </a:r>
            <a:r>
              <a:rPr lang="en-US" sz="1600" dirty="0">
                <a:solidFill>
                  <a:schemeClr val="bg1"/>
                </a:solidFill>
                <a:latin typeface="Arial" pitchFamily="34" charset="0"/>
                <a:cs typeface="Arial" pitchFamily="34" charset="0"/>
              </a:rPr>
              <a:t> 24  (2016)</a:t>
            </a:r>
            <a:r>
              <a:rPr lang="sr-Cyrl-RS" sz="1600" dirty="0">
                <a:solidFill>
                  <a:schemeClr val="bg1"/>
                </a:solidFill>
                <a:latin typeface="Arial" pitchFamily="34" charset="0"/>
                <a:cs typeface="Arial" pitchFamily="34" charset="0"/>
              </a:rPr>
              <a:t>,</a:t>
            </a:r>
            <a:r>
              <a:rPr lang="sr-Latn-RS" sz="1600" dirty="0">
                <a:solidFill>
                  <a:schemeClr val="bg1"/>
                </a:solidFill>
                <a:latin typeface="Arial" pitchFamily="34" charset="0"/>
                <a:cs typeface="Arial" pitchFamily="34" charset="0"/>
              </a:rPr>
              <a:t> </a:t>
            </a:r>
            <a:r>
              <a:rPr lang="en-US" sz="1600" dirty="0">
                <a:solidFill>
                  <a:schemeClr val="bg1"/>
                </a:solidFill>
                <a:latin typeface="Arial" pitchFamily="34" charset="0"/>
                <a:cs typeface="Arial" pitchFamily="34" charset="0"/>
              </a:rPr>
              <a:t>111-138</a:t>
            </a:r>
            <a:r>
              <a:rPr lang="sr-Cyrl-RS" sz="1600" dirty="0">
                <a:solidFill>
                  <a:schemeClr val="bg1"/>
                </a:solidFill>
                <a:latin typeface="Arial" pitchFamily="34" charset="0"/>
                <a:cs typeface="Arial" pitchFamily="34" charset="0"/>
              </a:rPr>
              <a:t>.</a:t>
            </a:r>
          </a:p>
          <a:p>
            <a:pPr algn="just">
              <a:lnSpc>
                <a:spcPct val="160000"/>
              </a:lnSpc>
              <a:buNone/>
            </a:pPr>
            <a:r>
              <a:rPr lang="sr-Cyrl-RS" sz="1600" dirty="0">
                <a:solidFill>
                  <a:schemeClr val="bg1"/>
                </a:solidFill>
                <a:latin typeface="Arial" pitchFamily="34" charset="0"/>
                <a:cs typeface="Arial" pitchFamily="34" charset="0"/>
              </a:rPr>
              <a:t>5. </a:t>
            </a:r>
            <a:r>
              <a:rPr lang="en-US" sz="1600" dirty="0">
                <a:solidFill>
                  <a:schemeClr val="bg1"/>
                </a:solidFill>
                <a:latin typeface="Arial" pitchFamily="34" charset="0"/>
                <a:cs typeface="Arial" pitchFamily="34" charset="0"/>
              </a:rPr>
              <a:t>M. Perry, </a:t>
            </a:r>
            <a:r>
              <a:rPr lang="en-US" sz="1600" i="1" dirty="0">
                <a:solidFill>
                  <a:schemeClr val="bg1"/>
                </a:solidFill>
                <a:latin typeface="Arial" pitchFamily="34" charset="0"/>
                <a:cs typeface="Arial" pitchFamily="34" charset="0"/>
              </a:rPr>
              <a:t>Saint Mark’s Trophies: Legend, Superstition, and Archeology in Renaissance Venice</a:t>
            </a:r>
            <a:r>
              <a:rPr lang="en-US" sz="1600" dirty="0">
                <a:solidFill>
                  <a:schemeClr val="bg1"/>
                </a:solidFill>
                <a:latin typeface="Arial" pitchFamily="34" charset="0"/>
                <a:cs typeface="Arial" pitchFamily="34" charset="0"/>
              </a:rPr>
              <a:t>, Journal of the Warburg  and Courtland Institutes 40 (1977) </a:t>
            </a:r>
            <a:r>
              <a:rPr lang="sr-Latn-RS" sz="1600" dirty="0">
                <a:solidFill>
                  <a:schemeClr val="bg1"/>
                </a:solidFill>
                <a:latin typeface="Arial" pitchFamily="34" charset="0"/>
                <a:cs typeface="Arial" pitchFamily="34" charset="0"/>
              </a:rPr>
              <a:t>, </a:t>
            </a:r>
            <a:r>
              <a:rPr lang="en-US" sz="1600" dirty="0">
                <a:solidFill>
                  <a:schemeClr val="bg1"/>
                </a:solidFill>
                <a:latin typeface="Arial" pitchFamily="34" charset="0"/>
                <a:cs typeface="Arial" pitchFamily="34" charset="0"/>
              </a:rPr>
              <a:t>27-49.</a:t>
            </a:r>
            <a:endParaRPr lang="sr-Cyrl-RS" sz="1600" dirty="0">
              <a:solidFill>
                <a:schemeClr val="bg1"/>
              </a:solidFill>
              <a:latin typeface="Arial" pitchFamily="34" charset="0"/>
              <a:cs typeface="Arial" pitchFamily="34" charset="0"/>
            </a:endParaRPr>
          </a:p>
          <a:p>
            <a:pPr algn="just">
              <a:lnSpc>
                <a:spcPct val="160000"/>
              </a:lnSpc>
              <a:buAutoNum type="arabicPeriod" startAt="6"/>
            </a:pPr>
            <a:r>
              <a:rPr lang="sr-Latn-RS" sz="1600" dirty="0">
                <a:solidFill>
                  <a:schemeClr val="bg1"/>
                </a:solidFill>
                <a:latin typeface="Arial" pitchFamily="34" charset="0"/>
                <a:cs typeface="Arial" pitchFamily="34" charset="0"/>
              </a:rPr>
              <a:t>R.Nelson, </a:t>
            </a:r>
            <a:r>
              <a:rPr lang="sr-Latn-RS" sz="1600" i="1" dirty="0">
                <a:solidFill>
                  <a:schemeClr val="bg1"/>
                </a:solidFill>
                <a:latin typeface="Arial" pitchFamily="34" charset="0"/>
                <a:cs typeface="Arial" pitchFamily="34" charset="0"/>
              </a:rPr>
              <a:t>High Justice :Venice, San Marco, and the Spoils of 1204</a:t>
            </a:r>
            <a:r>
              <a:rPr lang="sr-Latn-RS" sz="1600" dirty="0">
                <a:solidFill>
                  <a:schemeClr val="bg1"/>
                </a:solidFill>
                <a:latin typeface="Arial" pitchFamily="34" charset="0"/>
                <a:cs typeface="Arial" pitchFamily="34" charset="0"/>
              </a:rPr>
              <a:t>, in Byzantine Art in the Aftermath of the Fourth Cursade and Its Consequences , Athens 2007, 143-151.</a:t>
            </a:r>
          </a:p>
          <a:p>
            <a:pPr algn="just">
              <a:lnSpc>
                <a:spcPct val="160000"/>
              </a:lnSpc>
              <a:buNone/>
            </a:pPr>
            <a:endParaRPr lang="sr-Latn-RS" sz="1600" dirty="0">
              <a:solidFill>
                <a:schemeClr val="bg1"/>
              </a:solidFill>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214290"/>
            <a:ext cx="8229600" cy="6143668"/>
          </a:xfrm>
        </p:spPr>
        <p:txBody>
          <a:bodyPr>
            <a:normAutofit fontScale="85000" lnSpcReduction="20000"/>
          </a:bodyPr>
          <a:lstStyle/>
          <a:p>
            <a:pPr>
              <a:lnSpc>
                <a:spcPct val="150000"/>
              </a:lnSpc>
              <a:buNone/>
            </a:pPr>
            <a:r>
              <a:rPr lang="sr-Latn-RS" sz="1900" i="1" dirty="0">
                <a:solidFill>
                  <a:schemeClr val="bg1"/>
                </a:solidFill>
                <a:latin typeface="Arial" pitchFamily="34" charset="0"/>
                <a:cs typeface="Arial" pitchFamily="34" charset="0"/>
              </a:rPr>
              <a:t>7.</a:t>
            </a:r>
            <a:r>
              <a:rPr lang="en-US" sz="1900" dirty="0">
                <a:solidFill>
                  <a:schemeClr val="bg1"/>
                </a:solidFill>
                <a:latin typeface="Arial" pitchFamily="34" charset="0"/>
                <a:cs typeface="Arial" pitchFamily="34" charset="0"/>
              </a:rPr>
              <a:t> T. F. Madden, </a:t>
            </a:r>
            <a:r>
              <a:rPr lang="en-US" sz="1900" i="1" dirty="0">
                <a:solidFill>
                  <a:schemeClr val="bg1"/>
                </a:solidFill>
                <a:latin typeface="Arial" pitchFamily="34" charset="0"/>
                <a:cs typeface="Arial" pitchFamily="34" charset="0"/>
              </a:rPr>
              <a:t>The Venetian Version of the Fourth Crusade : Memory and the Conquest of  Constantinople in Medieval Venice</a:t>
            </a:r>
            <a:r>
              <a:rPr lang="sr-Latn-RS" sz="1900" i="1" dirty="0">
                <a:solidFill>
                  <a:schemeClr val="bg1"/>
                </a:solidFill>
                <a:latin typeface="Arial" pitchFamily="34" charset="0"/>
                <a:cs typeface="Arial" pitchFamily="34" charset="0"/>
              </a:rPr>
              <a:t> , </a:t>
            </a:r>
            <a:r>
              <a:rPr lang="en-US" sz="1900" dirty="0">
                <a:solidFill>
                  <a:schemeClr val="bg1"/>
                </a:solidFill>
                <a:latin typeface="Arial" pitchFamily="34" charset="0"/>
                <a:cs typeface="Arial" pitchFamily="34" charset="0"/>
              </a:rPr>
              <a:t>Speculum </a:t>
            </a:r>
            <a:r>
              <a:rPr lang="sr-Latn-RS" sz="1900" dirty="0">
                <a:solidFill>
                  <a:schemeClr val="bg1"/>
                </a:solidFill>
                <a:latin typeface="Arial" pitchFamily="34" charset="0"/>
                <a:cs typeface="Arial" pitchFamily="34" charset="0"/>
              </a:rPr>
              <a:t>Vol.</a:t>
            </a:r>
            <a:r>
              <a:rPr lang="en-US" sz="1900" dirty="0">
                <a:solidFill>
                  <a:schemeClr val="bg1"/>
                </a:solidFill>
                <a:latin typeface="Arial" pitchFamily="34" charset="0"/>
                <a:cs typeface="Arial" pitchFamily="34" charset="0"/>
              </a:rPr>
              <a:t>87 (2012) </a:t>
            </a:r>
            <a:r>
              <a:rPr lang="sr-Latn-RS" sz="1900" dirty="0">
                <a:solidFill>
                  <a:schemeClr val="bg1"/>
                </a:solidFill>
                <a:latin typeface="Arial" pitchFamily="34" charset="0"/>
                <a:cs typeface="Arial" pitchFamily="34" charset="0"/>
              </a:rPr>
              <a:t>, </a:t>
            </a:r>
            <a:r>
              <a:rPr lang="en-US" sz="1900" dirty="0">
                <a:solidFill>
                  <a:schemeClr val="bg1"/>
                </a:solidFill>
                <a:latin typeface="Arial" pitchFamily="34" charset="0"/>
                <a:cs typeface="Arial" pitchFamily="34" charset="0"/>
              </a:rPr>
              <a:t>311-344.</a:t>
            </a:r>
            <a:endParaRPr lang="sr-Latn-RS" sz="1900" dirty="0">
              <a:solidFill>
                <a:schemeClr val="bg1"/>
              </a:solidFill>
              <a:latin typeface="Arial" pitchFamily="34" charset="0"/>
              <a:cs typeface="Arial" pitchFamily="34" charset="0"/>
            </a:endParaRPr>
          </a:p>
          <a:p>
            <a:pPr>
              <a:lnSpc>
                <a:spcPct val="150000"/>
              </a:lnSpc>
              <a:buNone/>
            </a:pPr>
            <a:r>
              <a:rPr lang="sr-Latn-RS" sz="1900" dirty="0">
                <a:solidFill>
                  <a:schemeClr val="bg1"/>
                </a:solidFill>
                <a:latin typeface="Arial" pitchFamily="34" charset="0"/>
                <a:cs typeface="Arial" pitchFamily="34" charset="0"/>
              </a:rPr>
              <a:t>8.</a:t>
            </a:r>
            <a:r>
              <a:rPr lang="sr-Cyrl-RS" sz="1900" dirty="0">
                <a:solidFill>
                  <a:schemeClr val="bg1"/>
                </a:solidFill>
                <a:latin typeface="Arial" pitchFamily="34" charset="0"/>
                <a:cs typeface="Arial" pitchFamily="34" charset="0"/>
              </a:rPr>
              <a:t> </a:t>
            </a:r>
            <a:r>
              <a:rPr lang="sr-Latn-RS" sz="1900" i="1" dirty="0">
                <a:solidFill>
                  <a:schemeClr val="bg1"/>
                </a:solidFill>
                <a:latin typeface="Arial" pitchFamily="34" charset="0"/>
                <a:cs typeface="Arial" pitchFamily="34" charset="0"/>
              </a:rPr>
              <a:t>Constantinople in the Early Eight Century: The </a:t>
            </a:r>
            <a:r>
              <a:rPr lang="sr-Latn-RS" sz="1900" b="1" i="1" dirty="0">
                <a:solidFill>
                  <a:schemeClr val="bg1"/>
                </a:solidFill>
                <a:latin typeface="Arial" pitchFamily="34" charset="0"/>
                <a:cs typeface="Arial" pitchFamily="34" charset="0"/>
              </a:rPr>
              <a:t>Parastaseis Syntomoi Chronikai; </a:t>
            </a:r>
            <a:r>
              <a:rPr lang="sr-Latn-RS" sz="1900" i="1" dirty="0">
                <a:solidFill>
                  <a:schemeClr val="bg1"/>
                </a:solidFill>
                <a:latin typeface="Arial" pitchFamily="34" charset="0"/>
                <a:cs typeface="Arial" pitchFamily="34" charset="0"/>
              </a:rPr>
              <a:t>Itroduction, Translation and Commentary,</a:t>
            </a:r>
            <a:r>
              <a:rPr lang="sr-Latn-RS" sz="1900" dirty="0">
                <a:solidFill>
                  <a:schemeClr val="bg1"/>
                </a:solidFill>
                <a:latin typeface="Arial" pitchFamily="34" charset="0"/>
                <a:cs typeface="Arial" pitchFamily="34" charset="0"/>
              </a:rPr>
              <a:t> edited by Averil Cameron and Judith Herrin, Leiden E.J. Brill  1984.</a:t>
            </a:r>
          </a:p>
          <a:p>
            <a:pPr>
              <a:lnSpc>
                <a:spcPct val="150000"/>
              </a:lnSpc>
              <a:buNone/>
            </a:pPr>
            <a:r>
              <a:rPr lang="sr-Latn-RS" sz="1900" i="1" dirty="0">
                <a:solidFill>
                  <a:schemeClr val="bg1"/>
                </a:solidFill>
                <a:latin typeface="Arial" pitchFamily="34" charset="0"/>
                <a:cs typeface="Arial" pitchFamily="34" charset="0"/>
              </a:rPr>
              <a:t>9. </a:t>
            </a:r>
            <a:r>
              <a:rPr lang="sr-Latn-RS" sz="1900" dirty="0">
                <a:solidFill>
                  <a:schemeClr val="bg1"/>
                </a:solidFill>
                <a:latin typeface="Arial" pitchFamily="34" charset="0"/>
                <a:cs typeface="Arial" pitchFamily="34" charset="0"/>
              </a:rPr>
              <a:t>D.M.Perry, </a:t>
            </a:r>
            <a:r>
              <a:rPr lang="sr-Latn-RS" sz="1900" i="1" dirty="0">
                <a:solidFill>
                  <a:schemeClr val="bg1"/>
                </a:solidFill>
                <a:latin typeface="Arial" pitchFamily="34" charset="0"/>
                <a:cs typeface="Arial" pitchFamily="34" charset="0"/>
              </a:rPr>
              <a:t>The Material Culture of Medieval Venetian Identitty</a:t>
            </a:r>
            <a:r>
              <a:rPr lang="sr-Latn-RS" sz="1900" dirty="0">
                <a:solidFill>
                  <a:schemeClr val="bg1"/>
                </a:solidFill>
                <a:latin typeface="Arial" pitchFamily="34" charset="0"/>
                <a:cs typeface="Arial" pitchFamily="34" charset="0"/>
              </a:rPr>
              <a:t>, Mediterranean Identities in the Premodern Era: Entrep</a:t>
            </a:r>
            <a:r>
              <a:rPr lang="en-US" sz="1900" dirty="0">
                <a:solidFill>
                  <a:schemeClr val="bg1"/>
                </a:solidFill>
                <a:latin typeface="Arial" pitchFamily="34" charset="0"/>
                <a:cs typeface="Arial" pitchFamily="34" charset="0"/>
              </a:rPr>
              <a:t>ố</a:t>
            </a:r>
            <a:r>
              <a:rPr lang="sr-Latn-RS" sz="1900" dirty="0">
                <a:solidFill>
                  <a:schemeClr val="bg1"/>
                </a:solidFill>
                <a:latin typeface="Arial" pitchFamily="34" charset="0"/>
                <a:cs typeface="Arial" pitchFamily="34" charset="0"/>
              </a:rPr>
              <a:t>ts,Islands, Empires. Eds. Kathryn Reyerons and John Watkins. Aldershot, UK : Ashgate Press (2014), 15-34.</a:t>
            </a:r>
            <a:endParaRPr lang="en-US" sz="1900" i="1" dirty="0">
              <a:solidFill>
                <a:schemeClr val="bg1"/>
              </a:solidFill>
              <a:latin typeface="Arial" pitchFamily="34" charset="0"/>
              <a:cs typeface="Arial" pitchFamily="34" charset="0"/>
            </a:endParaRPr>
          </a:p>
          <a:p>
            <a:pPr>
              <a:lnSpc>
                <a:spcPct val="150000"/>
              </a:lnSpc>
              <a:buNone/>
            </a:pPr>
            <a:endParaRPr lang="sr-Latn-RS" sz="1600" dirty="0">
              <a:solidFill>
                <a:schemeClr val="bg1"/>
              </a:solidFill>
              <a:latin typeface="Arial" pitchFamily="34" charset="0"/>
              <a:cs typeface="Arial" pitchFamily="34" charset="0"/>
            </a:endParaRPr>
          </a:p>
          <a:p>
            <a:pPr algn="ctr">
              <a:lnSpc>
                <a:spcPct val="150000"/>
              </a:lnSpc>
              <a:buNone/>
            </a:pPr>
            <a:r>
              <a:rPr lang="sr-Latn-RS" sz="1900" dirty="0">
                <a:solidFill>
                  <a:schemeClr val="bg1"/>
                </a:solidFill>
                <a:latin typeface="Arial" pitchFamily="34" charset="0"/>
                <a:cs typeface="Arial" pitchFamily="34" charset="0"/>
              </a:rPr>
              <a:t>Iz zbornika radova </a:t>
            </a:r>
            <a:r>
              <a:rPr lang="sr-Latn-RS" sz="1900" i="1" dirty="0">
                <a:solidFill>
                  <a:schemeClr val="bg1"/>
                </a:solidFill>
                <a:latin typeface="Arial" pitchFamily="34" charset="0"/>
                <a:cs typeface="Arial" pitchFamily="34" charset="0"/>
              </a:rPr>
              <a:t>San Marco, Byzantium, and the Myths of Venice </a:t>
            </a:r>
            <a:r>
              <a:rPr lang="sr-Latn-RS" sz="1900" dirty="0">
                <a:solidFill>
                  <a:schemeClr val="bg1"/>
                </a:solidFill>
                <a:latin typeface="Arial" pitchFamily="34" charset="0"/>
                <a:cs typeface="Arial" pitchFamily="34" charset="0"/>
              </a:rPr>
              <a:t> edited by Henry Maguire and Robert S.Nelson, Dumbarton Oaks Reasearch L</a:t>
            </a:r>
            <a:r>
              <a:rPr lang="en-US" sz="1900" dirty="0" err="1">
                <a:solidFill>
                  <a:schemeClr val="bg1"/>
                </a:solidFill>
                <a:latin typeface="Arial" pitchFamily="34" charset="0"/>
                <a:cs typeface="Arial" pitchFamily="34" charset="0"/>
              </a:rPr>
              <a:t>i</a:t>
            </a:r>
            <a:r>
              <a:rPr lang="sr-Latn-RS" sz="1900" dirty="0">
                <a:solidFill>
                  <a:schemeClr val="bg1"/>
                </a:solidFill>
                <a:latin typeface="Arial" pitchFamily="34" charset="0"/>
                <a:cs typeface="Arial" pitchFamily="34" charset="0"/>
              </a:rPr>
              <a:t>brary and Collection , </a:t>
            </a:r>
          </a:p>
          <a:p>
            <a:pPr algn="ctr">
              <a:lnSpc>
                <a:spcPct val="150000"/>
              </a:lnSpc>
              <a:buNone/>
            </a:pPr>
            <a:r>
              <a:rPr lang="sr-Latn-RS" sz="1900" dirty="0">
                <a:solidFill>
                  <a:schemeClr val="bg1"/>
                </a:solidFill>
                <a:latin typeface="Arial" pitchFamily="34" charset="0"/>
                <a:cs typeface="Arial" pitchFamily="34" charset="0"/>
              </a:rPr>
              <a:t>Washington D.C.   2010:</a:t>
            </a:r>
          </a:p>
          <a:p>
            <a:pPr>
              <a:lnSpc>
                <a:spcPct val="150000"/>
              </a:lnSpc>
              <a:buNone/>
            </a:pPr>
            <a:r>
              <a:rPr lang="sr-Latn-RS" sz="1900" dirty="0">
                <a:solidFill>
                  <a:schemeClr val="bg1"/>
                </a:solidFill>
                <a:latin typeface="Arial" pitchFamily="34" charset="0"/>
                <a:cs typeface="Arial" pitchFamily="34" charset="0"/>
              </a:rPr>
              <a:t>10.  F. Barry, Disicieta Membra : </a:t>
            </a:r>
            <a:r>
              <a:rPr lang="sr-Latn-RS" sz="1900" i="1" dirty="0">
                <a:solidFill>
                  <a:schemeClr val="bg1"/>
                </a:solidFill>
                <a:latin typeface="Arial" pitchFamily="34" charset="0"/>
                <a:cs typeface="Arial" pitchFamily="34" charset="0"/>
              </a:rPr>
              <a:t>Rainer Zeno, the Imitation of Constantinople, the Spolia Style, and Justice at San Marco, </a:t>
            </a:r>
            <a:r>
              <a:rPr lang="sr-Latn-RS" sz="1900" dirty="0">
                <a:solidFill>
                  <a:schemeClr val="bg1"/>
                </a:solidFill>
                <a:latin typeface="Arial" pitchFamily="34" charset="0"/>
                <a:cs typeface="Arial" pitchFamily="34" charset="0"/>
              </a:rPr>
              <a:t>7-62.</a:t>
            </a:r>
            <a:endParaRPr lang="en-US" sz="1900" i="1" dirty="0">
              <a:solidFill>
                <a:schemeClr val="bg1"/>
              </a:solidFill>
              <a:latin typeface="Arial" pitchFamily="34" charset="0"/>
              <a:cs typeface="Arial" pitchFamily="34" charset="0"/>
            </a:endParaRPr>
          </a:p>
          <a:p>
            <a:pPr>
              <a:lnSpc>
                <a:spcPct val="150000"/>
              </a:lnSpc>
              <a:buNone/>
            </a:pPr>
            <a:r>
              <a:rPr lang="sr-Latn-RS" sz="1900" dirty="0">
                <a:solidFill>
                  <a:schemeClr val="bg1"/>
                </a:solidFill>
                <a:latin typeface="Arial" pitchFamily="34" charset="0"/>
                <a:cs typeface="Arial" pitchFamily="34" charset="0"/>
              </a:rPr>
              <a:t>11. R.S.Nelson, </a:t>
            </a:r>
            <a:r>
              <a:rPr lang="sr-Latn-RS" sz="1900" i="1" dirty="0">
                <a:solidFill>
                  <a:schemeClr val="bg1"/>
                </a:solidFill>
                <a:latin typeface="Arial" pitchFamily="34" charset="0"/>
                <a:cs typeface="Arial" pitchFamily="34" charset="0"/>
              </a:rPr>
              <a:t>The History of Legends and the Legends of History ; The Pilastri Acritani in Venice, </a:t>
            </a:r>
            <a:r>
              <a:rPr lang="sr-Latn-RS" sz="1900" dirty="0">
                <a:solidFill>
                  <a:schemeClr val="bg1"/>
                </a:solidFill>
                <a:latin typeface="Arial" pitchFamily="34" charset="0"/>
                <a:cs typeface="Arial" pitchFamily="34" charset="0"/>
              </a:rPr>
              <a:t>63-90.</a:t>
            </a:r>
          </a:p>
          <a:p>
            <a:pPr>
              <a:lnSpc>
                <a:spcPct val="150000"/>
              </a:lnSpc>
              <a:buNone/>
            </a:pPr>
            <a:r>
              <a:rPr lang="sr-Latn-RS" sz="1900" dirty="0">
                <a:solidFill>
                  <a:schemeClr val="bg1"/>
                </a:solidFill>
                <a:latin typeface="Arial" pitchFamily="34" charset="0"/>
                <a:cs typeface="Arial" pitchFamily="34" charset="0"/>
              </a:rPr>
              <a:t>12.  T. E.A. Dale, </a:t>
            </a:r>
            <a:r>
              <a:rPr lang="sr-Latn-RS" sz="1900" i="1" dirty="0">
                <a:solidFill>
                  <a:schemeClr val="bg1"/>
                </a:solidFill>
                <a:latin typeface="Arial" pitchFamily="34" charset="0"/>
                <a:cs typeface="Arial" pitchFamily="34" charset="0"/>
              </a:rPr>
              <a:t>Cultural Hybrididity in Medieval Venice; Reinventing the East at San Marco after the Fourth Crusade</a:t>
            </a:r>
            <a:r>
              <a:rPr lang="sr-Latn-RS" sz="1900" dirty="0">
                <a:solidFill>
                  <a:schemeClr val="bg1"/>
                </a:solidFill>
                <a:latin typeface="Arial" pitchFamily="34" charset="0"/>
                <a:cs typeface="Arial" pitchFamily="34" charset="0"/>
              </a:rPr>
              <a:t>, 151-191.</a:t>
            </a:r>
          </a:p>
          <a:p>
            <a:pPr>
              <a:lnSpc>
                <a:spcPct val="150000"/>
              </a:lnSpc>
              <a:buNone/>
            </a:pPr>
            <a:endParaRPr lang="sr-Latn-RS" sz="1600" dirty="0">
              <a:solidFill>
                <a:schemeClr val="bg1"/>
              </a:solidFill>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normAutofit fontScale="92500" lnSpcReduction="10000"/>
          </a:bodyPr>
          <a:lstStyle/>
          <a:p>
            <a:pPr>
              <a:buNone/>
            </a:pPr>
            <a:r>
              <a:rPr lang="sr-Cyrl-RS" dirty="0">
                <a:solidFill>
                  <a:schemeClr val="bg1"/>
                </a:solidFill>
                <a:hlinkClick r:id="rId2"/>
              </a:rPr>
              <a:t>  </a:t>
            </a:r>
            <a:r>
              <a:rPr lang="en-US" dirty="0">
                <a:solidFill>
                  <a:schemeClr val="bg1"/>
                </a:solidFill>
                <a:hlinkClick r:id="rId2"/>
              </a:rPr>
              <a:t>https://www.youtube.com/watch?time_continue=2&amp;v=mcgJZ2SWyCg&amp;feature=emb_title</a:t>
            </a:r>
            <a:endParaRPr lang="sr-Cyrl-RS" dirty="0">
              <a:solidFill>
                <a:schemeClr val="bg1"/>
              </a:solidFill>
            </a:endParaRPr>
          </a:p>
          <a:p>
            <a:pPr>
              <a:buNone/>
            </a:pPr>
            <a:r>
              <a:rPr lang="sr-Cyrl-RS" dirty="0">
                <a:solidFill>
                  <a:schemeClr val="bg1"/>
                </a:solidFill>
                <a:hlinkClick r:id="rId3"/>
              </a:rPr>
              <a:t>   </a:t>
            </a:r>
            <a:r>
              <a:rPr lang="en-US" dirty="0">
                <a:solidFill>
                  <a:schemeClr val="bg1"/>
                </a:solidFill>
                <a:hlinkClick r:id="rId3"/>
              </a:rPr>
              <a:t>https://www.youtube.com/watch?v=1H7u3jVQ0zg</a:t>
            </a:r>
            <a:endParaRPr lang="sr-Cyrl-RS" dirty="0">
              <a:solidFill>
                <a:schemeClr val="bg1"/>
              </a:solidFill>
            </a:endParaRPr>
          </a:p>
          <a:p>
            <a:pPr>
              <a:buNone/>
            </a:pPr>
            <a:r>
              <a:rPr lang="sr-Cyrl-RS" dirty="0">
                <a:hlinkClick r:id="rId4"/>
              </a:rPr>
              <a:t>  </a:t>
            </a:r>
          </a:p>
          <a:p>
            <a:pPr>
              <a:buNone/>
            </a:pPr>
            <a:endParaRPr lang="sr-Cyrl-RS" dirty="0">
              <a:hlinkClick r:id="rId4"/>
            </a:endParaRPr>
          </a:p>
          <a:p>
            <a:pPr>
              <a:buNone/>
            </a:pPr>
            <a:r>
              <a:rPr lang="sr-Cyrl-RS" dirty="0">
                <a:hlinkClick r:id="rId4"/>
              </a:rPr>
              <a:t>  </a:t>
            </a:r>
            <a:r>
              <a:rPr lang="en-US" dirty="0">
                <a:hlinkClick r:id="rId4"/>
              </a:rPr>
              <a:t>https://www.khanacademy.org/humanities/ancient-art-civilizations/roman/late-empire/v/tetrarchs</a:t>
            </a:r>
            <a:endParaRPr lang="sr-Cyrl-RS" dirty="0">
              <a:solidFill>
                <a:schemeClr val="bg1"/>
              </a:solidFill>
            </a:endParaRPr>
          </a:p>
        </p:txBody>
      </p:sp>
      <p:sp>
        <p:nvSpPr>
          <p:cNvPr id="4" name="TextBox 3"/>
          <p:cNvSpPr txBox="1"/>
          <p:nvPr/>
        </p:nvSpPr>
        <p:spPr>
          <a:xfrm>
            <a:off x="2000232" y="3143248"/>
            <a:ext cx="5572164" cy="1323439"/>
          </a:xfrm>
          <a:prstGeom prst="rect">
            <a:avLst/>
          </a:prstGeom>
          <a:noFill/>
        </p:spPr>
        <p:txBody>
          <a:bodyPr wrap="square" rtlCol="0">
            <a:spAutoFit/>
          </a:bodyPr>
          <a:lstStyle/>
          <a:p>
            <a:r>
              <a:rPr lang="sr-Cyrl-RS" sz="1600" dirty="0">
                <a:solidFill>
                  <a:schemeClr val="bg1"/>
                </a:solidFill>
                <a:latin typeface="Arial" pitchFamily="34" charset="0"/>
                <a:cs typeface="Arial" pitchFamily="34" charset="0"/>
              </a:rPr>
              <a:t>* На овоме линку мало више о томе шта се десило са коњима Св.Марка након Наполепновог освајања Венеције  1797. Како су они пренесени у Париз наставили да буду симбол тријумфа, власти , моћи и преноса симболике најважнијих хришћанских топоса.</a:t>
            </a:r>
            <a:endParaRPr lang="en-US" sz="1600" dirty="0">
              <a:solidFill>
                <a:schemeClr val="bg1"/>
              </a:solidFill>
              <a:latin typeface="Arial" pitchFamily="34" charset="0"/>
              <a:cs typeface="Arial" pitchFamily="34" charset="0"/>
            </a:endParaRPr>
          </a:p>
        </p:txBody>
      </p:sp>
      <p:sp>
        <p:nvSpPr>
          <p:cNvPr id="5" name="TextBox 4"/>
          <p:cNvSpPr txBox="1"/>
          <p:nvPr/>
        </p:nvSpPr>
        <p:spPr>
          <a:xfrm>
            <a:off x="214282" y="1142984"/>
            <a:ext cx="500066" cy="369332"/>
          </a:xfrm>
          <a:prstGeom prst="rect">
            <a:avLst/>
          </a:prstGeom>
          <a:noFill/>
        </p:spPr>
        <p:txBody>
          <a:bodyPr wrap="square" rtlCol="0">
            <a:spAutoFit/>
          </a:bodyPr>
          <a:lstStyle/>
          <a:p>
            <a:r>
              <a:rPr lang="sr-Cyrl-RS" b="1" i="1" dirty="0">
                <a:solidFill>
                  <a:schemeClr val="bg1"/>
                </a:solidFill>
                <a:latin typeface="Arial" pitchFamily="34" charset="0"/>
                <a:cs typeface="Arial" pitchFamily="34" charset="0"/>
              </a:rPr>
              <a:t>1.</a:t>
            </a:r>
            <a:endParaRPr lang="en-US" b="1" i="1" dirty="0">
              <a:solidFill>
                <a:schemeClr val="bg1"/>
              </a:solidFill>
              <a:latin typeface="Arial" pitchFamily="34" charset="0"/>
              <a:cs typeface="Arial" pitchFamily="34" charset="0"/>
            </a:endParaRPr>
          </a:p>
        </p:txBody>
      </p:sp>
      <p:sp>
        <p:nvSpPr>
          <p:cNvPr id="6" name="TextBox 5"/>
          <p:cNvSpPr txBox="1"/>
          <p:nvPr/>
        </p:nvSpPr>
        <p:spPr>
          <a:xfrm>
            <a:off x="285720" y="2500306"/>
            <a:ext cx="428628" cy="369332"/>
          </a:xfrm>
          <a:prstGeom prst="rect">
            <a:avLst/>
          </a:prstGeom>
          <a:noFill/>
        </p:spPr>
        <p:txBody>
          <a:bodyPr wrap="square" rtlCol="0">
            <a:spAutoFit/>
          </a:bodyPr>
          <a:lstStyle/>
          <a:p>
            <a:r>
              <a:rPr lang="sr-Cyrl-RS" b="1" i="1" dirty="0">
                <a:solidFill>
                  <a:schemeClr val="bg1"/>
                </a:solidFill>
              </a:rPr>
              <a:t>2.</a:t>
            </a:r>
            <a:endParaRPr lang="en-US" b="1" i="1" dirty="0">
              <a:solidFill>
                <a:schemeClr val="bg1"/>
              </a:solidFill>
            </a:endParaRPr>
          </a:p>
        </p:txBody>
      </p:sp>
      <p:sp>
        <p:nvSpPr>
          <p:cNvPr id="7" name="TextBox 6"/>
          <p:cNvSpPr txBox="1"/>
          <p:nvPr/>
        </p:nvSpPr>
        <p:spPr>
          <a:xfrm>
            <a:off x="357158" y="4786322"/>
            <a:ext cx="714348" cy="369332"/>
          </a:xfrm>
          <a:prstGeom prst="rect">
            <a:avLst/>
          </a:prstGeom>
          <a:noFill/>
        </p:spPr>
        <p:txBody>
          <a:bodyPr wrap="square" rtlCol="0">
            <a:spAutoFit/>
          </a:bodyPr>
          <a:lstStyle/>
          <a:p>
            <a:r>
              <a:rPr lang="sr-Cyrl-RS" b="1" i="1" dirty="0">
                <a:solidFill>
                  <a:schemeClr val="bg1"/>
                </a:solidFill>
              </a:rPr>
              <a:t>3.</a:t>
            </a:r>
            <a:endParaRPr lang="en-US" b="1" i="1" dirty="0">
              <a:solidFill>
                <a:schemeClr val="bg1"/>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2582</TotalTime>
  <Words>3166</Words>
  <Application>Microsoft Office PowerPoint</Application>
  <PresentationFormat>On-screen Show (4:3)</PresentationFormat>
  <Paragraphs>100</Paragraphs>
  <Slides>28</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Office Theme</vt:lpstr>
      <vt:lpstr>Од Јустинијана до Сулејмана Величанственог: визуелна култура средњовијековног и раног модерног свијета </vt:lpstr>
      <vt:lpstr>IV Крсташки рати и његове посљедице</vt:lpstr>
      <vt:lpstr>PowerPoint Presentation</vt:lpstr>
      <vt:lpstr>PowerPoint Presentation</vt:lpstr>
      <vt:lpstr>PowerPoint Presentation</vt:lpstr>
      <vt:lpstr>PowerPoint Presentation</vt:lpstr>
      <vt:lpstr>PowerPoint Presentation</vt:lpstr>
      <vt:lpstr>PowerPoint Presentation</vt:lpstr>
      <vt:lpstr>Квадрига као симбол тријумфа од античке умјетности</vt:lpstr>
      <vt:lpstr>PowerPoint Presentation</vt:lpstr>
      <vt:lpstr>PowerPoint Presentation</vt:lpstr>
      <vt:lpstr>Quadriga Domini</vt:lpstr>
      <vt:lpstr>PowerPoint Presentation</vt:lpstr>
      <vt:lpstr>        ТЕТРАРСИ</vt:lpstr>
      <vt:lpstr>PowerPoint Presentation</vt:lpstr>
      <vt:lpstr>PowerPoint Presentation</vt:lpstr>
      <vt:lpstr>Функција Тетратха на фасади Цркве Св. Марка у Венецији</vt:lpstr>
      <vt:lpstr>PowerPoint Presentation</vt:lpstr>
      <vt:lpstr>PowerPoint Presentation</vt:lpstr>
      <vt:lpstr>PILASTRI  ACRITANI  ПИЛАСТРИ ИЗ АКРЕ</vt:lpstr>
      <vt:lpstr>PowerPoint Presentation</vt:lpstr>
      <vt:lpstr>PowerPoint Presentation</vt:lpstr>
      <vt:lpstr>PowerPoint Presentation</vt:lpstr>
      <vt:lpstr>PowerPoint Presentation</vt:lpstr>
      <vt:lpstr>PowerPoint Presentation</vt:lpstr>
      <vt:lpstr>СПИСАК ЛИТЕРАТУРЕ :</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Од Јустинијана до Сулејмана Величанственог: визуелна култура средњовековног и раног модерног света</dc:title>
  <dc:creator>Korisnik</dc:creator>
  <cp:lastModifiedBy>Tijosav</cp:lastModifiedBy>
  <cp:revision>273</cp:revision>
  <dcterms:created xsi:type="dcterms:W3CDTF">2020-05-03T10:19:28Z</dcterms:created>
  <dcterms:modified xsi:type="dcterms:W3CDTF">2020-05-12T07:47:23Z</dcterms:modified>
</cp:coreProperties>
</file>