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60" r:id="rId4"/>
    <p:sldId id="258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2" r:id="rId15"/>
    <p:sldId id="273" r:id="rId16"/>
    <p:sldId id="274" r:id="rId17"/>
    <p:sldId id="275" r:id="rId18"/>
    <p:sldId id="276" r:id="rId19"/>
    <p:sldId id="277" r:id="rId20"/>
    <p:sldId id="270" r:id="rId21"/>
    <p:sldId id="271" r:id="rId22"/>
    <p:sldId id="278" r:id="rId23"/>
    <p:sldId id="279" r:id="rId24"/>
    <p:sldId id="280" r:id="rId25"/>
    <p:sldId id="281" r:id="rId26"/>
    <p:sldId id="259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033" autoAdjust="0"/>
  </p:normalViewPr>
  <p:slideViewPr>
    <p:cSldViewPr>
      <p:cViewPr varScale="1">
        <p:scale>
          <a:sx n="85" d="100"/>
          <a:sy n="85" d="100"/>
        </p:scale>
        <p:origin x="490" y="67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94D58-65FA-42DC-AE8E-E6F48BF0EFF3}" type="datetimeFigureOut">
              <a:rPr lang="sr-Latn-CS" smtClean="0"/>
              <a:pPr/>
              <a:t>4.7.2025.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CCC72-8AFA-45D0-9B40-1C9372FDA053}" type="slidenum">
              <a:rPr lang="sr-Latn-CS" smtClean="0"/>
              <a:pPr/>
              <a:t>‹#›</a:t>
            </a:fld>
            <a:endParaRPr lang="sr-Latn-C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34207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94D58-65FA-42DC-AE8E-E6F48BF0EFF3}" type="datetimeFigureOut">
              <a:rPr lang="sr-Latn-CS" smtClean="0"/>
              <a:pPr/>
              <a:t>4.7.2025.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CCC72-8AFA-45D0-9B40-1C9372FDA053}" type="slidenum">
              <a:rPr lang="sr-Latn-CS" smtClean="0"/>
              <a:pPr/>
              <a:t>‹#›</a:t>
            </a:fld>
            <a:endParaRPr lang="sr-Latn-CS"/>
          </a:p>
        </p:txBody>
      </p:sp>
    </p:spTree>
    <p:extLst>
      <p:ext uri="{BB962C8B-B14F-4D97-AF65-F5344CB8AC3E}">
        <p14:creationId xmlns:p14="http://schemas.microsoft.com/office/powerpoint/2010/main" val="13239052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94D58-65FA-42DC-AE8E-E6F48BF0EFF3}" type="datetimeFigureOut">
              <a:rPr lang="sr-Latn-CS" smtClean="0"/>
              <a:pPr/>
              <a:t>4.7.2025.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CCC72-8AFA-45D0-9B40-1C9372FDA053}" type="slidenum">
              <a:rPr lang="sr-Latn-CS" smtClean="0"/>
              <a:pPr/>
              <a:t>‹#›</a:t>
            </a:fld>
            <a:endParaRPr lang="sr-Latn-C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7226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94D58-65FA-42DC-AE8E-E6F48BF0EFF3}" type="datetimeFigureOut">
              <a:rPr lang="sr-Latn-CS" smtClean="0"/>
              <a:pPr/>
              <a:t>4.7.2025.</a:t>
            </a:fld>
            <a:endParaRPr lang="sr-Latn-C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CCC72-8AFA-45D0-9B40-1C9372FDA053}" type="slidenum">
              <a:rPr lang="sr-Latn-CS" smtClean="0"/>
              <a:pPr/>
              <a:t>‹#›</a:t>
            </a:fld>
            <a:endParaRPr lang="sr-Latn-CS"/>
          </a:p>
        </p:txBody>
      </p:sp>
    </p:spTree>
    <p:extLst>
      <p:ext uri="{BB962C8B-B14F-4D97-AF65-F5344CB8AC3E}">
        <p14:creationId xmlns:p14="http://schemas.microsoft.com/office/powerpoint/2010/main" val="1607339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>
                    <a:lumMod val="9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>
                    <a:lumMod val="9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94D58-65FA-42DC-AE8E-E6F48BF0EFF3}" type="datetimeFigureOut">
              <a:rPr lang="sr-Latn-CS" smtClean="0"/>
              <a:pPr/>
              <a:t>4.7.2025.</a:t>
            </a:fld>
            <a:endParaRPr lang="sr-Latn-C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CCC72-8AFA-45D0-9B40-1C9372FDA053}" type="slidenum">
              <a:rPr lang="sr-Latn-CS" smtClean="0"/>
              <a:pPr/>
              <a:t>‹#›</a:t>
            </a:fld>
            <a:endParaRPr lang="sr-Latn-CS"/>
          </a:p>
        </p:txBody>
      </p:sp>
    </p:spTree>
    <p:extLst>
      <p:ext uri="{BB962C8B-B14F-4D97-AF65-F5344CB8AC3E}">
        <p14:creationId xmlns:p14="http://schemas.microsoft.com/office/powerpoint/2010/main" val="3567379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94D58-65FA-42DC-AE8E-E6F48BF0EFF3}" type="datetimeFigureOut">
              <a:rPr lang="sr-Latn-CS" smtClean="0"/>
              <a:pPr/>
              <a:t>4.7.2025.</a:t>
            </a:fld>
            <a:endParaRPr lang="sr-Latn-C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CCC72-8AFA-45D0-9B40-1C9372FDA053}" type="slidenum">
              <a:rPr lang="sr-Latn-CS" smtClean="0"/>
              <a:pPr/>
              <a:t>‹#›</a:t>
            </a:fld>
            <a:endParaRPr lang="sr-Latn-CS"/>
          </a:p>
        </p:txBody>
      </p:sp>
    </p:spTree>
    <p:extLst>
      <p:ext uri="{BB962C8B-B14F-4D97-AF65-F5344CB8AC3E}">
        <p14:creationId xmlns:p14="http://schemas.microsoft.com/office/powerpoint/2010/main" val="23501893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94D58-65FA-42DC-AE8E-E6F48BF0EFF3}" type="datetimeFigureOut">
              <a:rPr lang="sr-Latn-CS" smtClean="0"/>
              <a:pPr/>
              <a:t>4.7.2025.</a:t>
            </a:fld>
            <a:endParaRPr lang="sr-Latn-C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sr-Latn-C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CCC72-8AFA-45D0-9B40-1C9372FDA053}" type="slidenum">
              <a:rPr lang="sr-Latn-CS" smtClean="0"/>
              <a:pPr/>
              <a:t>‹#›</a:t>
            </a:fld>
            <a:endParaRPr lang="sr-Latn-CS"/>
          </a:p>
        </p:txBody>
      </p:sp>
    </p:spTree>
    <p:extLst>
      <p:ext uri="{BB962C8B-B14F-4D97-AF65-F5344CB8AC3E}">
        <p14:creationId xmlns:p14="http://schemas.microsoft.com/office/powerpoint/2010/main" val="11081860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4050791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5A694D58-65FA-42DC-AE8E-E6F48BF0EFF3}" type="datetimeFigureOut">
              <a:rPr lang="sr-Latn-CS" smtClean="0"/>
              <a:pPr/>
              <a:t>4.7.2025.</a:t>
            </a:fld>
            <a:endParaRPr lang="sr-Latn-C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sr-Latn-C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80CCC72-8AFA-45D0-9B40-1C9372FDA053}" type="slidenum">
              <a:rPr lang="sr-Latn-CS" smtClean="0"/>
              <a:pPr/>
              <a:t>‹#›</a:t>
            </a:fld>
            <a:endParaRPr lang="sr-Latn-CS"/>
          </a:p>
        </p:txBody>
      </p:sp>
    </p:spTree>
    <p:extLst>
      <p:ext uri="{BB962C8B-B14F-4D97-AF65-F5344CB8AC3E}">
        <p14:creationId xmlns:p14="http://schemas.microsoft.com/office/powerpoint/2010/main" val="39393489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1">
              <a:lumMod val="50000"/>
              <a:lumOff val="5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A694D58-65FA-42DC-AE8E-E6F48BF0EFF3}" type="datetimeFigureOut">
              <a:rPr lang="sr-Latn-CS" smtClean="0"/>
              <a:pPr/>
              <a:t>4.7.2025.</a:t>
            </a:fld>
            <a:endParaRPr lang="sr-Latn-C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sr-Latn-C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80CCC72-8AFA-45D0-9B40-1C9372FDA053}" type="slidenum">
              <a:rPr lang="sr-Latn-CS" smtClean="0"/>
              <a:pPr/>
              <a:t>‹#›</a:t>
            </a:fld>
            <a:endParaRPr lang="sr-Latn-CS"/>
          </a:p>
        </p:txBody>
      </p:sp>
    </p:spTree>
    <p:extLst>
      <p:ext uri="{BB962C8B-B14F-4D97-AF65-F5344CB8AC3E}">
        <p14:creationId xmlns:p14="http://schemas.microsoft.com/office/powerpoint/2010/main" val="18243079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94D58-65FA-42DC-AE8E-E6F48BF0EFF3}" type="datetimeFigureOut">
              <a:rPr lang="sr-Latn-CS" smtClean="0"/>
              <a:pPr/>
              <a:t>4.7.2025.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CCC72-8AFA-45D0-9B40-1C9372FDA053}" type="slidenum">
              <a:rPr lang="sr-Latn-CS" smtClean="0"/>
              <a:pPr/>
              <a:t>‹#›</a:t>
            </a:fld>
            <a:endParaRPr lang="sr-Latn-CS"/>
          </a:p>
        </p:txBody>
      </p:sp>
    </p:spTree>
    <p:extLst>
      <p:ext uri="{BB962C8B-B14F-4D97-AF65-F5344CB8AC3E}">
        <p14:creationId xmlns:p14="http://schemas.microsoft.com/office/powerpoint/2010/main" val="1038557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94D58-65FA-42DC-AE8E-E6F48BF0EFF3}" type="datetimeFigureOut">
              <a:rPr lang="sr-Latn-CS" smtClean="0"/>
              <a:pPr/>
              <a:t>4.7.2025.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CCC72-8AFA-45D0-9B40-1C9372FDA053}" type="slidenum">
              <a:rPr lang="sr-Latn-CS" smtClean="0"/>
              <a:pPr/>
              <a:t>‹#›</a:t>
            </a:fld>
            <a:endParaRPr lang="sr-Latn-CS"/>
          </a:p>
        </p:txBody>
      </p:sp>
    </p:spTree>
    <p:extLst>
      <p:ext uri="{BB962C8B-B14F-4D97-AF65-F5344CB8AC3E}">
        <p14:creationId xmlns:p14="http://schemas.microsoft.com/office/powerpoint/2010/main" val="3179709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5A694D58-65FA-42DC-AE8E-E6F48BF0EFF3}" type="datetimeFigureOut">
              <a:rPr lang="sr-Latn-CS" smtClean="0"/>
              <a:pPr/>
              <a:t>4.7.2025.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80CCC72-8AFA-45D0-9B40-1C9372FDA053}" type="slidenum">
              <a:rPr lang="sr-Latn-CS" smtClean="0"/>
              <a:pPr/>
              <a:t>‹#›</a:t>
            </a:fld>
            <a:endParaRPr lang="sr-Latn-C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304005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3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youtube.com/watch?v=HIL1AOMcX2w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www.youtube.com/watch?v=KYQCwoas3rk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www.youtube.com/watch?v=B6syMzp0Es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www.youtube.com/watch?v=BSO9Od8P0Tg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s://www.youtube.com/watch?v=OZ8GZ3PFVGM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s://www.youtube.com/watch?v=pXSGocWifA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https://www.youtube.com/watch?v=AqS4aNi0HQY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hyperlink" Target="https://www.youtube.com/watch?v=cBojbjoMttI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hyperlink" Target="https://www.youtube.com/watch?v=pWB5JZRGl0U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hyperlink" Target="https://www.youtube.com/watch?v=FHVD9ft_ANw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r-Latn-CS" b="1" dirty="0"/>
              <a:t>Kulturni ukusi mladih i načini provođenja slobodnog vremena</a:t>
            </a:r>
            <a:endParaRPr lang="sr-Latn-C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Latn-CS" dirty="0"/>
              <a:t>Dragan Stanojević</a:t>
            </a:r>
          </a:p>
          <a:p>
            <a:r>
              <a:rPr lang="sr-Latn-CS" dirty="0"/>
              <a:t>Filozofski fakultet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CS" dirty="0"/>
              <a:t>Metodologija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CS" dirty="0"/>
              <a:t>Kvantitativna istraživaja (vremenski budžet)</a:t>
            </a:r>
          </a:p>
          <a:p>
            <a:r>
              <a:rPr lang="sr-Latn-CS" dirty="0"/>
              <a:t>Kvalitativna istraživanja </a:t>
            </a:r>
          </a:p>
          <a:p>
            <a:endParaRPr lang="sr-Latn-CS" dirty="0"/>
          </a:p>
          <a:p>
            <a:r>
              <a:rPr lang="sr-Latn-CS" b="1" dirty="0"/>
              <a:t>Teorijski okviri</a:t>
            </a:r>
          </a:p>
          <a:p>
            <a:r>
              <a:rPr lang="sr-Latn-CS" dirty="0"/>
              <a:t>Modernizacija – dokolica kao posledica moderne organizacije rada (Robertson) </a:t>
            </a:r>
          </a:p>
          <a:p>
            <a:r>
              <a:rPr lang="sr-Latn-RS" dirty="0"/>
              <a:t>G</a:t>
            </a:r>
            <a:r>
              <a:rPr lang="en-GB" dirty="0" err="1"/>
              <a:t>lobalizacij</a:t>
            </a:r>
            <a:r>
              <a:rPr lang="sr-Latn-RS" dirty="0"/>
              <a:t>a</a:t>
            </a:r>
            <a:r>
              <a:rPr lang="en-GB" dirty="0"/>
              <a:t>, </a:t>
            </a:r>
            <a:r>
              <a:rPr lang="en-GB" dirty="0" err="1"/>
              <a:t>deregulacij</a:t>
            </a:r>
            <a:r>
              <a:rPr lang="sr-Latn-RS" dirty="0"/>
              <a:t>a tržišta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privatizaci</a:t>
            </a:r>
            <a:r>
              <a:rPr lang="sr-Latn-RS" dirty="0"/>
              <a:t>ja diferenciraju</a:t>
            </a:r>
            <a:r>
              <a:rPr lang="en-GB" dirty="0"/>
              <a:t> </a:t>
            </a:r>
            <a:r>
              <a:rPr lang="en-GB" dirty="0" err="1"/>
              <a:t>dobitni</a:t>
            </a:r>
            <a:r>
              <a:rPr lang="sr-Latn-RS" dirty="0"/>
              <a:t>ke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gubitni</a:t>
            </a:r>
            <a:r>
              <a:rPr lang="sr-Latn-RS" dirty="0"/>
              <a:t>ke</a:t>
            </a:r>
            <a:r>
              <a:rPr lang="en-GB" dirty="0"/>
              <a:t>, </a:t>
            </a:r>
            <a:r>
              <a:rPr lang="en-GB" dirty="0" err="1"/>
              <a:t>koji</a:t>
            </a:r>
            <a:r>
              <a:rPr lang="en-GB" dirty="0"/>
              <a:t> </a:t>
            </a:r>
            <a:r>
              <a:rPr lang="en-GB" dirty="0" err="1"/>
              <a:t>imaju</a:t>
            </a:r>
            <a:r>
              <a:rPr lang="en-GB" dirty="0"/>
              <a:t> </a:t>
            </a:r>
            <a:r>
              <a:rPr lang="en-GB" dirty="0" err="1"/>
              <a:t>različite</a:t>
            </a:r>
            <a:r>
              <a:rPr lang="en-GB" dirty="0"/>
              <a:t> </a:t>
            </a:r>
            <a:r>
              <a:rPr lang="en-GB" dirty="0" err="1"/>
              <a:t>nivoe</a:t>
            </a:r>
            <a:r>
              <a:rPr lang="en-GB" dirty="0"/>
              <a:t> </a:t>
            </a:r>
            <a:r>
              <a:rPr lang="en-GB" dirty="0" err="1"/>
              <a:t>prihoda</a:t>
            </a:r>
            <a:r>
              <a:rPr lang="en-GB" dirty="0"/>
              <a:t>, </a:t>
            </a:r>
            <a:r>
              <a:rPr lang="en-GB" dirty="0" err="1"/>
              <a:t>moći</a:t>
            </a:r>
            <a:r>
              <a:rPr lang="en-GB" dirty="0"/>
              <a:t>,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shodno</a:t>
            </a:r>
            <a:r>
              <a:rPr lang="en-GB" dirty="0"/>
              <a:t> tome </a:t>
            </a:r>
            <a:r>
              <a:rPr lang="en-GB" dirty="0" err="1"/>
              <a:t>različite</a:t>
            </a:r>
            <a:r>
              <a:rPr lang="en-GB" dirty="0"/>
              <a:t> </a:t>
            </a:r>
            <a:r>
              <a:rPr lang="en-GB" dirty="0" err="1"/>
              <a:t>obrasce</a:t>
            </a:r>
            <a:r>
              <a:rPr lang="en-GB" dirty="0"/>
              <a:t> </a:t>
            </a:r>
            <a:r>
              <a:rPr lang="en-GB" dirty="0" err="1"/>
              <a:t>dokolice</a:t>
            </a:r>
            <a:r>
              <a:rPr lang="en-GB" dirty="0"/>
              <a:t> (</a:t>
            </a:r>
            <a:r>
              <a:rPr lang="en-GB" dirty="0" err="1"/>
              <a:t>Rojek</a:t>
            </a:r>
            <a:r>
              <a:rPr lang="en-GB" dirty="0"/>
              <a:t>, 2004)</a:t>
            </a:r>
            <a:endParaRPr lang="sr-Latn-CS" dirty="0"/>
          </a:p>
          <a:p>
            <a:endParaRPr lang="sr-Latn-C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19536" y="476672"/>
            <a:ext cx="8424936" cy="6120680"/>
          </a:xfrm>
        </p:spPr>
        <p:txBody>
          <a:bodyPr>
            <a:normAutofit/>
          </a:bodyPr>
          <a:lstStyle/>
          <a:p>
            <a:r>
              <a:rPr lang="sr-Latn-CS" dirty="0"/>
              <a:t>Životna putanja (life course)</a:t>
            </a:r>
          </a:p>
          <a:p>
            <a:pPr lvl="1"/>
            <a:r>
              <a:rPr lang="sr-Latn-CS" dirty="0"/>
              <a:t>Godine i dokolica</a:t>
            </a:r>
          </a:p>
          <a:p>
            <a:pPr lvl="1"/>
            <a:r>
              <a:rPr lang="sr-Latn-CS" dirty="0"/>
              <a:t>Socijalne biografije i dokolica</a:t>
            </a:r>
          </a:p>
          <a:p>
            <a:endParaRPr lang="sr-Latn-CS" dirty="0"/>
          </a:p>
          <a:p>
            <a:r>
              <a:rPr lang="sr-Latn-CS" dirty="0"/>
              <a:t>Posao i dokolica</a:t>
            </a:r>
          </a:p>
          <a:p>
            <a:pPr lvl="1"/>
            <a:r>
              <a:rPr lang="sr-Latn-CS" dirty="0"/>
              <a:t>Dokolica kao produkt procesa modernizacije</a:t>
            </a:r>
          </a:p>
          <a:p>
            <a:r>
              <a:rPr lang="sr-Latn-CS" dirty="0"/>
              <a:t>Nezaposlenost</a:t>
            </a:r>
          </a:p>
          <a:p>
            <a:pPr lvl="1"/>
            <a:r>
              <a:rPr lang="sr-Latn-CS" dirty="0"/>
              <a:t>Industrija dokolice (nove nejednakosti)</a:t>
            </a:r>
          </a:p>
          <a:p>
            <a:r>
              <a:rPr lang="sr-Latn-CS" dirty="0"/>
              <a:t>Rod i dokolica</a:t>
            </a:r>
          </a:p>
          <a:p>
            <a:pPr lvl="1"/>
            <a:r>
              <a:rPr lang="sr-Latn-CS" dirty="0"/>
              <a:t>Tri smene žene</a:t>
            </a:r>
          </a:p>
          <a:p>
            <a:pPr lvl="1"/>
            <a:r>
              <a:rPr lang="sr-Latn-CS" dirty="0"/>
              <a:t>Fragmentisano vreme</a:t>
            </a:r>
          </a:p>
          <a:p>
            <a:pPr lvl="1"/>
            <a:r>
              <a:rPr lang="sr-Latn-CS" dirty="0"/>
              <a:t>Patrijarhat</a:t>
            </a:r>
          </a:p>
          <a:p>
            <a:pPr lvl="1"/>
            <a:r>
              <a:rPr lang="sr-Latn-CS" dirty="0"/>
              <a:t>Maskulinitet – muški identiteti</a:t>
            </a:r>
          </a:p>
          <a:p>
            <a:pPr lvl="1">
              <a:buNone/>
            </a:pPr>
            <a:endParaRPr lang="sr-Latn-CS" dirty="0"/>
          </a:p>
          <a:p>
            <a:r>
              <a:rPr lang="sr-Latn-CS" dirty="0"/>
              <a:t>Status i dokolica</a:t>
            </a:r>
          </a:p>
          <a:p>
            <a:pPr lvl="1"/>
            <a:endParaRPr lang="sr-Latn-C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CS" dirty="0"/>
              <a:t>Dimenzije proučavanja</a:t>
            </a:r>
            <a:br>
              <a:rPr lang="sr-Latn-CS" dirty="0"/>
            </a:br>
            <a:endParaRPr lang="sr-Latn-C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CS" dirty="0"/>
              <a:t>subjekt kao potrošač</a:t>
            </a:r>
          </a:p>
          <a:p>
            <a:r>
              <a:rPr lang="sr-Latn-CS" dirty="0"/>
              <a:t>građanin – politički subjekt</a:t>
            </a:r>
          </a:p>
          <a:p>
            <a:r>
              <a:rPr lang="sr-Latn-CS" dirty="0"/>
              <a:t>član organizacije – socijalni akter</a:t>
            </a:r>
          </a:p>
          <a:p>
            <a:r>
              <a:rPr lang="sr-Latn-CS" dirty="0"/>
              <a:t>privatni život</a:t>
            </a:r>
          </a:p>
          <a:p>
            <a:pPr>
              <a:buNone/>
            </a:pPr>
            <a:endParaRPr lang="sr-Latn-CS" dirty="0"/>
          </a:p>
          <a:p>
            <a:r>
              <a:rPr lang="sr-Latn-CS" dirty="0"/>
              <a:t>Strukturisano i nestrukturisano vreme</a:t>
            </a:r>
          </a:p>
          <a:p>
            <a:r>
              <a:rPr lang="sr-Latn-CS" dirty="0"/>
              <a:t>Pasivno vs. aktivno</a:t>
            </a:r>
          </a:p>
          <a:p>
            <a:endParaRPr lang="sr-Latn-CS" dirty="0"/>
          </a:p>
          <a:p>
            <a:r>
              <a:rPr lang="sr-Latn-CS" dirty="0"/>
              <a:t>Kulture mladih vs. Slobodno vreme mladih</a:t>
            </a:r>
          </a:p>
          <a:p>
            <a:endParaRPr lang="sr-Latn-CS" dirty="0"/>
          </a:p>
          <a:p>
            <a:pPr lvl="1"/>
            <a:endParaRPr lang="sr-Latn-CS" dirty="0"/>
          </a:p>
          <a:p>
            <a:pPr lvl="1"/>
            <a:endParaRPr lang="sr-Latn-CS" dirty="0"/>
          </a:p>
          <a:p>
            <a:pPr lvl="1"/>
            <a:endParaRPr lang="sr-Latn-CS" dirty="0"/>
          </a:p>
          <a:p>
            <a:pPr lvl="1"/>
            <a:endParaRPr lang="sr-Latn-C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Omladina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potkulture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</a:t>
            </a:r>
            <a:r>
              <a:rPr lang="sr-Latn-RS" dirty="0"/>
              <a:t>ragan Stanojević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Rastafarijanci</a:t>
            </a:r>
            <a:r>
              <a:rPr lang="en-US" dirty="0"/>
              <a:t> </a:t>
            </a:r>
          </a:p>
        </p:txBody>
      </p:sp>
      <p:pic>
        <p:nvPicPr>
          <p:cNvPr id="4" name="Content Placeholder 3" descr="6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819400" y="914400"/>
            <a:ext cx="2400300" cy="2540000"/>
          </a:xfrm>
        </p:spPr>
      </p:pic>
      <p:pic>
        <p:nvPicPr>
          <p:cNvPr id="5" name="Picture 4" descr="11425346673rastafaria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62600" y="990600"/>
            <a:ext cx="3657600" cy="2438400"/>
          </a:xfrm>
          <a:prstGeom prst="rect">
            <a:avLst/>
          </a:prstGeom>
        </p:spPr>
      </p:pic>
      <p:pic>
        <p:nvPicPr>
          <p:cNvPr id="6" name="Picture 5" descr="Bob_Marley_Redemption_1973-1980_front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124200" y="3505200"/>
            <a:ext cx="3048000" cy="3028950"/>
          </a:xfrm>
          <a:prstGeom prst="rect">
            <a:avLst/>
          </a:prstGeom>
        </p:spPr>
      </p:pic>
      <p:pic>
        <p:nvPicPr>
          <p:cNvPr id="7" name="Picture 6" descr="images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477000" y="3505201"/>
            <a:ext cx="2209800" cy="308208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Hipsteri </a:t>
            </a:r>
            <a:endParaRPr lang="en-US" dirty="0"/>
          </a:p>
        </p:txBody>
      </p:sp>
      <p:pic>
        <p:nvPicPr>
          <p:cNvPr id="8" name="Content Placeholder 7" descr="hip4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267200" y="1222752"/>
            <a:ext cx="4673854" cy="5025649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Teddy boys</a:t>
            </a:r>
            <a:endParaRPr lang="en-US" dirty="0"/>
          </a:p>
        </p:txBody>
      </p:sp>
      <p:pic>
        <p:nvPicPr>
          <p:cNvPr id="4" name="Content Placeholder 3" descr="images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91344" y="3717032"/>
            <a:ext cx="3810000" cy="2526196"/>
          </a:xfrm>
        </p:spPr>
      </p:pic>
      <p:pic>
        <p:nvPicPr>
          <p:cNvPr id="5" name="Picture 4" descr="teddy+girls+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39816" y="2082800"/>
            <a:ext cx="3168352" cy="3097064"/>
          </a:xfrm>
          <a:prstGeom prst="rect">
            <a:avLst/>
          </a:prstGeom>
        </p:spPr>
      </p:pic>
      <p:pic>
        <p:nvPicPr>
          <p:cNvPr id="7" name="Picture 6" descr="teds196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808573" y="0"/>
            <a:ext cx="4170000" cy="35306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teddy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87488" y="276931"/>
            <a:ext cx="8496944" cy="6084676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Modi</a:t>
            </a:r>
            <a:endParaRPr lang="en-US" dirty="0"/>
          </a:p>
        </p:txBody>
      </p:sp>
      <p:pic>
        <p:nvPicPr>
          <p:cNvPr id="4" name="Content Placeholder 3" descr="images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617505" y="-1"/>
            <a:ext cx="5196071" cy="3060699"/>
          </a:xfrm>
        </p:spPr>
      </p:pic>
      <p:pic>
        <p:nvPicPr>
          <p:cNvPr id="5" name="Picture 4" descr="modsonroad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488082" y="55880"/>
            <a:ext cx="3657600" cy="3060700"/>
          </a:xfrm>
          <a:prstGeom prst="rect">
            <a:avLst/>
          </a:prstGeom>
        </p:spPr>
      </p:pic>
      <p:pic>
        <p:nvPicPr>
          <p:cNvPr id="6" name="Picture 5" descr="mod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207568" y="3060697"/>
            <a:ext cx="5606008" cy="3296333"/>
          </a:xfrm>
          <a:prstGeom prst="rect">
            <a:avLst/>
          </a:prstGeom>
        </p:spPr>
      </p:pic>
      <p:pic>
        <p:nvPicPr>
          <p:cNvPr id="7" name="Picture 6" descr="Old_Mods_photo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155632" y="3324056"/>
            <a:ext cx="3657600" cy="299536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Rokeri</a:t>
            </a:r>
            <a:r>
              <a:rPr lang="en-US" dirty="0"/>
              <a:t> </a:t>
            </a:r>
          </a:p>
        </p:txBody>
      </p:sp>
      <p:pic>
        <p:nvPicPr>
          <p:cNvPr id="4" name="Content Placeholder 3" descr="rockerrace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695400" y="2204864"/>
            <a:ext cx="5305926" cy="3200400"/>
          </a:xfrm>
        </p:spPr>
      </p:pic>
      <p:pic>
        <p:nvPicPr>
          <p:cNvPr id="5" name="Picture 4" descr="rockersidecar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84031" y="2230407"/>
            <a:ext cx="5637401" cy="32004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 descr="rockershangou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19400" y="19544"/>
            <a:ext cx="6553200" cy="6388622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Glem rok </a:t>
            </a:r>
            <a:endParaRPr lang="en-US" dirty="0"/>
          </a:p>
        </p:txBody>
      </p:sp>
      <p:pic>
        <p:nvPicPr>
          <p:cNvPr id="4" name="Content Placeholder 3" descr="ss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7975411" y="308984"/>
            <a:ext cx="4038600" cy="3120016"/>
          </a:xfrm>
        </p:spPr>
      </p:pic>
      <p:pic>
        <p:nvPicPr>
          <p:cNvPr id="5" name="Picture 4" descr="q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1383" y="1988840"/>
            <a:ext cx="3886200" cy="3834613"/>
          </a:xfrm>
          <a:prstGeom prst="rect">
            <a:avLst/>
          </a:prstGeom>
        </p:spPr>
      </p:pic>
      <p:pic>
        <p:nvPicPr>
          <p:cNvPr id="6" name="Picture 5" descr="image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325407" y="1340768"/>
            <a:ext cx="3429000" cy="3207297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hlinkClick r:id="rId2"/>
              </a:rPr>
              <a:t>Disko</a:t>
            </a:r>
            <a:r>
              <a:rPr lang="en-US" dirty="0"/>
              <a:t> </a:t>
            </a:r>
            <a:br>
              <a:rPr lang="en-US" dirty="0"/>
            </a:br>
            <a:endParaRPr lang="en-US" dirty="0"/>
          </a:p>
        </p:txBody>
      </p:sp>
      <p:pic>
        <p:nvPicPr>
          <p:cNvPr id="4" name="Content Placeholder 3" descr="images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8199937" y="175260"/>
            <a:ext cx="3749040" cy="3124200"/>
          </a:xfrm>
        </p:spPr>
      </p:pic>
      <p:pic>
        <p:nvPicPr>
          <p:cNvPr id="5" name="Picture 4" descr="1970s-costume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04257" y="3560181"/>
            <a:ext cx="3749040" cy="3293954"/>
          </a:xfrm>
          <a:prstGeom prst="rect">
            <a:avLst/>
          </a:prstGeom>
        </p:spPr>
      </p:pic>
      <p:pic>
        <p:nvPicPr>
          <p:cNvPr id="6" name="Picture 5" descr="qq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3510388"/>
            <a:ext cx="4985031" cy="3347612"/>
          </a:xfrm>
          <a:prstGeom prst="rect">
            <a:avLst/>
          </a:prstGeom>
        </p:spPr>
      </p:pic>
      <p:pic>
        <p:nvPicPr>
          <p:cNvPr id="7" name="Picture 6" descr="45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143672" y="155105"/>
            <a:ext cx="4774349" cy="3176156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Pank</a:t>
            </a:r>
            <a:r>
              <a:rPr lang="en-US" dirty="0"/>
              <a:t> </a:t>
            </a:r>
          </a:p>
        </p:txBody>
      </p:sp>
      <p:pic>
        <p:nvPicPr>
          <p:cNvPr id="4" name="Content Placeholder 3" descr="art2092widea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7824093" y="0"/>
            <a:ext cx="4336440" cy="3429000"/>
          </a:xfrm>
        </p:spPr>
      </p:pic>
      <p:pic>
        <p:nvPicPr>
          <p:cNvPr id="5" name="Picture 4" descr="image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5360" y="1916832"/>
            <a:ext cx="4536504" cy="4132260"/>
          </a:xfrm>
          <a:prstGeom prst="rect">
            <a:avLst/>
          </a:prstGeom>
        </p:spPr>
      </p:pic>
      <p:pic>
        <p:nvPicPr>
          <p:cNvPr id="6" name="Picture 5" descr="highres_6774935.jpe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519936" y="3589570"/>
            <a:ext cx="3888432" cy="3062141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 descr="h143-punk.jpg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413" y="3505327"/>
            <a:ext cx="3888557" cy="2743200"/>
          </a:xfrm>
        </p:spPr>
      </p:pic>
      <p:pic>
        <p:nvPicPr>
          <p:cNvPr id="5" name="Picture 4" descr="punks460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20615" y="764704"/>
            <a:ext cx="6758972" cy="5069229"/>
          </a:xfrm>
          <a:prstGeom prst="rect">
            <a:avLst/>
          </a:prstGeom>
        </p:spPr>
      </p:pic>
      <p:pic>
        <p:nvPicPr>
          <p:cNvPr id="6" name="Picture 5" descr="imagesq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13383" y="3505327"/>
            <a:ext cx="1524000" cy="2870791"/>
          </a:xfrm>
          <a:prstGeom prst="rect">
            <a:avLst/>
          </a:prstGeom>
        </p:spPr>
      </p:pic>
      <p:pic>
        <p:nvPicPr>
          <p:cNvPr id="7" name="Picture 6" descr="264177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127"/>
            <a:ext cx="5449796" cy="35052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Skinhedsi</a:t>
            </a:r>
          </a:p>
        </p:txBody>
      </p:sp>
      <p:pic>
        <p:nvPicPr>
          <p:cNvPr id="4" name="Content Placeholder 3" descr="282px-Hoxton_Tom_McCourt_197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569696" y="286603"/>
            <a:ext cx="2592288" cy="5506314"/>
          </a:xfrm>
        </p:spPr>
      </p:pic>
      <p:pic>
        <p:nvPicPr>
          <p:cNvPr id="5" name="Picture 4" descr="images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2914" y="2348880"/>
            <a:ext cx="5241435" cy="3926017"/>
          </a:xfrm>
          <a:prstGeom prst="rect">
            <a:avLst/>
          </a:prstGeom>
        </p:spPr>
      </p:pic>
      <p:pic>
        <p:nvPicPr>
          <p:cNvPr id="6" name="Picture 5" descr="image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70798" y="1196752"/>
            <a:ext cx="4032448" cy="4032448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imagesCA10LF9O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0960" y="-16642"/>
            <a:ext cx="4600108" cy="3445641"/>
          </a:xfrm>
        </p:spPr>
      </p:pic>
      <p:pic>
        <p:nvPicPr>
          <p:cNvPr id="5" name="Picture 4" descr="imagesCAVQZRZ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36492" y="17476"/>
            <a:ext cx="4555508" cy="3411524"/>
          </a:xfrm>
          <a:prstGeom prst="rect">
            <a:avLst/>
          </a:prstGeom>
        </p:spPr>
      </p:pic>
      <p:pic>
        <p:nvPicPr>
          <p:cNvPr id="6" name="Picture 5" descr="imagesCARCMAJR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63752" y="3520441"/>
            <a:ext cx="3996519" cy="32004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Metal</a:t>
            </a:r>
            <a:r>
              <a:rPr lang="en-US" dirty="0"/>
              <a:t> </a:t>
            </a:r>
          </a:p>
        </p:txBody>
      </p:sp>
      <p:pic>
        <p:nvPicPr>
          <p:cNvPr id="4" name="Content Placeholder 3" descr="as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7559040" y="0"/>
            <a:ext cx="4632960" cy="2989006"/>
          </a:xfrm>
        </p:spPr>
      </p:pic>
      <p:pic>
        <p:nvPicPr>
          <p:cNvPr id="5" name="Picture 4" descr="assd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12439" y="126136"/>
            <a:ext cx="4497081" cy="2582783"/>
          </a:xfrm>
          <a:prstGeom prst="rect">
            <a:avLst/>
          </a:prstGeom>
        </p:spPr>
      </p:pic>
      <p:pic>
        <p:nvPicPr>
          <p:cNvPr id="6" name="Picture 5" descr="image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992300" y="3018918"/>
            <a:ext cx="4104456" cy="3839082"/>
          </a:xfrm>
          <a:prstGeom prst="rect">
            <a:avLst/>
          </a:prstGeom>
        </p:spPr>
      </p:pic>
      <p:pic>
        <p:nvPicPr>
          <p:cNvPr id="7" name="Picture 6" descr="ssd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935760" y="2989006"/>
            <a:ext cx="2724150" cy="3226663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Tehno</a:t>
            </a:r>
            <a:r>
              <a:rPr lang="en-US" dirty="0"/>
              <a:t> </a:t>
            </a:r>
          </a:p>
        </p:txBody>
      </p:sp>
      <p:pic>
        <p:nvPicPr>
          <p:cNvPr id="4" name="Content Placeholder 3" descr="club_culture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7896200" y="13701"/>
            <a:ext cx="4419600" cy="2840112"/>
          </a:xfrm>
        </p:spPr>
      </p:pic>
      <p:pic>
        <p:nvPicPr>
          <p:cNvPr id="5" name="Picture 4" descr="imag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95400" y="2015615"/>
            <a:ext cx="6070600" cy="40259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IMG_7017_edited-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52600" y="304800"/>
            <a:ext cx="8794230" cy="5867400"/>
          </a:xfr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Birmingemski</a:t>
            </a:r>
            <a:r>
              <a:rPr lang="en-US" dirty="0"/>
              <a:t> </a:t>
            </a:r>
            <a:r>
              <a:rPr lang="en-US" dirty="0" err="1"/>
              <a:t>centar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Razlika</a:t>
            </a:r>
            <a:r>
              <a:rPr lang="en-US" dirty="0"/>
              <a:t> u </a:t>
            </a:r>
            <a:r>
              <a:rPr lang="en-US" dirty="0" err="1"/>
              <a:t>odnosu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sr-Latn-RS" dirty="0"/>
              <a:t>čikašku školu</a:t>
            </a:r>
          </a:p>
          <a:p>
            <a:r>
              <a:rPr lang="sr-Latn-RS" dirty="0"/>
              <a:t>F. Koen, potkultura kao simboličko rešavanje protivrečnosti</a:t>
            </a:r>
          </a:p>
          <a:p>
            <a:r>
              <a:rPr lang="sr-Latn-RS" dirty="0"/>
              <a:t>Dž- Klark et all. </a:t>
            </a:r>
            <a:r>
              <a:rPr lang="en-US" dirty="0"/>
              <a:t>P</a:t>
            </a:r>
            <a:r>
              <a:rPr lang="sr-Latn-RS" dirty="0"/>
              <a:t>otkultura kao otpor kroz rituale</a:t>
            </a:r>
          </a:p>
          <a:p>
            <a:r>
              <a:rPr lang="sr-Latn-RS" dirty="0"/>
              <a:t>D. Hebdidž, formiranje potkultura u odnusu na rege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</a:t>
            </a:r>
            <a:r>
              <a:rPr lang="sr-Latn-RS" dirty="0"/>
              <a:t>ojmovi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</a:t>
            </a:r>
            <a:r>
              <a:rPr lang="sr-Latn-RS" dirty="0"/>
              <a:t>lasne kulture</a:t>
            </a:r>
          </a:p>
          <a:p>
            <a:r>
              <a:rPr lang="en-US" dirty="0"/>
              <a:t>H</a:t>
            </a:r>
            <a:r>
              <a:rPr lang="sr-Latn-RS" dirty="0"/>
              <a:t>egemonija (Gramši)</a:t>
            </a:r>
          </a:p>
          <a:p>
            <a:r>
              <a:rPr lang="sr-Latn-RS" dirty="0"/>
              <a:t>Homologija</a:t>
            </a:r>
          </a:p>
          <a:p>
            <a:r>
              <a:rPr lang="sr-Latn-RS" dirty="0"/>
              <a:t>Bricolage</a:t>
            </a: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</a:t>
            </a:r>
            <a:r>
              <a:rPr lang="sr-Latn-RS" dirty="0"/>
              <a:t>roblem sa konceptom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dirty="0"/>
              <a:t>Na teorijskom planu do promene perspektive dolazi na dva nivoa</a:t>
            </a:r>
          </a:p>
          <a:p>
            <a:pPr lvl="1"/>
            <a:r>
              <a:rPr lang="sr-Latn-RS" dirty="0"/>
              <a:t>1. </a:t>
            </a:r>
            <a:r>
              <a:rPr lang="en-US" dirty="0"/>
              <a:t>u </a:t>
            </a:r>
            <a:r>
              <a:rPr lang="en-US" dirty="0" err="1"/>
              <a:t>odnosu</a:t>
            </a:r>
            <a:r>
              <a:rPr lang="en-US" dirty="0"/>
              <a:t> </a:t>
            </a:r>
            <a:r>
              <a:rPr lang="en-US" dirty="0" err="1"/>
              <a:t>potkulture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njoj</a:t>
            </a:r>
            <a:r>
              <a:rPr lang="en-US" dirty="0"/>
              <a:t> </a:t>
            </a:r>
            <a:r>
              <a:rPr lang="en-US" dirty="0" err="1"/>
              <a:t>spoljašnjeg</a:t>
            </a:r>
            <a:r>
              <a:rPr lang="en-US" dirty="0"/>
              <a:t> </a:t>
            </a:r>
            <a:r>
              <a:rPr lang="en-US" dirty="0" err="1"/>
              <a:t>okruženja</a:t>
            </a:r>
            <a:r>
              <a:rPr lang="en-US" dirty="0"/>
              <a:t> </a:t>
            </a:r>
            <a:endParaRPr lang="sr-Latn-RS" dirty="0"/>
          </a:p>
          <a:p>
            <a:pPr lvl="1"/>
            <a:r>
              <a:rPr lang="pl-PL" dirty="0"/>
              <a:t>2. na nivou unutrašnjih odnosa u potkulturi </a:t>
            </a:r>
          </a:p>
          <a:p>
            <a:r>
              <a:rPr lang="en-US" dirty="0"/>
              <a:t>U </a:t>
            </a:r>
            <a:r>
              <a:rPr lang="en-US" dirty="0" err="1"/>
              <a:t>prvom</a:t>
            </a:r>
            <a:r>
              <a:rPr lang="en-US" dirty="0"/>
              <a:t> </a:t>
            </a:r>
            <a:r>
              <a:rPr lang="en-US" dirty="0" err="1"/>
              <a:t>slučaju</a:t>
            </a:r>
            <a:r>
              <a:rPr lang="en-US" dirty="0"/>
              <a:t> to </a:t>
            </a:r>
            <a:r>
              <a:rPr lang="en-US" dirty="0" err="1"/>
              <a:t>znači</a:t>
            </a:r>
            <a:r>
              <a:rPr lang="en-US" dirty="0"/>
              <a:t> </a:t>
            </a:r>
            <a:r>
              <a:rPr lang="en-US" dirty="0" err="1"/>
              <a:t>shvatanje</a:t>
            </a:r>
            <a:r>
              <a:rPr lang="en-US" dirty="0"/>
              <a:t> scene/</a:t>
            </a:r>
            <a:r>
              <a:rPr lang="en-US" dirty="0" err="1"/>
              <a:t>plemena</a:t>
            </a:r>
            <a:r>
              <a:rPr lang="en-US" dirty="0"/>
              <a:t>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društveno-kulturnog</a:t>
            </a:r>
            <a:r>
              <a:rPr lang="en-US" dirty="0"/>
              <a:t> </a:t>
            </a:r>
            <a:r>
              <a:rPr lang="en-US" dirty="0" err="1"/>
              <a:t>oblika</a:t>
            </a:r>
            <a:r>
              <a:rPr lang="en-US" dirty="0"/>
              <a:t> ne </a:t>
            </a:r>
            <a:r>
              <a:rPr lang="en-US" dirty="0" err="1"/>
              <a:t>primarno</a:t>
            </a:r>
            <a:r>
              <a:rPr lang="en-US" dirty="0"/>
              <a:t> </a:t>
            </a:r>
            <a:r>
              <a:rPr lang="en-US" dirty="0" err="1"/>
              <a:t>uslovljenog</a:t>
            </a:r>
            <a:r>
              <a:rPr lang="en-US" dirty="0"/>
              <a:t> </a:t>
            </a:r>
            <a:r>
              <a:rPr lang="en-US" dirty="0" err="1"/>
              <a:t>društveno-strukturnim</a:t>
            </a:r>
            <a:r>
              <a:rPr lang="en-US" dirty="0"/>
              <a:t> </a:t>
            </a:r>
            <a:r>
              <a:rPr lang="en-US" dirty="0" err="1"/>
              <a:t>položajem</a:t>
            </a:r>
            <a:r>
              <a:rPr lang="en-US" dirty="0"/>
              <a:t>, </a:t>
            </a:r>
            <a:r>
              <a:rPr lang="en-US" dirty="0" err="1"/>
              <a:t>dakle</a:t>
            </a:r>
            <a:r>
              <a:rPr lang="en-US" dirty="0"/>
              <a:t> </a:t>
            </a:r>
            <a:r>
              <a:rPr lang="en-US" dirty="0" err="1"/>
              <a:t>klasnim</a:t>
            </a:r>
            <a:r>
              <a:rPr lang="en-US" baseline="30000" dirty="0" err="1"/>
              <a:t>8</a:t>
            </a:r>
            <a:r>
              <a:rPr lang="en-US" baseline="30000" dirty="0"/>
              <a:t> </a:t>
            </a:r>
            <a:r>
              <a:rPr lang="en-US" dirty="0"/>
              <a:t>(</a:t>
            </a:r>
            <a:r>
              <a:rPr lang="en-US" dirty="0" err="1"/>
              <a:t>etničkim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nekim</a:t>
            </a:r>
            <a:r>
              <a:rPr lang="en-US" dirty="0"/>
              <a:t> </a:t>
            </a:r>
            <a:r>
              <a:rPr lang="en-US" dirty="0" err="1"/>
              <a:t>drugim</a:t>
            </a:r>
            <a:r>
              <a:rPr lang="en-US" dirty="0"/>
              <a:t>) </a:t>
            </a:r>
            <a:r>
              <a:rPr lang="en-US" dirty="0" err="1"/>
              <a:t>položajem</a:t>
            </a:r>
            <a:r>
              <a:rPr lang="en-US" dirty="0"/>
              <a:t> </a:t>
            </a:r>
            <a:r>
              <a:rPr lang="en-US" dirty="0" err="1"/>
              <a:t>njenih</a:t>
            </a:r>
            <a:r>
              <a:rPr lang="en-US" dirty="0"/>
              <a:t> </a:t>
            </a:r>
            <a:r>
              <a:rPr lang="en-US" dirty="0" err="1"/>
              <a:t>pripadnika</a:t>
            </a:r>
            <a:r>
              <a:rPr lang="en-US" dirty="0"/>
              <a:t>, </a:t>
            </a:r>
            <a:r>
              <a:rPr lang="en-US" dirty="0" err="1"/>
              <a:t>već</a:t>
            </a:r>
            <a:r>
              <a:rPr lang="en-US" dirty="0"/>
              <a:t> pre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izraz</a:t>
            </a:r>
            <a:r>
              <a:rPr lang="en-US" dirty="0"/>
              <a:t> </a:t>
            </a:r>
            <a:r>
              <a:rPr lang="en-US" dirty="0" err="1"/>
              <a:t>preferencija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potrošačkog</a:t>
            </a:r>
            <a:r>
              <a:rPr lang="en-US" dirty="0"/>
              <a:t> </a:t>
            </a:r>
            <a:r>
              <a:rPr lang="en-US" dirty="0" err="1"/>
              <a:t>izbora</a:t>
            </a:r>
            <a:r>
              <a:rPr lang="en-US" dirty="0"/>
              <a:t> </a:t>
            </a:r>
            <a:r>
              <a:rPr lang="en-US" dirty="0" err="1"/>
              <a:t>omladine</a:t>
            </a:r>
            <a:endParaRPr lang="sr-Latn-RS" dirty="0"/>
          </a:p>
          <a:p>
            <a:endParaRPr lang="sr-Latn-RS" dirty="0"/>
          </a:p>
          <a:p>
            <a:r>
              <a:rPr lang="sr-Latn-RS" dirty="0"/>
              <a:t>Pitanje OTPORA vs. </a:t>
            </a:r>
            <a:r>
              <a:rPr lang="en-US" dirty="0"/>
              <a:t>D</a:t>
            </a:r>
            <a:r>
              <a:rPr lang="sr-Latn-RS" dirty="0"/>
              <a:t>istance</a:t>
            </a:r>
          </a:p>
          <a:p>
            <a:endParaRPr lang="en-US" dirty="0"/>
          </a:p>
          <a:p>
            <a:r>
              <a:rPr lang="en-US" i="1" dirty="0"/>
              <a:t>P</a:t>
            </a:r>
            <a:r>
              <a:rPr lang="sr-Latn-RS" i="1" dirty="0"/>
              <a:t>otkultura kao </a:t>
            </a:r>
            <a:r>
              <a:rPr lang="en-US" i="1" dirty="0" err="1"/>
              <a:t>protopolitički</a:t>
            </a:r>
            <a:r>
              <a:rPr lang="en-US" i="1" dirty="0"/>
              <a:t> </a:t>
            </a:r>
            <a:r>
              <a:rPr lang="en-US" i="1" dirty="0" err="1"/>
              <a:t>i</a:t>
            </a:r>
            <a:r>
              <a:rPr lang="en-US" i="1" dirty="0"/>
              <a:t> </a:t>
            </a:r>
            <a:r>
              <a:rPr lang="en-US" i="1" dirty="0" err="1"/>
              <a:t>protoumetnički</a:t>
            </a:r>
            <a:r>
              <a:rPr lang="sr-Latn-RS" i="1" dirty="0"/>
              <a:t> </a:t>
            </a:r>
            <a:r>
              <a:rPr lang="sr-Latn-RS" dirty="0"/>
              <a:t>izraz</a:t>
            </a:r>
            <a:r>
              <a:rPr lang="en-US" i="1" dirty="0"/>
              <a:t> </a:t>
            </a:r>
          </a:p>
          <a:p>
            <a:endParaRPr lang="en-US" dirty="0"/>
          </a:p>
          <a:p>
            <a:endParaRPr lang="pl-PL" sz="2200" dirty="0"/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59608" y="381000"/>
            <a:ext cx="7498080" cy="5867400"/>
          </a:xfrm>
        </p:spPr>
        <p:txBody>
          <a:bodyPr/>
          <a:lstStyle/>
          <a:p>
            <a:endParaRPr lang="en-US" dirty="0"/>
          </a:p>
          <a:p>
            <a:r>
              <a:rPr lang="vi-VN" dirty="0"/>
              <a:t>U drugom slučaju se radi o shvatanju unutrašnjih odnosa potkulture. CCCS ih vidi kao podskupove društva – zajednice koje zauzimaju određenu teritoriju, koje su pritom u visokom stepenu homogene i čiji raznorodni strukturni elementi stoje u odnosu homologije. </a:t>
            </a:r>
            <a:endParaRPr lang="sr-Latn-RS" dirty="0"/>
          </a:p>
          <a:p>
            <a:endParaRPr lang="vi-VN" dirty="0"/>
          </a:p>
          <a:p>
            <a:r>
              <a:rPr lang="en-US" dirty="0"/>
              <a:t>S</a:t>
            </a:r>
            <a:r>
              <a:rPr lang="sr-Latn-RS" dirty="0"/>
              <a:t>ame potkulture su hijerarhizovane</a:t>
            </a:r>
          </a:p>
          <a:p>
            <a:r>
              <a:rPr lang="en-US" dirty="0"/>
              <a:t>P</a:t>
            </a:r>
            <a:r>
              <a:rPr lang="sr-Latn-RS" dirty="0"/>
              <a:t>itanje homologije stila</a:t>
            </a:r>
            <a:endParaRPr lang="en-US" dirty="0"/>
          </a:p>
          <a:p>
            <a:r>
              <a:rPr lang="en-US" dirty="0" err="1"/>
              <a:t>Promene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se </a:t>
            </a:r>
            <a:r>
              <a:rPr lang="en-US" dirty="0" err="1"/>
              <a:t>desile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u </a:t>
            </a:r>
            <a:r>
              <a:rPr lang="en-US" dirty="0" err="1"/>
              <a:t>okviru</a:t>
            </a:r>
            <a:r>
              <a:rPr lang="en-US" dirty="0"/>
              <a:t> </a:t>
            </a:r>
            <a:r>
              <a:rPr lang="en-US" dirty="0" err="1"/>
              <a:t>istraživanja</a:t>
            </a:r>
            <a:r>
              <a:rPr lang="en-US" dirty="0"/>
              <a:t> </a:t>
            </a:r>
            <a:r>
              <a:rPr lang="en-US" i="1" dirty="0" err="1"/>
              <a:t>subjekta</a:t>
            </a:r>
            <a:r>
              <a:rPr lang="en-US" i="1" dirty="0"/>
              <a:t> </a:t>
            </a:r>
            <a:r>
              <a:rPr lang="en-US" i="1" dirty="0" err="1"/>
              <a:t>kulture</a:t>
            </a:r>
            <a:r>
              <a:rPr lang="en-US" i="1" dirty="0"/>
              <a:t>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CS" dirty="0"/>
              <a:t>Hvala na pažnji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E3DA18C2-75F1-4980-A5F0-165F6F71DE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109</TotalTime>
  <Words>363</Words>
  <Application>Microsoft Office PowerPoint</Application>
  <PresentationFormat>Widescreen</PresentationFormat>
  <Paragraphs>78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Calibri</vt:lpstr>
      <vt:lpstr>Calibri Light</vt:lpstr>
      <vt:lpstr>Retrospect</vt:lpstr>
      <vt:lpstr>Kulturni ukusi mladih i načini provođenja slobodnog vremena</vt:lpstr>
      <vt:lpstr>Metodologija </vt:lpstr>
      <vt:lpstr>PowerPoint Presentation</vt:lpstr>
      <vt:lpstr>Dimenzije proučavanja </vt:lpstr>
      <vt:lpstr>Omladina i potkulture</vt:lpstr>
      <vt:lpstr>Rastafarijanci </vt:lpstr>
      <vt:lpstr>Hipsteri </vt:lpstr>
      <vt:lpstr>Teddy boys</vt:lpstr>
      <vt:lpstr>PowerPoint Presentation</vt:lpstr>
      <vt:lpstr>Modi</vt:lpstr>
      <vt:lpstr>Rokeri </vt:lpstr>
      <vt:lpstr>PowerPoint Presentation</vt:lpstr>
      <vt:lpstr>Glem rok </vt:lpstr>
      <vt:lpstr>Disko  </vt:lpstr>
      <vt:lpstr>Pank </vt:lpstr>
      <vt:lpstr>PowerPoint Presentation</vt:lpstr>
      <vt:lpstr>Skinhedsi</vt:lpstr>
      <vt:lpstr>PowerPoint Presentation</vt:lpstr>
      <vt:lpstr>Metal </vt:lpstr>
      <vt:lpstr>Tehno </vt:lpstr>
      <vt:lpstr>PowerPoint Presentation</vt:lpstr>
      <vt:lpstr>Birmingemski centar</vt:lpstr>
      <vt:lpstr>Pojmovi </vt:lpstr>
      <vt:lpstr>Problem sa konceptom</vt:lpstr>
      <vt:lpstr>PowerPoint Presentation</vt:lpstr>
      <vt:lpstr>PowerPoint Presentation</vt:lpstr>
    </vt:vector>
  </TitlesOfParts>
  <Company>Grizli777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Dragan</dc:creator>
  <cp:lastModifiedBy>dragan stanojevic</cp:lastModifiedBy>
  <cp:revision>10</cp:revision>
  <dcterms:created xsi:type="dcterms:W3CDTF">2013-04-08T15:29:16Z</dcterms:created>
  <dcterms:modified xsi:type="dcterms:W3CDTF">2025-07-04T12:54:21Z</dcterms:modified>
</cp:coreProperties>
</file>