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D1FC554-6FB7-460C-B9D6-251A8EB97A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sr-Latn-RS" sz="2000" dirty="0"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sr-Latn-RS" sz="20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sr-Latn-RS" sz="2000" dirty="0"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sr-Latn-RS" sz="20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sr-Latn-RS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Lična jednačina istraživača</a:t>
            </a:r>
            <a:endParaRPr lang="en-US" sz="2400" b="1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113CEFE6-D20F-4373-A9E4-E306B569E3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Opšta metodologija etnologije i antropologije</a:t>
            </a:r>
            <a:endParaRPr lang="sr-Latn-RS" dirty="0"/>
          </a:p>
          <a:p>
            <a:r>
              <a:rPr lang="sr-Latn-RS" sz="2200" dirty="0">
                <a:latin typeface="Cambria" panose="02040503050406030204" pitchFamily="18" charset="0"/>
                <a:ea typeface="Cambria" panose="02040503050406030204" pitchFamily="18" charset="0"/>
              </a:rPr>
              <a:t>Prof. dr Miloš </a:t>
            </a:r>
            <a:r>
              <a:rPr lang="sr-Latn-R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Milenković</a:t>
            </a:r>
            <a:endParaRPr lang="sr-Latn-R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536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="" xmlns:a16="http://schemas.microsoft.com/office/drawing/2014/main" id="{71B9759E-E5C6-470F-8C50-2A6B227EB7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>
                <a:latin typeface="Cambria" panose="02040503050406030204" pitchFamily="18" charset="0"/>
              </a:rPr>
              <a:t>E</a:t>
            </a:r>
            <a:r>
              <a:rPr lang="sr-Latn-RS" altLang="en-US" sz="3600">
                <a:latin typeface="Cambria" panose="02040503050406030204" pitchFamily="18" charset="0"/>
              </a:rPr>
              <a:t>tičko-politička zavisnost metoda</a:t>
            </a:r>
            <a:endParaRPr lang="en-US" altLang="en-US" sz="360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BD8D777-B709-4300-829F-FA5889C910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550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etod je put ka ostvarivanju ciljeva nauke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C</a:t>
            </a:r>
            <a:r>
              <a:rPr lang="sr-Latn-RS" dirty="0">
                <a:latin typeface="Cambria" pitchFamily="18" charset="0"/>
              </a:rPr>
              <a:t>iljevi su, tradicionalno posmatrano, zamišljani kao vrednosno-neutralni (nauka nije ni religija ni ideologija, već traganje za „istinom“, „objektivno saznanje“)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storija nauke – i njene proizvodnje i njene primene – pokazuje da su ciljevi ponekad obojeni, a ponekad i direktno zavisni od ličnih i kolektivnih vrednosti (inherentna političnost a ne naknadna politizacija)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U DHN posebno je prisutam ili apologetski ili kritički stav prema trenutnom stanju društva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orast značaja etičkih protokola, smernica i kodeksa tokom poslednjih decenija – nauka je sve manje slobodna i otvorena za neočekivano, a sve više formalna delatnost (kontrola štete, umanjenje rizika, upravljanje očekivanjima, pritisak javnosti, komformiranje sponzorima nasuprot slobodnoj potrazi za istinom, posebno su društveno opasni kada je reč o DHN)</a:t>
            </a:r>
            <a:endParaRPr lang="en-US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012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="" xmlns:a16="http://schemas.microsoft.com/office/drawing/2014/main" id="{CD6B8453-7554-4E27-AA27-E6C0286C47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3600" dirty="0">
                <a:latin typeface="+mn-lt"/>
              </a:rPr>
              <a:t>I</a:t>
            </a:r>
            <a:r>
              <a:rPr lang="sr-Latn-RS" altLang="en-US" sz="3600" dirty="0">
                <a:latin typeface="+mn-lt"/>
              </a:rPr>
              <a:t>nterpretativni imperijalizam (</a:t>
            </a:r>
            <a:r>
              <a:rPr lang="sr-Latn-RS" sz="3600" dirty="0">
                <a:latin typeface="+mn-lt"/>
              </a:rPr>
              <a:t>klasizam, nacionalizam, paternalizam, dženderizam...)</a:t>
            </a:r>
            <a:endParaRPr lang="en-US" altLang="en-US" sz="3600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927D242-AF1E-4F20-A48C-349F80F89D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47500" lnSpcReduction="20000"/>
          </a:bodyPr>
          <a:lstStyle/>
          <a:p>
            <a:pPr>
              <a:defRPr/>
            </a:pPr>
            <a:r>
              <a:rPr lang="sr-Latn-RS" dirty="0">
                <a:latin typeface="Cambria" pitchFamily="18" charset="0"/>
              </a:rPr>
              <a:t>Velika dilema kritičke metodologije DHN - „</a:t>
            </a: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isanje Drugih“ – predstave pojedinih naučnika ili naučnih škola postaju istinite, </a:t>
            </a:r>
            <a:r>
              <a:rPr lang="sr-Latn-RS" dirty="0" smtClean="0">
                <a:latin typeface="Cambria" pitchFamily="18" charset="0"/>
              </a:rPr>
              <a:t>„činjenice“ </a:t>
            </a:r>
            <a:r>
              <a:rPr lang="sr-Latn-RS" dirty="0">
                <a:latin typeface="Cambria" pitchFamily="18" charset="0"/>
              </a:rPr>
              <a:t>o čitavim kulturama (institucionalizacija objektifikuje i univerzalizuje ono što je po definiciji partikularno i pristrasno)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ritička metodologija DHN kao kritika Zapada (nativistička i postkolonijalna kritika – znanje je uvek neko i nečije, ono se prikazuje kao univerzalno ali služi globalnoj dominaciji)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...kao kritika patrijarhata (znanje je po pravilu kreirano iz perspektive muškaraca koji imaju moć nad ženama, decom i siromašnim i na drugi način potlačenim muškarcima)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...kao kritika kapitalizma (znanje u službi država, koje u službi kompanija smanjuju nivo građanskih i ljudskih prava)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...</a:t>
            </a:r>
            <a:r>
              <a:rPr lang="en-US" dirty="0">
                <a:latin typeface="Cambria" pitchFamily="18" charset="0"/>
              </a:rPr>
              <a:t> </a:t>
            </a:r>
            <a:r>
              <a:rPr lang="sr-Latn-RS" dirty="0">
                <a:latin typeface="Cambria" pitchFamily="18" charset="0"/>
              </a:rPr>
              <a:t>kao kritika nauke uopšte (laboratorija za preispitivanje lične liste predrasuda, kolektivne prirode znanja itd.)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...kao kao kritika </a:t>
            </a:r>
            <a:r>
              <a:rPr lang="sr-Latn-RS" dirty="0" smtClean="0">
                <a:latin typeface="Cambria" pitchFamily="18" charset="0"/>
              </a:rPr>
              <a:t>nacionalizma(ko ima moće da definiše ko jeste a ko „nije narod“, gde su „etničke granice“, čije je kulturno nasleđe „tradicionalno“ a čije „naknadno izmišljeno“...) </a:t>
            </a:r>
            <a:endParaRPr lang="sr-Latn-RS" dirty="0"/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4130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="" xmlns:a16="http://schemas.microsoft.com/office/drawing/2014/main" id="{516D582E-E031-45D9-872A-2FABB05CFF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altLang="en-US" sz="3200" dirty="0">
                <a:latin typeface="Cambria" panose="02040503050406030204" pitchFamily="18" charset="0"/>
              </a:rPr>
              <a:t>Važniji razlozi za promenu pojma metoda u DHN</a:t>
            </a:r>
            <a:endParaRPr lang="en-US" altLang="en-US" sz="32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7201974-EEEB-42DD-B3B8-EAA341C28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55000" lnSpcReduction="20000"/>
          </a:bodyPr>
          <a:lstStyle/>
          <a:p>
            <a:pPr>
              <a:defRPr/>
            </a:pPr>
            <a:r>
              <a:rPr lang="sr-Latn-RS" dirty="0">
                <a:latin typeface="Cambria" pitchFamily="18" charset="0"/>
              </a:rPr>
              <a:t>Nijedna disciplina u DHN </a:t>
            </a:r>
            <a:r>
              <a:rPr lang="sr-Latn-RS" b="1" dirty="0">
                <a:latin typeface="Cambria" pitchFamily="18" charset="0"/>
              </a:rPr>
              <a:t>ne</a:t>
            </a:r>
            <a:r>
              <a:rPr lang="sr-Latn-RS" dirty="0">
                <a:latin typeface="Cambria" pitchFamily="18" charset="0"/>
              </a:rPr>
              <a:t> postoji kao </a:t>
            </a:r>
            <a:r>
              <a:rPr lang="sr-Latn-RS" b="1" dirty="0">
                <a:latin typeface="Cambria" pitchFamily="18" charset="0"/>
              </a:rPr>
              <a:t>celovita</a:t>
            </a:r>
            <a:r>
              <a:rPr lang="sr-Latn-RS" dirty="0">
                <a:latin typeface="Cambria" pitchFamily="18" charset="0"/>
              </a:rPr>
              <a:t> i </a:t>
            </a:r>
            <a:r>
              <a:rPr lang="sr-Latn-RS" b="1" dirty="0">
                <a:latin typeface="Cambria" pitchFamily="18" charset="0"/>
              </a:rPr>
              <a:t>jedinstvena</a:t>
            </a:r>
            <a:r>
              <a:rPr lang="sr-Latn-RS" dirty="0">
                <a:latin typeface="Cambria" pitchFamily="18" charset="0"/>
              </a:rPr>
              <a:t> nauka; nacionalne i kontinentalne tradicije su veoma jake; njihovi metodi se ne mogu udžbenički normirati na globalnom nivou, osim u trivijalnom i u od sadržaja ispražnjenom smislu (isuviše opšteno da bi bilo iole smisleno u konkretnom kontekstu, bez detaljnog prilagođavanja)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J</a:t>
            </a:r>
            <a:r>
              <a:rPr lang="sr-Latn-RS" dirty="0">
                <a:latin typeface="Cambria" pitchFamily="18" charset="0"/>
              </a:rPr>
              <a:t>edina sličnost – </a:t>
            </a:r>
            <a:r>
              <a:rPr lang="sr-Latn-RS" b="1" dirty="0">
                <a:latin typeface="Cambria" pitchFamily="18" charset="0"/>
              </a:rPr>
              <a:t>terenski rad</a:t>
            </a:r>
            <a:r>
              <a:rPr lang="sr-Latn-RS" dirty="0">
                <a:latin typeface="Cambria" pitchFamily="18" charset="0"/>
              </a:rPr>
              <a:t> – negde služi pukom beleženju a negde ozbiljnoj nauci ili ozbiljnoj politici i često su preklopljene (uporedite – statistika, u kvantitativnim istraživanjima)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Istraživači na terenu su </a:t>
            </a:r>
            <a:r>
              <a:rPr lang="sr-Latn-RS" b="1" dirty="0">
                <a:latin typeface="Cambria" pitchFamily="18" charset="0"/>
              </a:rPr>
              <a:t>pogrešivi</a:t>
            </a:r>
            <a:r>
              <a:rPr lang="sr-Latn-RS" dirty="0">
                <a:latin typeface="Cambria" pitchFamily="18" charset="0"/>
              </a:rPr>
              <a:t>, dugo bavljenje nekim problemom čini naše predstave o njemu prividno verovatnijim, što smo skloni da posmatramo kao istinito... npr. astrologija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b="1" dirty="0">
                <a:latin typeface="Cambria" pitchFamily="18" charset="0"/>
              </a:rPr>
              <a:t>K</a:t>
            </a:r>
            <a:r>
              <a:rPr lang="sr-Latn-RS" b="1" dirty="0">
                <a:latin typeface="Cambria" pitchFamily="18" charset="0"/>
              </a:rPr>
              <a:t>ulture nisu homogene</a:t>
            </a:r>
            <a:r>
              <a:rPr lang="sr-Latn-RS" dirty="0">
                <a:latin typeface="Cambria" pitchFamily="18" charset="0"/>
              </a:rPr>
              <a:t> celine, različite </a:t>
            </a:r>
            <a:r>
              <a:rPr lang="sr-Latn-RS" dirty="0" smtClean="0">
                <a:latin typeface="Cambria" pitchFamily="18" charset="0"/>
              </a:rPr>
              <a:t>potkulture </a:t>
            </a:r>
            <a:r>
              <a:rPr lang="sr-Latn-RS" dirty="0">
                <a:latin typeface="Cambria" pitchFamily="18" charset="0"/>
              </a:rPr>
              <a:t>ili društvene grupe žive različite živote; generalizacije o čitavim kulturama decenijama su pravljene na osnovu perspektive a) moćnih b) muškaraca)</a:t>
            </a:r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7291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="" xmlns:a16="http://schemas.microsoft.com/office/drawing/2014/main" id="{A897E512-AD23-4FAD-93D2-E95377914F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RS" altLang="en-US"/>
              <a:t>...</a:t>
            </a:r>
            <a:endParaRPr lang="en-US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DBE7DFB-8272-4B99-A3A0-C370E2D838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ulture se mogu </a:t>
            </a:r>
            <a:r>
              <a:rPr lang="sr-Latn-RS" b="1" dirty="0">
                <a:latin typeface="Cambria" pitchFamily="18" charset="0"/>
              </a:rPr>
              <a:t>menjati</a:t>
            </a:r>
            <a:r>
              <a:rPr lang="sr-Latn-RS" dirty="0">
                <a:latin typeface="Cambria" pitchFamily="18" charset="0"/>
              </a:rPr>
              <a:t> veoma brzo, različite tehnike istraživanja i promena metodološkog okvira ponekada su neophodni i u kratkim razmacima između poseta (suprotno: “etnografski prezent” kao privid vanvremenosti)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Interpretacija po </a:t>
            </a:r>
            <a:r>
              <a:rPr lang="sr-Latn-RS" b="1" dirty="0">
                <a:latin typeface="Cambria" pitchFamily="18" charset="0"/>
              </a:rPr>
              <a:t>sećanju</a:t>
            </a:r>
            <a:r>
              <a:rPr lang="sr-Latn-RS" dirty="0">
                <a:latin typeface="Cambria" pitchFamily="18" charset="0"/>
              </a:rPr>
              <a:t> različitih istraživača proizvodi različite “činjenice”; ipak, i samo beleženje i pisanje dnevnika je nepouzdano (dijaloški efekat sa sobom umesto s proučavanima)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b="1" dirty="0">
                <a:latin typeface="Cambria" pitchFamily="18" charset="0"/>
              </a:rPr>
              <a:t>I</a:t>
            </a:r>
            <a:r>
              <a:rPr lang="sr-Latn-RS" b="1" dirty="0">
                <a:latin typeface="Cambria" pitchFamily="18" charset="0"/>
              </a:rPr>
              <a:t>ndividualna</a:t>
            </a:r>
            <a:r>
              <a:rPr lang="sr-Latn-RS" dirty="0">
                <a:latin typeface="Cambria" pitchFamily="18" charset="0"/>
              </a:rPr>
              <a:t> psihologija i lične sklonosti (npr. sindrom “mog plemena”)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deološka </a:t>
            </a:r>
            <a:r>
              <a:rPr lang="sr-Latn-RS" b="1" dirty="0">
                <a:latin typeface="Cambria" pitchFamily="18" charset="0"/>
              </a:rPr>
              <a:t>pristrasnost</a:t>
            </a:r>
            <a:r>
              <a:rPr lang="sr-Latn-RS" dirty="0">
                <a:latin typeface="Cambria" pitchFamily="18" charset="0"/>
              </a:rPr>
              <a:t> (npr. idealizacija fikcionalnog predmodernog komunizma, „idealnog društva“ i „dobrog divljaka“)</a:t>
            </a:r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991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="" xmlns:a16="http://schemas.microsoft.com/office/drawing/2014/main" id="{7156C018-5D23-412C-B3DF-62AEF83B87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RS" altLang="en-US"/>
              <a:t>...</a:t>
            </a:r>
            <a:endParaRPr lang="en-US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82CBC07-F638-4950-A92C-9694E73BC3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>
              <a:defRPr/>
            </a:pPr>
            <a:r>
              <a:rPr lang="en-US" b="1" dirty="0">
                <a:latin typeface="Cambria" pitchFamily="18" charset="0"/>
              </a:rPr>
              <a:t>R</a:t>
            </a:r>
            <a:r>
              <a:rPr lang="sr-Latn-RS" b="1" dirty="0">
                <a:latin typeface="Cambria" pitchFamily="18" charset="0"/>
              </a:rPr>
              <a:t>azličiti ciljevi nauke </a:t>
            </a:r>
            <a:r>
              <a:rPr lang="sr-Latn-RS" dirty="0">
                <a:latin typeface="Cambria" pitchFamily="18" charset="0"/>
              </a:rPr>
              <a:t>(razumevanje favorizuje opravdanje, objašnjenje favorizuje kritiku)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T</a:t>
            </a:r>
            <a:r>
              <a:rPr lang="sr-Latn-RS" dirty="0">
                <a:latin typeface="Cambria" pitchFamily="18" charset="0"/>
              </a:rPr>
              <a:t>eško je </a:t>
            </a:r>
            <a:r>
              <a:rPr lang="sr-Latn-RS" dirty="0" smtClean="0">
                <a:latin typeface="Cambria" pitchFamily="18" charset="0"/>
              </a:rPr>
              <a:t>isključiti individualnu </a:t>
            </a:r>
            <a:r>
              <a:rPr lang="sr-Latn-RS" dirty="0">
                <a:latin typeface="Cambria" pitchFamily="18" charset="0"/>
              </a:rPr>
              <a:t>perspektivu, i sami istraživači dolaze iz različitih kultura i </a:t>
            </a:r>
            <a:r>
              <a:rPr lang="sr-Latn-RS" dirty="0" smtClean="0">
                <a:latin typeface="Cambria" pitchFamily="18" charset="0"/>
              </a:rPr>
              <a:t>potkultura </a:t>
            </a:r>
            <a:r>
              <a:rPr lang="sr-Latn-RS" dirty="0">
                <a:latin typeface="Cambria" pitchFamily="18" charset="0"/>
              </a:rPr>
              <a:t>(naša </a:t>
            </a:r>
            <a:r>
              <a:rPr lang="sr-Latn-RS" b="1" dirty="0">
                <a:latin typeface="Cambria" pitchFamily="18" charset="0"/>
              </a:rPr>
              <a:t>obuka nije toliko moćna </a:t>
            </a:r>
            <a:r>
              <a:rPr lang="sr-Latn-RS" dirty="0">
                <a:latin typeface="Cambria" pitchFamily="18" charset="0"/>
              </a:rPr>
              <a:t>da nas “slomi” kao ličnosti ili da “obriše” našu kulturu)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b="1" dirty="0">
                <a:latin typeface="Cambria" pitchFamily="18" charset="0"/>
              </a:rPr>
              <a:t>S</a:t>
            </a:r>
            <a:r>
              <a:rPr lang="sr-Latn-RS" b="1" dirty="0">
                <a:latin typeface="Cambria" pitchFamily="18" charset="0"/>
              </a:rPr>
              <a:t>ociodemografski i interesni razlozi </a:t>
            </a:r>
            <a:r>
              <a:rPr lang="sr-Latn-RS" dirty="0">
                <a:latin typeface="Cambria" pitchFamily="18" charset="0"/>
              </a:rPr>
              <a:t>(rasa, klasa, pol, seksualna orijentacija, zdravstveno stanje, oblik tela...)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etodolozi normativne orijentacije često zaboravljaju da su i istraživači ljudi</a:t>
            </a:r>
            <a:r>
              <a:rPr lang="sr-Latn-RS" dirty="0">
                <a:latin typeface="Cambria" pitchFamily="18" charset="0"/>
                <a:sym typeface="Wingdings" pitchFamily="2" charset="2"/>
              </a:rPr>
              <a:t>. Mi se menjamo, a norma se generiše na osnovu nekog preseka u našim životima i našim delima (pseudo-problem)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3888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="" xmlns:a16="http://schemas.microsoft.com/office/drawing/2014/main" id="{8DC0371B-1A8C-4B5D-A698-CD4759678D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RS" altLang="en-US"/>
              <a:t>...</a:t>
            </a:r>
            <a:endParaRPr lang="en-US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73B7A81-2327-4191-A022-56F2D65069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ormativnost je ugrožena </a:t>
            </a:r>
            <a:r>
              <a:rPr lang="sr-Latn-RS" b="1" dirty="0">
                <a:latin typeface="Cambria" pitchFamily="18" charset="0"/>
              </a:rPr>
              <a:t>i naizgled metodološki irelevantnim (banalnim, trivijalnim...)</a:t>
            </a:r>
            <a:r>
              <a:rPr lang="sr-Latn-RS" dirty="0">
                <a:latin typeface="Cambria" pitchFamily="18" charset="0"/>
              </a:rPr>
              <a:t> aspektima (rat, bolest, vremenske nepogode, ponestane novca, istraživač ne ostane dovoljno dugo da pojmi kulturne cikluse i sl.)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b="1" dirty="0">
                <a:latin typeface="Cambria" pitchFamily="18" charset="0"/>
              </a:rPr>
              <a:t>N</a:t>
            </a:r>
            <a:r>
              <a:rPr lang="sr-Latn-RS" b="1" dirty="0">
                <a:latin typeface="Cambria" pitchFamily="18" charset="0"/>
              </a:rPr>
              <a:t>ivo poznavanja jezika </a:t>
            </a:r>
            <a:r>
              <a:rPr lang="sr-Latn-RS" b="1" dirty="0" smtClean="0">
                <a:latin typeface="Cambria" pitchFamily="18" charset="0"/>
              </a:rPr>
              <a:t>ili slenga </a:t>
            </a:r>
            <a:r>
              <a:rPr lang="sr-Latn-RS" dirty="0" smtClean="0">
                <a:latin typeface="Cambria" pitchFamily="18" charset="0"/>
              </a:rPr>
              <a:t>drastično </a:t>
            </a:r>
            <a:r>
              <a:rPr lang="sr-Latn-RS" dirty="0">
                <a:latin typeface="Cambria" pitchFamily="18" charset="0"/>
              </a:rPr>
              <a:t>utiče na kvalitet informacija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b="1" dirty="0">
                <a:latin typeface="Cambria" pitchFamily="18" charset="0"/>
              </a:rPr>
              <a:t>N</a:t>
            </a:r>
            <a:r>
              <a:rPr lang="sr-Latn-RS" b="1" dirty="0">
                <a:latin typeface="Cambria" pitchFamily="18" charset="0"/>
              </a:rPr>
              <a:t>edokumentovanost </a:t>
            </a:r>
            <a:r>
              <a:rPr lang="sr-Latn-RS" dirty="0">
                <a:latin typeface="Cambria" pitchFamily="18" charset="0"/>
              </a:rPr>
              <a:t>istraživanja (nalazi su privatni, najčešće nisu podložni preispitivanju, dopuni, kritici i reinterpetaciji, „građa“ se ne objavljuje a često se ni ne čuva – digitalizacija i dostupnost građe izvan specijalističkih biblioteka i arhiva je skoriji fenomen)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Prisnost ili distanca? Da li </a:t>
            </a:r>
            <a:r>
              <a:rPr lang="sr-Latn-RS" b="1" dirty="0">
                <a:latin typeface="Cambria" pitchFamily="18" charset="0"/>
              </a:rPr>
              <a:t>normativna formalizacija nastoji da eliminiše ono što je najvrednije u vezi s društveno-humanističkim naukama – potragu za znanjem o ljudima</a:t>
            </a:r>
            <a:endParaRPr lang="en-US" b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7328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="" xmlns:a16="http://schemas.microsoft.com/office/drawing/2014/main" id="{40523290-6557-49BA-B2D3-7D6FD83F4E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altLang="en-US" sz="3600" dirty="0"/>
              <a:t>Osvešćena nesavršenost društveno-humanističkih nauka</a:t>
            </a:r>
            <a:endParaRPr lang="en-US" alt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1F970E8-DC28-44B8-88FF-A1EBD0C3F6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550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oenta nauke je da programski nastoji da NE daje konačne odgovore; za razliku od religije njena glavna interna metodološka prednost je istovremeno i glavna </a:t>
            </a:r>
            <a:r>
              <a:rPr lang="sr-Latn-RS" b="1" dirty="0">
                <a:latin typeface="Cambria" pitchFamily="18" charset="0"/>
              </a:rPr>
              <a:t>javna</a:t>
            </a:r>
            <a:r>
              <a:rPr lang="sr-Latn-RS" dirty="0">
                <a:latin typeface="Cambria" pitchFamily="18" charset="0"/>
              </a:rPr>
              <a:t> mana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roblem: uobičajeno brkanje trenutne istinitosti s konačnom izvesnošču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S</a:t>
            </a:r>
            <a:r>
              <a:rPr lang="sr-Latn-RS" dirty="0">
                <a:latin typeface="Cambria" pitchFamily="18" charset="0"/>
              </a:rPr>
              <a:t>ubjektivno prevođenje subjektivnih iskustava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S</a:t>
            </a:r>
            <a:r>
              <a:rPr lang="sr-Latn-RS" dirty="0">
                <a:latin typeface="Cambria" pitchFamily="18" charset="0"/>
              </a:rPr>
              <a:t>ubjektivno razumevanje subjektivnih razumevanja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 smtClean="0">
                <a:latin typeface="Cambria" pitchFamily="18" charset="0"/>
              </a:rPr>
              <a:t>Konstanti problem – magijsko, </a:t>
            </a:r>
            <a:r>
              <a:rPr lang="sr-Latn-RS" dirty="0">
                <a:latin typeface="Cambria" pitchFamily="18" charset="0"/>
              </a:rPr>
              <a:t>laboratorijsko, inženjersko i političko nasleđe konceptualizacije “znanja” u društvu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Presudna važnost van-naučnih i pred-naučnih shvatanja objektivnosti i subjektivnosti</a:t>
            </a:r>
            <a:endParaRPr lang="en-US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5059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="" xmlns:a16="http://schemas.microsoft.com/office/drawing/2014/main" id="{CD460C7F-0A8A-4AE7-AA6F-113062A745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altLang="en-US" sz="3600" dirty="0">
                <a:latin typeface="Cambria" panose="02040503050406030204" pitchFamily="18" charset="0"/>
              </a:rPr>
              <a:t>Različita shvatanja subjektivnosti – osnovne metodološke implikacije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BA6FF7D-1579-49F5-B569-EA4FA9BFB6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>
              <a:defRPr/>
            </a:pPr>
            <a:endParaRPr lang="sr-Latn-RS" dirty="0"/>
          </a:p>
          <a:p>
            <a:pPr>
              <a:defRPr/>
            </a:pPr>
            <a:r>
              <a:rPr lang="en-US" b="1" dirty="0">
                <a:latin typeface="Cambria" pitchFamily="18" charset="0"/>
              </a:rPr>
              <a:t>S</a:t>
            </a:r>
            <a:r>
              <a:rPr lang="sr-Latn-RS" b="1" dirty="0">
                <a:latin typeface="Cambria" pitchFamily="18" charset="0"/>
              </a:rPr>
              <a:t>ubjektivnost kao individualna </a:t>
            </a:r>
            <a:r>
              <a:rPr lang="sr-Latn-RS" dirty="0">
                <a:latin typeface="Cambria" pitchFamily="18" charset="0"/>
              </a:rPr>
              <a:t>specifičnost, pristrasnost, slučajnost, neurednost u odnosu na konsenzus naučne zajednice (pozadinska mitska pretpostavka: zajednicu odlikuje konsenzus, naučne zajednice su kao plemena, idealno uređene i jedinstvene)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b="1" dirty="0">
                <a:latin typeface="Cambria" pitchFamily="18" charset="0"/>
              </a:rPr>
              <a:t>S</a:t>
            </a:r>
            <a:r>
              <a:rPr lang="sr-Latn-RS" b="1" dirty="0">
                <a:latin typeface="Cambria" pitchFamily="18" charset="0"/>
              </a:rPr>
              <a:t>ubjektivnost kao nesaglasnost s  objektivnom realnošću </a:t>
            </a:r>
            <a:r>
              <a:rPr lang="sr-Latn-RS" dirty="0">
                <a:latin typeface="Cambria" pitchFamily="18" charset="0"/>
              </a:rPr>
              <a:t>(pozadinska mitska pretpostavka: </a:t>
            </a:r>
            <a:r>
              <a:rPr lang="sr-Latn-RS" dirty="0" smtClean="0">
                <a:latin typeface="Cambria" pitchFamily="18" charset="0"/>
              </a:rPr>
              <a:t>saglasnost </a:t>
            </a:r>
            <a:r>
              <a:rPr lang="sr-Latn-RS" dirty="0">
                <a:latin typeface="Cambria" pitchFamily="18" charset="0"/>
              </a:rPr>
              <a:t>s objektivnom realnošću je moguća, direktna percepcija je osnova nauke, mi smo kamere a nema ni režije ni montaže)</a:t>
            </a:r>
          </a:p>
          <a:p>
            <a:pPr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5349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="" xmlns:a16="http://schemas.microsoft.com/office/drawing/2014/main" id="{C468033A-CB6C-456C-9D4D-0C41ABCEAA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3600" dirty="0">
                <a:latin typeface="Cambria" panose="02040503050406030204" pitchFamily="18" charset="0"/>
              </a:rPr>
              <a:t>D</a:t>
            </a:r>
            <a:r>
              <a:rPr lang="sr-Latn-RS" altLang="en-US" sz="3600" dirty="0">
                <a:latin typeface="Cambria" panose="02040503050406030204" pitchFamily="18" charset="0"/>
              </a:rPr>
              <a:t>va shvatanja objektivnosti – osnovne metodološke implikacije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7C739B6-4A85-49F2-AF2E-D934DDFE48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>
              <a:defRPr/>
            </a:pPr>
            <a:r>
              <a:rPr lang="en-US" b="1" dirty="0">
                <a:latin typeface="Cambria" pitchFamily="18" charset="0"/>
              </a:rPr>
              <a:t>O</a:t>
            </a:r>
            <a:r>
              <a:rPr lang="sr-Latn-RS" b="1" dirty="0">
                <a:latin typeface="Cambria" pitchFamily="18" charset="0"/>
              </a:rPr>
              <a:t>bjektivnost kao konsenzus</a:t>
            </a:r>
            <a:r>
              <a:rPr lang="sr-Latn-RS" dirty="0">
                <a:latin typeface="Cambria" pitchFamily="18" charset="0"/>
              </a:rPr>
              <a:t>, kao dogovor naučnika u datom vremenu, prostoru, paradigmi, kao “stanje stvari” ili “trenutni presek” (pozadinska pretpostavka: nema pozitivne percepcije konačne istine, istina se konstituiše, a sve što se konstituiše se i rekonstituiše)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b="1" dirty="0">
                <a:latin typeface="Cambria" pitchFamily="18" charset="0"/>
              </a:rPr>
              <a:t>O</a:t>
            </a:r>
            <a:r>
              <a:rPr lang="sr-Latn-RS" b="1" dirty="0">
                <a:latin typeface="Cambria" pitchFamily="18" charset="0"/>
              </a:rPr>
              <a:t>bjektivnost kao korespodencija s realnošću</a:t>
            </a:r>
            <a:r>
              <a:rPr lang="sr-Latn-RS" dirty="0">
                <a:latin typeface="Cambria" pitchFamily="18" charset="0"/>
              </a:rPr>
              <a:t>, naučno znanje kao rezultat primene nekog modela na neki problem radi dolaženja do konačne istine (ko nema metod ne može da sazna istinu)</a:t>
            </a:r>
            <a:endParaRPr lang="en-US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8018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="" xmlns:a16="http://schemas.microsoft.com/office/drawing/2014/main" id="{1CBFC4FB-528A-416A-9ED0-07B85CDF3B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3600" dirty="0">
                <a:latin typeface="Cambria" panose="02040503050406030204" pitchFamily="18" charset="0"/>
              </a:rPr>
              <a:t>P</a:t>
            </a:r>
            <a:r>
              <a:rPr lang="sr-Latn-RS" altLang="en-US" sz="3600" dirty="0">
                <a:latin typeface="Cambria" panose="02040503050406030204" pitchFamily="18" charset="0"/>
              </a:rPr>
              <a:t>osle problemsko-aplikativnog pogleda na metod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94299E0-1BEC-4102-9D52-DADDC53420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etodologija nije metodika (formule, protokoli, kodeksi i uputstva nisu večni ni nepromenljivi, njihova analiza i provera je ono što je smisao metodologije)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etodi služe naučnicima; ne bi trebalo da je obrnuto (</a:t>
            </a:r>
            <a:r>
              <a:rPr lang="sr-Latn-RS" b="1" dirty="0">
                <a:latin typeface="Cambria" pitchFamily="18" charset="0"/>
              </a:rPr>
              <a:t>“metod je naučniku bog” je upravo </a:t>
            </a:r>
            <a:r>
              <a:rPr lang="sr-Latn-RS" b="1" u="sng" dirty="0">
                <a:latin typeface="Cambria" pitchFamily="18" charset="0"/>
              </a:rPr>
              <a:t>antimetodološko</a:t>
            </a:r>
            <a:r>
              <a:rPr lang="sr-Latn-RS" b="1" dirty="0">
                <a:latin typeface="Cambria" pitchFamily="18" charset="0"/>
              </a:rPr>
              <a:t> stanovište</a:t>
            </a:r>
            <a:r>
              <a:rPr lang="sr-Latn-RS" dirty="0">
                <a:latin typeface="Cambria" pitchFamily="18" charset="0"/>
              </a:rPr>
              <a:t>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etod nije nezavisan od prethodno analiziranih faktora i ne može se normirati neutralno u odnosu na njih (to ne znači da ga uopšte ne treba normirati, prilikom izrade plana pojedinačnog istraživanja)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V</a:t>
            </a:r>
            <a:r>
              <a:rPr lang="sr-Latn-RS" dirty="0">
                <a:latin typeface="Cambria" pitchFamily="18" charset="0"/>
              </a:rPr>
              <a:t>arljivost eksternalističko-internalističke podele, spor oko fiktivne razlike (međuzavisnost unutar-naučnih i izvan-naučnih faktora koji utiču na metod)</a:t>
            </a:r>
            <a:endParaRPr lang="en-US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276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CE7B2BC-D6DD-42B4-B08B-8CD95133A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„Lična jednačina istraživača“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A9379BC-955E-468C-96D1-698103330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sr-Latn-RS" dirty="0"/>
              <a:t>Po analogiji s metaforom iz astronomije i psihologije („lična jednačina posmatrača“)</a:t>
            </a:r>
          </a:p>
          <a:p>
            <a:endParaRPr lang="sr-Latn-RS" dirty="0"/>
          </a:p>
          <a:p>
            <a:r>
              <a:rPr lang="sr-Latn-RS" dirty="0"/>
              <a:t>Označava aspekte uticaja istraživača na istraživanje:</a:t>
            </a:r>
          </a:p>
          <a:p>
            <a:endParaRPr lang="sr-Latn-RS" dirty="0"/>
          </a:p>
          <a:p>
            <a:r>
              <a:rPr lang="sr-Latn-RS" b="1" dirty="0"/>
              <a:t>Problemi pozicije i percepcije </a:t>
            </a:r>
            <a:r>
              <a:rPr lang="sr-Latn-RS" dirty="0"/>
              <a:t>– fiziološki, neurološki, psihološki, lingvistički i kulturni faktori (npr. nemogućnost da se održi koncentracija, depresija ili sklonost pesimizmu, skepticizam, klasna/rasna odurnost prema proučavanima itd.)</a:t>
            </a:r>
          </a:p>
          <a:p>
            <a:pPr marL="0" indent="0">
              <a:buNone/>
            </a:pPr>
            <a:endParaRPr lang="sr-Latn-RS" dirty="0"/>
          </a:p>
          <a:p>
            <a:r>
              <a:rPr lang="sr-Latn-RS" b="1" dirty="0"/>
              <a:t>Problemi organizacije i recepcije </a:t>
            </a:r>
            <a:r>
              <a:rPr lang="sr-Latn-RS" dirty="0"/>
              <a:t>– organizacioni, etički, politički, ekonomski i bezbednosni faktori (npr. pristrasnost u sponzorisanom istraživanju, stupanje u emotivno-seksualne odnose s informantima, ideološki prezir prema informantima ili otvoreno zalaganje „za njihovu stvar“ itd.)  </a:t>
            </a:r>
          </a:p>
          <a:p>
            <a:endParaRPr lang="sr-Latn-RS" dirty="0"/>
          </a:p>
          <a:p>
            <a:r>
              <a:rPr lang="sr-Latn-RS" dirty="0"/>
              <a:t>Ovi aspekti se međusobno dopunjuju i utiču jedni na druge (nisu </a:t>
            </a:r>
            <a:r>
              <a:rPr lang="sr-Latn-RS" dirty="0" smtClean="0"/>
              <a:t>međusobno isključivi)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1499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="" xmlns:a16="http://schemas.microsoft.com/office/drawing/2014/main" id="{C8A8997F-D7EF-440D-A6C1-8542247281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>
                <a:latin typeface="Cambria" panose="02040503050406030204" pitchFamily="18" charset="0"/>
              </a:rPr>
              <a:t>S</a:t>
            </a:r>
            <a:r>
              <a:rPr lang="sr-Latn-RS" altLang="en-US" sz="3600" dirty="0">
                <a:latin typeface="Cambria" panose="02040503050406030204" pitchFamily="18" charset="0"/>
              </a:rPr>
              <a:t>misao pomenutih promena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9E10FE2-DD7E-464D-AB67-D129568A63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55000" lnSpcReduction="20000"/>
          </a:bodyPr>
          <a:lstStyle/>
          <a:p>
            <a:pPr>
              <a:defRPr/>
            </a:pPr>
            <a:r>
              <a:rPr lang="sr-Latn-RS" b="1" dirty="0">
                <a:latin typeface="Cambria" pitchFamily="18" charset="0"/>
              </a:rPr>
              <a:t>Sve rečeno ne znači da DHN nisu nauke </a:t>
            </a:r>
            <a:r>
              <a:rPr lang="sr-Latn-RS" dirty="0">
                <a:latin typeface="Cambria" pitchFamily="18" charset="0"/>
              </a:rPr>
              <a:t>– naprotiv, to znači da je upoznavanje složenosti i mana njihovih metoda pomoglo da danas bolje razumemo i ostale nauke, da prestanemo da ih (neopravdano) kritikujemo, da postanemo sposobni za interdisciplinarnu saradnju...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Konstruktivni karakter refleksivnosti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ritičko samounapređivanje a ne disolucija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b="1" dirty="0">
                <a:latin typeface="Cambria" pitchFamily="18" charset="0"/>
              </a:rPr>
              <a:t>D</a:t>
            </a:r>
            <a:r>
              <a:rPr lang="sr-Latn-RS" b="1" dirty="0">
                <a:latin typeface="Cambria" pitchFamily="18" charset="0"/>
              </a:rPr>
              <a:t>ekonstrukcija radi razumevanja konstrukcije, radi rekonstrukcije a ne radi destrukcije</a:t>
            </a:r>
          </a:p>
          <a:p>
            <a:pPr>
              <a:defRPr/>
            </a:pPr>
            <a:endParaRPr lang="sr-Latn-RS" b="1" dirty="0">
              <a:latin typeface="Cambria" pitchFamily="18" charset="0"/>
            </a:endParaRPr>
          </a:p>
          <a:p>
            <a:pPr>
              <a:defRPr/>
            </a:pPr>
            <a:r>
              <a:rPr lang="sr-Latn-RS" b="1" dirty="0">
                <a:latin typeface="Cambria" pitchFamily="18" charset="0"/>
              </a:rPr>
              <a:t>Zapamtite – „</a:t>
            </a:r>
            <a:r>
              <a:rPr lang="sr-Latn-RS" b="1" dirty="0" smtClean="0">
                <a:latin typeface="Cambria" pitchFamily="18" charset="0"/>
              </a:rPr>
              <a:t>dokazaćete se</a:t>
            </a:r>
            <a:r>
              <a:rPr lang="sr-Latn-RS" b="1" dirty="0">
                <a:latin typeface="Cambria" pitchFamily="18" charset="0"/>
              </a:rPr>
              <a:t>“ master i doktorskim radom pa onda kritikujte! </a:t>
            </a:r>
            <a:r>
              <a:rPr lang="sr-Latn-RS" b="1" dirty="0" smtClean="0">
                <a:latin typeface="Cambria" pitchFamily="18" charset="0"/>
              </a:rPr>
              <a:t>Do tada, sledite formu, posebno pri izradi  diplomskog rada</a:t>
            </a:r>
            <a:endParaRPr lang="sr-Latn-RS" b="1" dirty="0">
              <a:latin typeface="Cambria" pitchFamily="18" charset="0"/>
            </a:endParaRPr>
          </a:p>
          <a:p>
            <a:pPr>
              <a:defRPr/>
            </a:pPr>
            <a:endParaRPr lang="sr-Latn-RS" b="1" dirty="0" smtClean="0">
              <a:latin typeface="Cambria" pitchFamily="18" charset="0"/>
            </a:endParaRPr>
          </a:p>
          <a:p>
            <a:pPr>
              <a:defRPr/>
            </a:pPr>
            <a:r>
              <a:rPr lang="sr-Latn-RS" b="1" dirty="0" smtClean="0">
                <a:latin typeface="Cambria" pitchFamily="18" charset="0"/>
              </a:rPr>
              <a:t>Pokažite </a:t>
            </a:r>
            <a:r>
              <a:rPr lang="sr-Latn-RS" b="1" dirty="0">
                <a:latin typeface="Cambria" pitchFamily="18" charset="0"/>
              </a:rPr>
              <a:t>da možete da sprovedete klasično istraživanje pa onda eventualno pređite na kritičke/alternativne metode  </a:t>
            </a:r>
            <a:endParaRPr lang="en-US" b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7788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9ECBC41-EA10-4995-B346-414FC15EB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Hvala na pažnji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2693BA8-C33C-47D9-8EC8-28844BA0E6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Čitajte literaturu, razmišljajte o predavanjima</a:t>
            </a:r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r>
              <a:rPr lang="sr-Latn-RS" dirty="0"/>
              <a:t>milmil</a:t>
            </a:r>
            <a:r>
              <a:rPr lang="en-US" dirty="0"/>
              <a:t>@f.bg.ac.rs</a:t>
            </a:r>
          </a:p>
        </p:txBody>
      </p:sp>
    </p:spTree>
    <p:extLst>
      <p:ext uri="{BB962C8B-B14F-4D97-AF65-F5344CB8AC3E}">
        <p14:creationId xmlns:p14="http://schemas.microsoft.com/office/powerpoint/2010/main" val="2238650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F2A01DA-BEDB-4BC2-B07F-21C89410D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Da li je metod „izvan“ istraživača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BCABD39-9421-4FB0-A33A-4132B100BC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r-Latn-RS" dirty="0"/>
              <a:t>Tradicionalna metodologija istraživača opisuje/normira kao sprovodioca metoda</a:t>
            </a:r>
          </a:p>
          <a:p>
            <a:endParaRPr lang="sr-Latn-RS" dirty="0" smtClean="0"/>
          </a:p>
          <a:p>
            <a:r>
              <a:rPr lang="sr-Latn-RS" dirty="0" smtClean="0"/>
              <a:t>Metod </a:t>
            </a:r>
            <a:r>
              <a:rPr lang="sr-Latn-RS" dirty="0"/>
              <a:t>je izvan nas, poput protokola koji mi navodno puko primenjujemo</a:t>
            </a:r>
          </a:p>
          <a:p>
            <a:endParaRPr lang="sr-Latn-RS" dirty="0" smtClean="0"/>
          </a:p>
          <a:p>
            <a:r>
              <a:rPr lang="sr-Latn-RS" dirty="0" smtClean="0"/>
              <a:t>Ova </a:t>
            </a:r>
            <a:r>
              <a:rPr lang="sr-Latn-RS" dirty="0"/>
              <a:t>koncepcija metoda dovedena je u pitanje upravo u društveno-humanističkim naukama, i potiče iz hermeneutike (mada je kao inspiracija za zaokret početkom 20. veka poslužio napredak u fizici i </a:t>
            </a:r>
            <a:r>
              <a:rPr lang="sr-Latn-RS" dirty="0" smtClean="0"/>
              <a:t>istoriji i filozofiji </a:t>
            </a:r>
            <a:r>
              <a:rPr lang="sr-Latn-RS" dirty="0"/>
              <a:t>fizike – teorija relativnosti i kvantna mehanika)</a:t>
            </a:r>
          </a:p>
          <a:p>
            <a:endParaRPr lang="sr-Latn-RS" dirty="0" smtClean="0"/>
          </a:p>
          <a:p>
            <a:r>
              <a:rPr lang="sr-Latn-RS" dirty="0" smtClean="0"/>
              <a:t>Taj </a:t>
            </a:r>
            <a:r>
              <a:rPr lang="sr-Latn-RS" dirty="0"/>
              <a:t>mehanički, aplikativni koncept metoda u drugoj polovini 20. veka napušta se u korist refleksivnih, interaktivnih koncepata istraživanja</a:t>
            </a:r>
          </a:p>
          <a:p>
            <a:endParaRPr lang="sr-Latn-RS" dirty="0" smtClean="0"/>
          </a:p>
          <a:p>
            <a:r>
              <a:rPr lang="sr-Latn-RS" dirty="0" smtClean="0"/>
              <a:t>Istraživanje </a:t>
            </a:r>
            <a:r>
              <a:rPr lang="sr-Latn-RS" dirty="0"/>
              <a:t>kao društveni odnos, i samo se vidi kao kulturni fenomen </a:t>
            </a:r>
          </a:p>
          <a:p>
            <a:endParaRPr lang="sr-Latn-R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743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="" xmlns:a16="http://schemas.microsoft.com/office/drawing/2014/main" id="{E031002A-365F-4092-A808-E394D72F3C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RS" altLang="en-US"/>
              <a:t>Osnovna poenta</a:t>
            </a:r>
            <a:endParaRPr lang="en-US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9AD3C3F-EA84-4AAF-A069-9D30B2E706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>
              <a:defRPr/>
            </a:pPr>
            <a:r>
              <a:rPr lang="sr-Latn-RS" dirty="0"/>
              <a:t>Nakon što je interpretativni zaokret u istoriji, filozofiji, sociologiji i antropologiji nauke smestio (vratio) istraživača u kulturu, postalo je jasno da i metod mora da se smesti (vrati) u istraživača (odn. istraživačku zajednicu) – mesto sporenja u metodologiji nauke</a:t>
            </a:r>
          </a:p>
          <a:p>
            <a:pPr>
              <a:defRPr/>
            </a:pPr>
            <a:endParaRPr lang="sr-Latn-RS" dirty="0" smtClean="0"/>
          </a:p>
          <a:p>
            <a:pPr>
              <a:defRPr/>
            </a:pPr>
            <a:r>
              <a:rPr lang="sr-Latn-RS" dirty="0" smtClean="0"/>
              <a:t>To </a:t>
            </a:r>
            <a:r>
              <a:rPr lang="sr-Latn-RS" dirty="0"/>
              <a:t>je donelo brojne probleme standardno shvaćenoj metodologiji čija je osnovna funkcija da normira istraživanje nasuprot individualnim i kolektivnim identitetima naučnika (da ih „očisti“ od „nenaučnog“ u nama)</a:t>
            </a:r>
          </a:p>
          <a:p>
            <a:pPr>
              <a:defRPr/>
            </a:pPr>
            <a:endParaRPr lang="sr-Latn-RS" dirty="0" smtClean="0"/>
          </a:p>
          <a:p>
            <a:pPr>
              <a:defRPr/>
            </a:pPr>
            <a:r>
              <a:rPr lang="sr-Latn-RS" dirty="0" smtClean="0"/>
              <a:t>Scijentisti </a:t>
            </a:r>
            <a:r>
              <a:rPr lang="sr-Latn-RS" dirty="0"/>
              <a:t>su ovo doživeli kao napad na nauku pa i jeres („kraj nauke“)</a:t>
            </a:r>
          </a:p>
          <a:p>
            <a:pPr>
              <a:defRPr/>
            </a:pPr>
            <a:endParaRPr lang="sr-Latn-RS" dirty="0" smtClean="0"/>
          </a:p>
          <a:p>
            <a:pPr>
              <a:defRPr/>
            </a:pPr>
            <a:r>
              <a:rPr lang="sr-Latn-RS" dirty="0" smtClean="0"/>
              <a:t>Kritički </a:t>
            </a:r>
            <a:r>
              <a:rPr lang="sr-Latn-RS" dirty="0"/>
              <a:t>orijentisani metodolozi su ovo doživeli kao unapređenje naučnog metoda, kao način da DHN objasne specifičnost sopstvene naučnosti</a:t>
            </a:r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823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="" xmlns:a16="http://schemas.microsoft.com/office/drawing/2014/main" id="{7B1DFF8C-C4B0-43FE-885E-5498642CF6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>
                <a:latin typeface="Cambria" panose="02040503050406030204" pitchFamily="18" charset="0"/>
              </a:rPr>
              <a:t>P</a:t>
            </a:r>
            <a:r>
              <a:rPr lang="sr-Latn-RS" altLang="en-US" sz="3200">
                <a:latin typeface="Cambria" panose="02040503050406030204" pitchFamily="18" charset="0"/>
              </a:rPr>
              <a:t>ost-metodska konstelacija</a:t>
            </a:r>
            <a:endParaRPr lang="en-US" altLang="en-US" sz="320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5F9CAD4-26D2-4308-8ECC-4274FFC9E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>
              <a:buNone/>
              <a:defRPr/>
            </a:pPr>
            <a:r>
              <a:rPr lang="en-US" sz="3000" dirty="0">
                <a:latin typeface="Cambria" pitchFamily="18" charset="0"/>
              </a:rPr>
              <a:t>A</a:t>
            </a:r>
            <a:r>
              <a:rPr lang="sr-Latn-RS" sz="3000" dirty="0">
                <a:latin typeface="Cambria" pitchFamily="18" charset="0"/>
              </a:rPr>
              <a:t>rtikulacija ranijih kritičko-metodoloških otkrića u koherentan “antiscijentistički” pogled na metod:</a:t>
            </a:r>
          </a:p>
          <a:p>
            <a:pPr>
              <a:buNone/>
              <a:defRPr/>
            </a:pPr>
            <a:endParaRPr lang="sr-Latn-RS" sz="3000" dirty="0">
              <a:latin typeface="Cambria" pitchFamily="18" charset="0"/>
            </a:endParaRPr>
          </a:p>
          <a:p>
            <a:pPr>
              <a:defRPr/>
            </a:pPr>
            <a:r>
              <a:rPr lang="en-US" sz="3000" dirty="0">
                <a:latin typeface="Cambria" pitchFamily="18" charset="0"/>
              </a:rPr>
              <a:t>V</a:t>
            </a:r>
            <a:r>
              <a:rPr lang="sr-Latn-RS" sz="3000" dirty="0">
                <a:latin typeface="Cambria" pitchFamily="18" charset="0"/>
              </a:rPr>
              <a:t>arljivost posmatranja</a:t>
            </a:r>
          </a:p>
          <a:p>
            <a:pPr>
              <a:defRPr/>
            </a:pPr>
            <a:r>
              <a:rPr lang="en-US" sz="3000" dirty="0">
                <a:latin typeface="Cambria" pitchFamily="18" charset="0"/>
              </a:rPr>
              <a:t>N</a:t>
            </a:r>
            <a:r>
              <a:rPr lang="sr-Latn-RS" sz="3000" dirty="0">
                <a:latin typeface="Cambria" pitchFamily="18" charset="0"/>
              </a:rPr>
              <a:t>epouzdanost zaključivanja</a:t>
            </a:r>
          </a:p>
          <a:p>
            <a:pPr>
              <a:defRPr/>
            </a:pPr>
            <a:r>
              <a:rPr lang="en-US" sz="3000" dirty="0">
                <a:latin typeface="Cambria" pitchFamily="18" charset="0"/>
              </a:rPr>
              <a:t>P</a:t>
            </a:r>
            <a:r>
              <a:rPr lang="sr-Latn-RS" sz="3000" dirty="0">
                <a:latin typeface="Cambria" pitchFamily="18" charset="0"/>
              </a:rPr>
              <a:t>luralnost pa i individualnost perspektiva</a:t>
            </a:r>
          </a:p>
          <a:p>
            <a:pPr>
              <a:defRPr/>
            </a:pPr>
            <a:r>
              <a:rPr lang="en-US" sz="3000" dirty="0">
                <a:latin typeface="Cambria" pitchFamily="18" charset="0"/>
              </a:rPr>
              <a:t>T</a:t>
            </a:r>
            <a:r>
              <a:rPr lang="sr-Latn-RS" sz="3000" dirty="0">
                <a:latin typeface="Cambria" pitchFamily="18" charset="0"/>
              </a:rPr>
              <a:t>eorijska zavisnost metoda</a:t>
            </a:r>
          </a:p>
          <a:p>
            <a:pPr>
              <a:defRPr/>
            </a:pPr>
            <a:r>
              <a:rPr lang="en-US" sz="3000" dirty="0">
                <a:latin typeface="Cambria" pitchFamily="18" charset="0"/>
              </a:rPr>
              <a:t>E</a:t>
            </a:r>
            <a:r>
              <a:rPr lang="sr-Latn-RS" sz="3000" dirty="0">
                <a:latin typeface="Cambria" pitchFamily="18" charset="0"/>
              </a:rPr>
              <a:t>tičko-politička zavisnost nauke  </a:t>
            </a:r>
          </a:p>
          <a:p>
            <a:pPr>
              <a:defRPr/>
            </a:pPr>
            <a:r>
              <a:rPr lang="sr-Latn-RS" sz="3000" dirty="0">
                <a:latin typeface="Cambria" pitchFamily="18" charset="0"/>
              </a:rPr>
              <a:t>Kritika interpretativnog klasizma, nacionalizma, paternalizma, dženderizma, imperijalizma...</a:t>
            </a:r>
          </a:p>
          <a:p>
            <a:pPr>
              <a:defRPr/>
            </a:pP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717973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="" xmlns:a16="http://schemas.microsoft.com/office/drawing/2014/main" id="{0B1567DF-3E5D-4749-9C4B-11A7DB1AF9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>
                <a:latin typeface="Cambria" panose="02040503050406030204" pitchFamily="18" charset="0"/>
              </a:rPr>
              <a:t>V</a:t>
            </a:r>
            <a:r>
              <a:rPr lang="sr-Latn-RS" altLang="en-US" sz="3200">
                <a:latin typeface="Cambria" panose="02040503050406030204" pitchFamily="18" charset="0"/>
              </a:rPr>
              <a:t>arljivost posmatranja</a:t>
            </a:r>
            <a:endParaRPr lang="en-US" altLang="en-US" sz="320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EDA8136-D377-4FBE-829E-F9BA6B465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J</a:t>
            </a:r>
            <a:r>
              <a:rPr lang="sr-Latn-RS" dirty="0">
                <a:latin typeface="Cambria" pitchFamily="18" charset="0"/>
              </a:rPr>
              <a:t>ezička i sociokulturna determinisanost percepcije – </a:t>
            </a:r>
            <a:r>
              <a:rPr lang="sr-Latn-RS" dirty="0" smtClean="0">
                <a:latin typeface="Cambria" pitchFamily="18" charset="0"/>
              </a:rPr>
              <a:t>„posmatranje“ </a:t>
            </a:r>
            <a:r>
              <a:rPr lang="sr-Latn-RS" dirty="0">
                <a:latin typeface="Cambria" pitchFamily="18" charset="0"/>
              </a:rPr>
              <a:t>je čin (metafizičke) konstrukcije, na osnovu različitih prirodnih i naučnih jezika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rah mita o </a:t>
            </a:r>
            <a:r>
              <a:rPr lang="sr-Latn-RS" dirty="0" smtClean="0">
                <a:latin typeface="Cambria" pitchFamily="18" charset="0"/>
              </a:rPr>
              <a:t>„pogledu niotkuda“ </a:t>
            </a:r>
            <a:r>
              <a:rPr lang="sr-Latn-RS" dirty="0">
                <a:latin typeface="Cambria" pitchFamily="18" charset="0"/>
              </a:rPr>
              <a:t>– nijedan socijalni akter ne može da poznaje perspektive svih članova proučavane zajednice ni kada proučava sopstvenu kulturu 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S</a:t>
            </a:r>
            <a:r>
              <a:rPr lang="sr-Latn-RS" dirty="0">
                <a:latin typeface="Cambria" pitchFamily="18" charset="0"/>
              </a:rPr>
              <a:t>kriveno u drugim kulturama za strance – pitanje (ne)mogućnosti pristupa (npr. tajnim </a:t>
            </a:r>
            <a:r>
              <a:rPr lang="sr-Latn-RS" dirty="0" smtClean="0">
                <a:latin typeface="Cambria" pitchFamily="18" charset="0"/>
              </a:rPr>
              <a:t>znanjima, ženama...), </a:t>
            </a:r>
            <a:r>
              <a:rPr lang="sr-Latn-RS" dirty="0">
                <a:latin typeface="Cambria" pitchFamily="18" charset="0"/>
              </a:rPr>
              <a:t>problem informanata koji lažu...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straživači greše... </a:t>
            </a: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ogrešivost kao konstanta naučne prakse, „ljudsko lice“ nauke</a:t>
            </a:r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531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="" xmlns:a16="http://schemas.microsoft.com/office/drawing/2014/main" id="{2C531EEA-A733-4E7E-AEF5-F960ADE88A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latin typeface="Cambria" panose="02040503050406030204" pitchFamily="18" charset="0"/>
              </a:rPr>
              <a:t>N</a:t>
            </a:r>
            <a:r>
              <a:rPr lang="sr-Latn-RS" altLang="en-US">
                <a:latin typeface="Cambria" panose="02040503050406030204" pitchFamily="18" charset="0"/>
              </a:rPr>
              <a:t>epouzdanost zaključivanja</a:t>
            </a:r>
            <a:endParaRPr lang="en-US" altLang="en-US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BD11771-1A42-4FCE-A961-D77BE08365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U</a:t>
            </a:r>
            <a:r>
              <a:rPr lang="sr-Latn-RS" dirty="0">
                <a:latin typeface="Cambria" pitchFamily="18" charset="0"/>
              </a:rPr>
              <a:t>ticaj emocija, raspoloženja i sklonosti – egzotizam, strah, gadljivost, privlačnost, preterana radoznalost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Višestruke lojalnosti istraživača – nauci, etničkoj, religijskoj ili rodnoj grupi, ideologiji i sl.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L</a:t>
            </a:r>
            <a:r>
              <a:rPr lang="sr-Latn-RS" dirty="0">
                <a:latin typeface="Cambria" pitchFamily="18" charset="0"/>
              </a:rPr>
              <a:t>enjost mišljenja, mišljenje po navici – stereotipizacija, pogrešne </a:t>
            </a:r>
            <a:r>
              <a:rPr lang="sr-Latn-RS" dirty="0" smtClean="0">
                <a:latin typeface="Cambria" pitchFamily="18" charset="0"/>
              </a:rPr>
              <a:t>asocijacije, „odrađivanje posla“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L</a:t>
            </a:r>
            <a:r>
              <a:rPr lang="sr-Latn-RS" dirty="0">
                <a:latin typeface="Cambria" pitchFamily="18" charset="0"/>
              </a:rPr>
              <a:t>očigke greške, nepoznavanje </a:t>
            </a:r>
            <a:r>
              <a:rPr lang="sr-Latn-RS" dirty="0" smtClean="0">
                <a:latin typeface="Cambria" pitchFamily="18" charset="0"/>
              </a:rPr>
              <a:t>ili nepridržavanje pravila </a:t>
            </a:r>
            <a:r>
              <a:rPr lang="sr-Latn-RS" dirty="0">
                <a:latin typeface="Cambria" pitchFamily="18" charset="0"/>
              </a:rPr>
              <a:t>zaključivanja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ritisak komformiranja zajednici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emogućnost kontrole pažnje izvan idealnih laboratorijskih uslova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411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="" xmlns:a16="http://schemas.microsoft.com/office/drawing/2014/main" id="{2E0E2674-2DED-4A43-BFD6-51E8C972E3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>
                <a:latin typeface="Cambria" panose="02040503050406030204" pitchFamily="18" charset="0"/>
              </a:rPr>
              <a:t>P</a:t>
            </a:r>
            <a:r>
              <a:rPr lang="sr-Latn-RS" altLang="en-US" sz="3200" dirty="0" smtClean="0">
                <a:latin typeface="Cambria" panose="02040503050406030204" pitchFamily="18" charset="0"/>
              </a:rPr>
              <a:t>luralizam, perspektivizam, individualizam</a:t>
            </a:r>
            <a:endParaRPr lang="en-US" altLang="en-US" sz="32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114BA15-FA70-417B-ADAF-4D731FD2C7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straživači koji dolaze iz različitih naučnih tradicija po pravilu tragaju za različitim informacijama, imaju različite ciljeve pa i predstavu o istom proučavanom fenomenu (paradigmatska zavisnost)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ndividualne razlike su nezanemarljive, od odnosa prema informantima do stila pisanja (individualna zavisnost)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T</a:t>
            </a:r>
            <a:r>
              <a:rPr lang="sr-Latn-RS" dirty="0">
                <a:latin typeface="Cambria" pitchFamily="18" charset="0"/>
              </a:rPr>
              <a:t>radicionalni pogled na metod ignorisao je ove razlike – da li su one uopšte bitne? 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Ako jesu, u kojoj meri mogu da utiču na naučne rezultate i predstavu koju imamo o sebi kao istraživačima? A drugi o nama i nauci uopšte?</a:t>
            </a:r>
            <a:endParaRPr lang="en-US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296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="" xmlns:a16="http://schemas.microsoft.com/office/drawing/2014/main" id="{3A04C69D-4806-48DB-8AE6-5AA04F2E8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>
                <a:latin typeface="Cambria" panose="02040503050406030204" pitchFamily="18" charset="0"/>
              </a:rPr>
              <a:t>T</a:t>
            </a:r>
            <a:r>
              <a:rPr lang="sr-Latn-RS" altLang="en-US" sz="3600" dirty="0">
                <a:latin typeface="Cambria" panose="02040503050406030204" pitchFamily="18" charset="0"/>
              </a:rPr>
              <a:t>eorijska zavisnost metoda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6C3206F-D850-4DB6-B216-BD4209523E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550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straživanje nikada nije potpuno spontano. </a:t>
            </a:r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no se, iako problemi i </a:t>
            </a:r>
            <a:r>
              <a:rPr lang="sr-Latn-RS" dirty="0" smtClean="0">
                <a:latin typeface="Cambria" pitchFamily="18" charset="0"/>
              </a:rPr>
              <a:t>nepredviđene </a:t>
            </a:r>
            <a:r>
              <a:rPr lang="sr-Latn-RS" dirty="0">
                <a:latin typeface="Cambria" pitchFamily="18" charset="0"/>
              </a:rPr>
              <a:t>stvari nužno “iskrsavaju”, sprovodi na osnovu plana odn. dizajna istraživanja, u skladu s jednim ili više istraživačkih pitanja/problema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lan istraživanja usmerava prikupljanje podataka u skladu s nekom teorijskom </a:t>
            </a:r>
            <a:r>
              <a:rPr lang="sr-Latn-RS" dirty="0" smtClean="0">
                <a:latin typeface="Cambria" pitchFamily="18" charset="0"/>
              </a:rPr>
              <a:t>predkoncepcijom </a:t>
            </a:r>
            <a:r>
              <a:rPr lang="sr-Latn-RS" dirty="0">
                <a:latin typeface="Cambria" pitchFamily="18" charset="0"/>
              </a:rPr>
              <a:t>– na primer, istorijski i funkcionalno orijentisana istraživanja imaju malo toga </a:t>
            </a:r>
            <a:r>
              <a:rPr lang="sr-Latn-RS" dirty="0" smtClean="0">
                <a:latin typeface="Cambria" pitchFamily="18" charset="0"/>
              </a:rPr>
              <a:t>zajedničkog (mada je njihova kombinacija intresantna)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etod služi ostvarivanju ciljeva nauke, a tokom najvećeg dela njene istorije, nauka je imala za cilj da teorijski razume stvarnost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U DHN, duže od veka brojne teorijske tradicije imaju za cilj </a:t>
            </a:r>
            <a:r>
              <a:rPr lang="sr-Latn-RS" dirty="0" smtClean="0">
                <a:latin typeface="Cambria" pitchFamily="18" charset="0"/>
              </a:rPr>
              <a:t>da stvarnost i  </a:t>
            </a:r>
            <a:r>
              <a:rPr lang="sr-Latn-RS" dirty="0">
                <a:latin typeface="Cambria" pitchFamily="18" charset="0"/>
              </a:rPr>
              <a:t>promene (vidi sledeći slajd)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Prividni paradoks – teorija prethodi metodu, a metod služi njenom ostvarenju (cikularno konstituisanje, tipičan primer dijalektike)</a:t>
            </a:r>
            <a:endParaRPr lang="en-US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916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2102</Words>
  <Application>Microsoft Office PowerPoint</Application>
  <PresentationFormat>On-screen Show (4:3)</PresentationFormat>
  <Paragraphs>180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  Lična jednačina istraživača</vt:lpstr>
      <vt:lpstr>„Lična jednačina istraživača“</vt:lpstr>
      <vt:lpstr>Da li je metod „izvan“ istraživača</vt:lpstr>
      <vt:lpstr>Osnovna poenta</vt:lpstr>
      <vt:lpstr>Post-metodska konstelacija</vt:lpstr>
      <vt:lpstr>Varljivost posmatranja</vt:lpstr>
      <vt:lpstr>Nepouzdanost zaključivanja</vt:lpstr>
      <vt:lpstr>Pluralizam, perspektivizam, individualizam</vt:lpstr>
      <vt:lpstr>Teorijska zavisnost metoda</vt:lpstr>
      <vt:lpstr>Etičko-politička zavisnost metoda</vt:lpstr>
      <vt:lpstr>Interpretativni imperijalizam (klasizam, nacionalizam, paternalizam, dženderizam...)</vt:lpstr>
      <vt:lpstr>Važniji razlozi za promenu pojma metoda u DHN</vt:lpstr>
      <vt:lpstr>...</vt:lpstr>
      <vt:lpstr>...</vt:lpstr>
      <vt:lpstr>...</vt:lpstr>
      <vt:lpstr>Osvešćena nesavršenost društveno-humanističkih nauka</vt:lpstr>
      <vt:lpstr>Različita shvatanja subjektivnosti – osnovne metodološke implikacije</vt:lpstr>
      <vt:lpstr>Dva shvatanja objektivnosti – osnovne metodološke implikacije</vt:lpstr>
      <vt:lpstr>Posle problemsko-aplikativnog pogleda na metod</vt:lpstr>
      <vt:lpstr>Smisao pomenutih promena</vt:lpstr>
      <vt:lpstr>Hvala na pažnji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„Uvod u metodologiju društveno-humanističkih nauka“  (kurs u okviru predmeta)  Metodologija istraživanja u fizičkom vaspitanju i sportu  10.12.2019. Lična jednačina istraživača</dc:title>
  <dc:creator>Korisnik</dc:creator>
  <cp:lastModifiedBy>EA</cp:lastModifiedBy>
  <cp:revision>21</cp:revision>
  <dcterms:created xsi:type="dcterms:W3CDTF">2006-08-16T00:00:00Z</dcterms:created>
  <dcterms:modified xsi:type="dcterms:W3CDTF">2021-01-16T17:18:40Z</dcterms:modified>
</cp:coreProperties>
</file>