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8" r:id="rId3"/>
    <p:sldId id="275" r:id="rId4"/>
    <p:sldId id="270" r:id="rId5"/>
    <p:sldId id="271" r:id="rId6"/>
    <p:sldId id="280" r:id="rId7"/>
    <p:sldId id="272" r:id="rId8"/>
    <p:sldId id="276" r:id="rId9"/>
    <p:sldId id="283" r:id="rId10"/>
    <p:sldId id="281" r:id="rId11"/>
    <p:sldId id="282" r:id="rId12"/>
    <p:sldId id="284" r:id="rId13"/>
    <p:sldId id="277" r:id="rId14"/>
    <p:sldId id="27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455A1D-01C7-4E0B-B904-D069D566F659}">
          <p14:sldIdLst>
            <p14:sldId id="256"/>
            <p14:sldId id="268"/>
            <p14:sldId id="275"/>
            <p14:sldId id="270"/>
            <p14:sldId id="271"/>
            <p14:sldId id="280"/>
            <p14:sldId id="272"/>
            <p14:sldId id="276"/>
          </p14:sldIdLst>
        </p14:section>
        <p14:section name="Untitled Section" id="{384CCE5B-33C8-43AD-BF33-36654B223B1F}">
          <p14:sldIdLst>
            <p14:sldId id="283"/>
            <p14:sldId id="281"/>
            <p14:sldId id="282"/>
            <p14:sldId id="284"/>
            <p14:sldId id="277"/>
            <p14:sldId id="2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5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0469BB-A9E7-4664-969E-2DEBFF5FF1F0}" type="datetimeFigureOut">
              <a:rPr lang="sr-Latn-RS" smtClean="0"/>
              <a:t>1.4.2020</a:t>
            </a:fld>
            <a:endParaRPr lang="sr-Latn-R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912947-253A-4673-B80B-279F6CA3248D}" type="slidenum">
              <a:rPr lang="sr-Latn-RS" smtClean="0"/>
              <a:t>‹#›</a:t>
            </a:fld>
            <a:endParaRPr lang="sr-Latn-RS"/>
          </a:p>
        </p:txBody>
      </p:sp>
    </p:spTree>
    <p:extLst>
      <p:ext uri="{BB962C8B-B14F-4D97-AF65-F5344CB8AC3E}">
        <p14:creationId xmlns:p14="http://schemas.microsoft.com/office/powerpoint/2010/main" val="1289992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D5912947-253A-4673-B80B-279F6CA3248D}" type="slidenum">
              <a:rPr lang="sr-Latn-RS" smtClean="0"/>
              <a:t>2</a:t>
            </a:fld>
            <a:endParaRPr lang="sr-Latn-RS"/>
          </a:p>
        </p:txBody>
      </p:sp>
    </p:spTree>
    <p:extLst>
      <p:ext uri="{BB962C8B-B14F-4D97-AF65-F5344CB8AC3E}">
        <p14:creationId xmlns:p14="http://schemas.microsoft.com/office/powerpoint/2010/main" val="167658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72AFBA1-7508-41D7-804C-BAEC0ED53AB1}" type="datetimeFigureOut">
              <a:rPr lang="en-US" smtClean="0"/>
              <a:pPr/>
              <a:t>4/1/2020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70083D1-45AF-464E-8338-41F41079B83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2AFBA1-7508-41D7-804C-BAEC0ED53AB1}"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083D1-45AF-464E-8338-41F41079B8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72AFBA1-7508-41D7-804C-BAEC0ED53AB1}" type="datetimeFigureOut">
              <a:rPr lang="en-US" smtClean="0"/>
              <a:pPr/>
              <a:t>4/1/2020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70083D1-45AF-464E-8338-41F41079B8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72AFBA1-7508-41D7-804C-BAEC0ED53AB1}"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70083D1-45AF-464E-8338-41F41079B83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72AFBA1-7508-41D7-804C-BAEC0ED53AB1}" type="datetimeFigureOut">
              <a:rPr lang="en-US" smtClean="0"/>
              <a:pPr/>
              <a:t>4/1/2020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70083D1-45AF-464E-8338-41F41079B83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72AFBA1-7508-41D7-804C-BAEC0ED53AB1}" type="datetimeFigureOut">
              <a:rPr lang="en-US" smtClean="0"/>
              <a:pPr/>
              <a:t>4/1/2020</a:t>
            </a:fld>
            <a:endParaRPr lang="en-US"/>
          </a:p>
        </p:txBody>
      </p:sp>
      <p:sp>
        <p:nvSpPr>
          <p:cNvPr id="10" name="Slide Number Placeholder 9"/>
          <p:cNvSpPr>
            <a:spLocks noGrp="1"/>
          </p:cNvSpPr>
          <p:nvPr>
            <p:ph type="sldNum" sz="quarter" idx="16"/>
          </p:nvPr>
        </p:nvSpPr>
        <p:spPr/>
        <p:txBody>
          <a:bodyPr rtlCol="0"/>
          <a:lstStyle/>
          <a:p>
            <a:fld id="{170083D1-45AF-464E-8338-41F41079B83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72AFBA1-7508-41D7-804C-BAEC0ED53AB1}" type="datetimeFigureOut">
              <a:rPr lang="en-US" smtClean="0"/>
              <a:pPr/>
              <a:t>4/1/2020</a:t>
            </a:fld>
            <a:endParaRPr lang="en-US"/>
          </a:p>
        </p:txBody>
      </p:sp>
      <p:sp>
        <p:nvSpPr>
          <p:cNvPr id="12" name="Slide Number Placeholder 11"/>
          <p:cNvSpPr>
            <a:spLocks noGrp="1"/>
          </p:cNvSpPr>
          <p:nvPr>
            <p:ph type="sldNum" sz="quarter" idx="16"/>
          </p:nvPr>
        </p:nvSpPr>
        <p:spPr/>
        <p:txBody>
          <a:bodyPr rtlCol="0"/>
          <a:lstStyle/>
          <a:p>
            <a:fld id="{170083D1-45AF-464E-8338-41F41079B83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2AFBA1-7508-41D7-804C-BAEC0ED53AB1}" type="datetimeFigureOut">
              <a:rPr lang="en-US" smtClean="0"/>
              <a:pPr/>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70083D1-45AF-464E-8338-41F41079B8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AFBA1-7508-41D7-804C-BAEC0ED53AB1}" type="datetimeFigureOut">
              <a:rPr lang="en-US" smtClean="0"/>
              <a:pPr/>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70083D1-45AF-464E-8338-41F41079B8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72AFBA1-7508-41D7-804C-BAEC0ED53AB1}"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70083D1-45AF-464E-8338-41F41079B83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72AFBA1-7508-41D7-804C-BAEC0ED53AB1}" type="datetimeFigureOut">
              <a:rPr lang="en-US" smtClean="0"/>
              <a:pPr/>
              <a:t>4/1/2020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70083D1-45AF-464E-8338-41F41079B83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72AFBA1-7508-41D7-804C-BAEC0ED53AB1}" type="datetimeFigureOut">
              <a:rPr lang="en-US" smtClean="0"/>
              <a:pPr/>
              <a:t>4/1/2020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70083D1-45AF-464E-8338-41F41079B8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kMthpWPPoQc"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CS" sz="2000" dirty="0" smtClean="0"/>
              <a:t>Opšta istorija umetnosti srednjeg veka</a:t>
            </a:r>
            <a:br>
              <a:rPr lang="sr-Latn-CS" sz="2000" dirty="0" smtClean="0"/>
            </a:br>
            <a:r>
              <a:rPr lang="sr-Latn-CS" sz="2000" dirty="0" smtClean="0"/>
              <a:t/>
            </a:r>
            <a:br>
              <a:rPr lang="sr-Latn-CS" sz="2000" dirty="0" smtClean="0"/>
            </a:br>
            <a:r>
              <a:rPr lang="sr-Latn-CS" sz="2800" dirty="0" smtClean="0"/>
              <a:t>zapadna evropa u poznom srednjem veku.</a:t>
            </a:r>
            <a:br>
              <a:rPr lang="sr-Latn-CS" sz="2800" dirty="0" smtClean="0"/>
            </a:br>
            <a:r>
              <a:rPr lang="sr-Latn-CS" sz="2800" dirty="0" smtClean="0"/>
              <a:t>Nove teme i nova ikonografska rešenja</a:t>
            </a:r>
            <a:endParaRPr lang="en-US" sz="2000" dirty="0"/>
          </a:p>
        </p:txBody>
      </p:sp>
      <p:sp>
        <p:nvSpPr>
          <p:cNvPr id="3" name="Subtitle 2"/>
          <p:cNvSpPr>
            <a:spLocks noGrp="1"/>
          </p:cNvSpPr>
          <p:nvPr>
            <p:ph type="subTitle" idx="1"/>
          </p:nvPr>
        </p:nvSpPr>
        <p:spPr/>
        <p:txBody>
          <a:bodyPr/>
          <a:lstStyle/>
          <a:p>
            <a:r>
              <a:rPr lang="sr-Latn-CS" smtClean="0"/>
              <a:t>Dodatni vizuelni materijal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11378"/>
            <a:ext cx="3319272" cy="327344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317" y="1981200"/>
            <a:ext cx="5349283" cy="3733800"/>
          </a:xfrm>
          <a:prstGeom prst="rect">
            <a:avLst/>
          </a:prstGeom>
        </p:spPr>
      </p:pic>
      <p:sp>
        <p:nvSpPr>
          <p:cNvPr id="5" name="TextBox 4"/>
          <p:cNvSpPr txBox="1"/>
          <p:nvPr/>
        </p:nvSpPr>
        <p:spPr>
          <a:xfrm>
            <a:off x="381000" y="496669"/>
            <a:ext cx="8458200" cy="1477328"/>
          </a:xfrm>
          <a:prstGeom prst="rect">
            <a:avLst/>
          </a:prstGeom>
          <a:noFill/>
        </p:spPr>
        <p:txBody>
          <a:bodyPr wrap="square" rtlCol="0">
            <a:spAutoFit/>
          </a:bodyPr>
          <a:lstStyle/>
          <a:p>
            <a:pPr algn="ctr"/>
            <a:r>
              <a:rPr lang="sr-Latn-RS" dirty="0" smtClean="0"/>
              <a:t>Fransoa od Saraa (druga polovina IV veka)</a:t>
            </a:r>
          </a:p>
          <a:p>
            <a:pPr algn="just"/>
            <a:endParaRPr lang="sr-Latn-RS" dirty="0" smtClean="0"/>
          </a:p>
          <a:p>
            <a:pPr algn="just"/>
            <a:r>
              <a:rPr lang="sr-Latn-RS" dirty="0" smtClean="0"/>
              <a:t>Na </a:t>
            </a:r>
            <a:r>
              <a:rPr lang="sr-Latn-RS" dirty="0"/>
              <a:t>jastuku pored glave </a:t>
            </a:r>
            <a:r>
              <a:rPr lang="sr-Latn-RS" dirty="0" smtClean="0"/>
              <a:t>transi figure preminulog </a:t>
            </a:r>
            <a:r>
              <a:rPr lang="sr-Latn-RS" dirty="0"/>
              <a:t>predstavljene su školjke kao simboli budućeg </a:t>
            </a:r>
            <a:r>
              <a:rPr lang="sr-Latn-RS" dirty="0" smtClean="0"/>
              <a:t>vaskrsenja.</a:t>
            </a:r>
            <a:endParaRPr lang="sr-Latn-RS" dirty="0"/>
          </a:p>
          <a:p>
            <a:pPr algn="just"/>
            <a:endParaRPr lang="sr-Latn-RS" dirty="0"/>
          </a:p>
        </p:txBody>
      </p:sp>
    </p:spTree>
    <p:extLst>
      <p:ext uri="{BB962C8B-B14F-4D97-AF65-F5344CB8AC3E}">
        <p14:creationId xmlns:p14="http://schemas.microsoft.com/office/powerpoint/2010/main" val="106071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50" y="1852049"/>
            <a:ext cx="7200900" cy="4672117"/>
          </a:xfrm>
          <a:prstGeom prst="rect">
            <a:avLst/>
          </a:prstGeom>
        </p:spPr>
      </p:pic>
      <p:sp>
        <p:nvSpPr>
          <p:cNvPr id="3" name="TextBox 2"/>
          <p:cNvSpPr txBox="1"/>
          <p:nvPr/>
        </p:nvSpPr>
        <p:spPr>
          <a:xfrm>
            <a:off x="0" y="304800"/>
            <a:ext cx="9144000" cy="1477328"/>
          </a:xfrm>
          <a:prstGeom prst="rect">
            <a:avLst/>
          </a:prstGeom>
          <a:noFill/>
        </p:spPr>
        <p:txBody>
          <a:bodyPr wrap="square" rtlCol="0">
            <a:spAutoFit/>
          </a:bodyPr>
          <a:lstStyle/>
          <a:p>
            <a:pPr algn="ctr"/>
            <a:r>
              <a:rPr lang="sr-Latn-RS" dirty="0"/>
              <a:t>Dvostruka grobnica nadbiskupa Henrija </a:t>
            </a:r>
            <a:r>
              <a:rPr lang="sr-Latn-RS" dirty="0" smtClean="0"/>
              <a:t>Čičelija (prva polovina XV veka) </a:t>
            </a:r>
          </a:p>
          <a:p>
            <a:pPr algn="ctr"/>
            <a:endParaRPr lang="sr-Latn-RS" dirty="0" smtClean="0"/>
          </a:p>
          <a:p>
            <a:pPr algn="just"/>
            <a:r>
              <a:rPr lang="sr-Latn-RS" dirty="0" smtClean="0"/>
              <a:t>Pokojnikov leš nadvišen je njegovim budućim vaskrslim telom. Uz </a:t>
            </a:r>
            <a:r>
              <a:rPr lang="sr-Latn-RS" i="1" dirty="0" smtClean="0"/>
              <a:t>transi</a:t>
            </a:r>
            <a:r>
              <a:rPr lang="sr-Latn-RS" dirty="0" smtClean="0"/>
              <a:t> </a:t>
            </a:r>
            <a:r>
              <a:rPr lang="sr-Latn-RS" dirty="0"/>
              <a:t>figuru urezana je reč „</a:t>
            </a:r>
            <a:r>
              <a:rPr lang="sr-Latn-RS" dirty="0" smtClean="0"/>
              <a:t>Emanuil“ na tri mesta, nagoveštavajući božansku zaštitu i obećanje povratka puti na kraju vremena.</a:t>
            </a:r>
            <a:endParaRPr lang="sr-Latn-RS" dirty="0"/>
          </a:p>
        </p:txBody>
      </p:sp>
    </p:spTree>
    <p:extLst>
      <p:ext uri="{BB962C8B-B14F-4D97-AF65-F5344CB8AC3E}">
        <p14:creationId xmlns:p14="http://schemas.microsoft.com/office/powerpoint/2010/main" val="2128754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443"/>
            <a:ext cx="5167186" cy="6858000"/>
          </a:xfrm>
          <a:prstGeom prst="rect">
            <a:avLst/>
          </a:prstGeom>
        </p:spPr>
      </p:pic>
      <p:sp>
        <p:nvSpPr>
          <p:cNvPr id="3" name="TextBox 2"/>
          <p:cNvSpPr txBox="1"/>
          <p:nvPr/>
        </p:nvSpPr>
        <p:spPr>
          <a:xfrm>
            <a:off x="5319586" y="1536680"/>
            <a:ext cx="3672014" cy="3416320"/>
          </a:xfrm>
          <a:prstGeom prst="rect">
            <a:avLst/>
          </a:prstGeom>
          <a:noFill/>
        </p:spPr>
        <p:txBody>
          <a:bodyPr wrap="square" rtlCol="0">
            <a:spAutoFit/>
          </a:bodyPr>
          <a:lstStyle/>
          <a:p>
            <a:r>
              <a:rPr lang="sr-Latn-RS" dirty="0" smtClean="0"/>
              <a:t>Nadgrobna ploča Nikolasa Flamela</a:t>
            </a:r>
          </a:p>
          <a:p>
            <a:r>
              <a:rPr lang="sr-Latn-RS" dirty="0" smtClean="0"/>
              <a:t>(početak XV veka)</a:t>
            </a:r>
          </a:p>
          <a:p>
            <a:endParaRPr lang="sr-Latn-RS" dirty="0"/>
          </a:p>
          <a:p>
            <a:pPr algn="just"/>
            <a:r>
              <a:rPr lang="sr-Latn-RS" dirty="0" smtClean="0"/>
              <a:t>Dok je u dnu prikazan leš preminulog u procesu raspadanja, u gornjem delu ploče predstavljen je Hristos između apostola Petra i Pavla i sunca i meseca. Neobična ikonografija omogućava interpretaciju izvedenu u alhemijskom ključu po kojoj Hristos biva izjednačen sa kamenom mudrosti kao izvorom besmrtnosti.</a:t>
            </a:r>
            <a:endParaRPr lang="sr-Latn-RS" dirty="0"/>
          </a:p>
        </p:txBody>
      </p:sp>
    </p:spTree>
    <p:extLst>
      <p:ext uri="{BB962C8B-B14F-4D97-AF65-F5344CB8AC3E}">
        <p14:creationId xmlns:p14="http://schemas.microsoft.com/office/powerpoint/2010/main" val="2859029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305800" cy="4247317"/>
          </a:xfrm>
          <a:prstGeom prst="rect">
            <a:avLst/>
          </a:prstGeom>
          <a:noFill/>
        </p:spPr>
        <p:txBody>
          <a:bodyPr wrap="square" rtlCol="0">
            <a:spAutoFit/>
          </a:bodyPr>
          <a:lstStyle/>
          <a:p>
            <a:pPr algn="just"/>
            <a:r>
              <a:rPr lang="sr-Latn-RS" dirty="0" smtClean="0"/>
              <a:t>Poslednja velika moralizatorska tema koja je podsticala </a:t>
            </a:r>
            <a:r>
              <a:rPr lang="sr-Latn-RS" i="1" dirty="0" smtClean="0"/>
              <a:t>memento mori </a:t>
            </a:r>
            <a:r>
              <a:rPr lang="sr-Latn-RS" dirty="0" smtClean="0"/>
              <a:t>poruku („seti se smrti“) bila je </a:t>
            </a:r>
            <a:r>
              <a:rPr lang="sr-Latn-RS" i="1" dirty="0"/>
              <a:t>d</a:t>
            </a:r>
            <a:r>
              <a:rPr lang="sr-Latn-RS" i="1" dirty="0" smtClean="0"/>
              <a:t>anse macabre</a:t>
            </a:r>
            <a:r>
              <a:rPr lang="sr-Latn-RS" dirty="0" smtClean="0"/>
              <a:t>, poznata i kao ples smrti. Nastala je krajem XIV ili na samom početku XV veka i vrlo brzo dostigla veliku popularnost. Zbog toga se i druge predstave truležnog tela često nazivaju makabrističkim.</a:t>
            </a:r>
          </a:p>
          <a:p>
            <a:pPr algn="just"/>
            <a:endParaRPr lang="sr-Latn-RS" dirty="0"/>
          </a:p>
          <a:p>
            <a:pPr algn="just"/>
            <a:r>
              <a:rPr lang="sr-Latn-RS" dirty="0" smtClean="0"/>
              <a:t>Najslavnija kompozicija </a:t>
            </a:r>
            <a:r>
              <a:rPr lang="sr-Latn-RS" i="1" dirty="0" smtClean="0"/>
              <a:t>Danse macabre </a:t>
            </a:r>
            <a:r>
              <a:rPr lang="sr-Latn-RS" dirty="0" smtClean="0"/>
              <a:t>bila je (danas nesačuvana) freska naslikana na Groblju nevinih u Parizu 1425. godine.</a:t>
            </a:r>
          </a:p>
          <a:p>
            <a:pPr algn="just"/>
            <a:endParaRPr lang="sr-Latn-RS" dirty="0"/>
          </a:p>
          <a:p>
            <a:pPr algn="just"/>
            <a:r>
              <a:rPr lang="sr-Latn-RS" dirty="0" smtClean="0"/>
              <a:t>Predstave </a:t>
            </a:r>
            <a:r>
              <a:rPr lang="sr-Latn-RS" i="1" dirty="0" smtClean="0"/>
              <a:t>Danse macabre </a:t>
            </a:r>
            <a:r>
              <a:rPr lang="sr-Latn-RS" dirty="0" smtClean="0"/>
              <a:t>prikazivale su žive igrače koje su neupokojene figure mrtvih uvukle u ples. Raspored živih uslovljavala je društvena hijerarhija, te je „lanac“ uvek započinjao likovima pape i cara koje su dalje između leševa sledile ličnosti nižeg dostojanstva, sve do orača ili deteta kojima se ovo mrtvačko kolo završavalo. Naglasak društvene hijerarhije zapravo je ukazivao na njenu izlišnost pred licem smrti. Kompozicije </a:t>
            </a:r>
            <a:r>
              <a:rPr lang="sr-Latn-RS" i="1" dirty="0" smtClean="0"/>
              <a:t>Danse macabre</a:t>
            </a:r>
            <a:r>
              <a:rPr lang="sr-Latn-RS" dirty="0"/>
              <a:t> </a:t>
            </a:r>
            <a:r>
              <a:rPr lang="sr-Latn-RS" dirty="0" smtClean="0"/>
              <a:t>isticale su kako su u smrti svi jednaki bez obzira na moć, poreklo ili dostojanstvo.</a:t>
            </a:r>
          </a:p>
        </p:txBody>
      </p:sp>
    </p:spTree>
    <p:extLst>
      <p:ext uri="{BB962C8B-B14F-4D97-AF65-F5344CB8AC3E}">
        <p14:creationId xmlns:p14="http://schemas.microsoft.com/office/powerpoint/2010/main" val="4033359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533509"/>
            <a:ext cx="8915400" cy="205237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80778"/>
            <a:ext cx="8837578" cy="3205422"/>
          </a:xfrm>
          <a:prstGeom prst="rect">
            <a:avLst/>
          </a:prstGeom>
        </p:spPr>
      </p:pic>
      <p:sp>
        <p:nvSpPr>
          <p:cNvPr id="4" name="TextBox 3"/>
          <p:cNvSpPr txBox="1"/>
          <p:nvPr/>
        </p:nvSpPr>
        <p:spPr>
          <a:xfrm>
            <a:off x="1257300" y="228600"/>
            <a:ext cx="6705600" cy="369332"/>
          </a:xfrm>
          <a:prstGeom prst="rect">
            <a:avLst/>
          </a:prstGeom>
          <a:noFill/>
        </p:spPr>
        <p:txBody>
          <a:bodyPr wrap="square" rtlCol="0">
            <a:spAutoFit/>
          </a:bodyPr>
          <a:lstStyle/>
          <a:p>
            <a:pPr algn="ctr"/>
            <a:r>
              <a:rPr lang="sr-Latn-RS" dirty="0" smtClean="0"/>
              <a:t>Bernt Notke, Danse macabre, Libek (oko 1463. godine)</a:t>
            </a:r>
            <a:endParaRPr lang="sr-Latn-RS" dirty="0"/>
          </a:p>
        </p:txBody>
      </p:sp>
      <p:sp>
        <p:nvSpPr>
          <p:cNvPr id="5" name="TextBox 4"/>
          <p:cNvSpPr txBox="1"/>
          <p:nvPr/>
        </p:nvSpPr>
        <p:spPr>
          <a:xfrm>
            <a:off x="1504950" y="4082534"/>
            <a:ext cx="6210300" cy="369332"/>
          </a:xfrm>
          <a:prstGeom prst="rect">
            <a:avLst/>
          </a:prstGeom>
          <a:noFill/>
        </p:spPr>
        <p:txBody>
          <a:bodyPr wrap="square" rtlCol="0">
            <a:spAutoFit/>
          </a:bodyPr>
          <a:lstStyle/>
          <a:p>
            <a:pPr algn="ctr"/>
            <a:r>
              <a:rPr lang="sr-Latn-RS" dirty="0" smtClean="0"/>
              <a:t>Bernt Notke, </a:t>
            </a:r>
            <a:r>
              <a:rPr lang="sr-Latn-RS" i="1" dirty="0" smtClean="0"/>
              <a:t>Dance macabre</a:t>
            </a:r>
            <a:r>
              <a:rPr lang="sr-Latn-RS" dirty="0" smtClean="0"/>
              <a:t>, Talin (druga polovina XV veka)</a:t>
            </a:r>
            <a:endParaRPr lang="sr-Latn-RS" dirty="0"/>
          </a:p>
        </p:txBody>
      </p:sp>
    </p:spTree>
    <p:extLst>
      <p:ext uri="{BB962C8B-B14F-4D97-AF65-F5344CB8AC3E}">
        <p14:creationId xmlns:p14="http://schemas.microsoft.com/office/powerpoint/2010/main" val="2686145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214" y="290691"/>
            <a:ext cx="9116786" cy="6186309"/>
          </a:xfrm>
          <a:prstGeom prst="rect">
            <a:avLst/>
          </a:prstGeom>
          <a:noFill/>
        </p:spPr>
        <p:txBody>
          <a:bodyPr wrap="square" rtlCol="0">
            <a:spAutoFit/>
          </a:bodyPr>
          <a:lstStyle/>
          <a:p>
            <a:pPr algn="just"/>
            <a:r>
              <a:rPr lang="sr-Latn-RS" dirty="0" smtClean="0"/>
              <a:t>Svojim aktivnim delovanjem i životom u gradovima, prosjački redovi načinilu su vidljivim obrasce monaške pobožnosti laicima. Iako su hodočasnici imali pristup manastirima, cilj njihove posete bilo je poklonjnje relikvijama, a ne i upoznavanje sa svakodnevicom monaškog načina života. Vernici su mogli da obezbede molitve za spasenje sopstvene duše i duša bližnjih darivanjem manastira, budući da je čin darivanja obavezivao monahe na molitveno posredovanje. Međutim, putem propovedi koje su pored moralizatorkih pripovesti davale i praktična uputstva o vođenju ispravnog hrišćanskog života i modele negovanja neposrednog odnosa sa Bogom (direktnog, samostalnog obraćanja molitvom bez posredovanja), izvesne monaške prakse postale su dostupne i laicima. Zbog toga se od XIII veka pojavljuju laički molitvenici kao </a:t>
            </a:r>
            <a:r>
              <a:rPr lang="sr-Latn-RS" dirty="0" smtClean="0"/>
              <a:t>glavna oruđa u domenu privatnog za </a:t>
            </a:r>
            <a:r>
              <a:rPr lang="sr-Latn-RS" dirty="0" smtClean="0"/>
              <a:t>stupanje u aktivnu komunikaciju sa Bogom i njegovim svetima. Tekstovi ovih rukopisa omogućavali su izražavanje zahvalnosti, primeren oblik upućivanja molbi, ali i vežbu za duhovno usavršavanje. Sam poručilac mogao </a:t>
            </a:r>
            <a:r>
              <a:rPr lang="sr-Latn-RS" dirty="0"/>
              <a:t>je da odredi </a:t>
            </a:r>
            <a:r>
              <a:rPr lang="sr-Latn-RS" dirty="0" smtClean="0"/>
              <a:t>i </a:t>
            </a:r>
            <a:r>
              <a:rPr lang="sr-Latn-RS" dirty="0"/>
              <a:t>tekstualni i likovni sadržaj </a:t>
            </a:r>
            <a:r>
              <a:rPr lang="sr-Latn-RS" dirty="0" smtClean="0"/>
              <a:t>molitvenika, te se sačuvani rukopisi ove grupe među sobom razlikuju. Međutim, obavezni tekstovi koje u njima uvek pronalazimo jesu Služba Bogorodici i Služba za mrtve, predviđeni za čitanje svakog dana. Tako su direktno proiznošenje molitava i </a:t>
            </a:r>
            <a:r>
              <a:rPr lang="sr-Latn-RS" dirty="0"/>
              <a:t>neposredno </a:t>
            </a:r>
            <a:r>
              <a:rPr lang="sr-Latn-RS" dirty="0" smtClean="0"/>
              <a:t>staranje za spasenje bližnjih postali deo dužnosti običnih vernika po ugledu na oficijalne monaške modele. Sa druge strane, čitanje molitvenika podrazumevalo je umeće kontemplacije teksta i slike, takođe po uzoru na pripadnike manastirske kulture. Duhovnici, osobe zadužene za lično staranje o veri pojedinaca koji su im ukazali poverenje, mogli su da stoje iza </a:t>
            </a:r>
            <a:r>
              <a:rPr lang="sr-Latn-RS" dirty="0" smtClean="0"/>
              <a:t>kreiranja programa </a:t>
            </a:r>
            <a:r>
              <a:rPr lang="sr-Latn-RS" dirty="0" smtClean="0"/>
              <a:t>rukopisa. Cilj je bio pridružiti minijature tekstu ne kao puke ilustracije, već kao svojevrsne vizuelne „komentare“ čija bi veza sa pisanim sadržajem postala jasna dubokim promišljanjem uzajamnog odnosa. Ovo je ujedno bogatilo iskustvo čitanja, preobražavajući ga u vid osobene igre otkrivanja.</a:t>
            </a:r>
            <a:endParaRPr lang="sr-Latn-RS" dirty="0"/>
          </a:p>
        </p:txBody>
      </p:sp>
    </p:spTree>
    <p:extLst>
      <p:ext uri="{BB962C8B-B14F-4D97-AF65-F5344CB8AC3E}">
        <p14:creationId xmlns:p14="http://schemas.microsoft.com/office/powerpoint/2010/main" val="2633866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3" y="2667000"/>
            <a:ext cx="6773333" cy="3810000"/>
          </a:xfrm>
          <a:prstGeom prst="rect">
            <a:avLst/>
          </a:prstGeom>
        </p:spPr>
      </p:pic>
      <p:sp>
        <p:nvSpPr>
          <p:cNvPr id="3" name="TextBox 2"/>
          <p:cNvSpPr txBox="1"/>
          <p:nvPr/>
        </p:nvSpPr>
        <p:spPr>
          <a:xfrm>
            <a:off x="6773331" y="4419600"/>
            <a:ext cx="2370669" cy="2031325"/>
          </a:xfrm>
          <a:prstGeom prst="rect">
            <a:avLst/>
          </a:prstGeom>
          <a:noFill/>
        </p:spPr>
        <p:txBody>
          <a:bodyPr wrap="square" rtlCol="0">
            <a:spAutoFit/>
          </a:bodyPr>
          <a:lstStyle/>
          <a:p>
            <a:r>
              <a:rPr lang="sr-Latn-RS" dirty="0" smtClean="0"/>
              <a:t>Časovi (molitvenik) Žane d’Evro, treće supruge francuskog kralja Šarla IV Lepog </a:t>
            </a:r>
          </a:p>
          <a:p>
            <a:r>
              <a:rPr lang="sr-Latn-RS" dirty="0" smtClean="0"/>
              <a:t>Iluminator: </a:t>
            </a:r>
            <a:r>
              <a:rPr lang="sr-Latn-RS" dirty="0"/>
              <a:t>Žan </a:t>
            </a:r>
            <a:r>
              <a:rPr lang="sr-Latn-RS" dirty="0" smtClean="0"/>
              <a:t>Pusel</a:t>
            </a:r>
          </a:p>
          <a:p>
            <a:r>
              <a:rPr lang="sr-Latn-RS" dirty="0" smtClean="0"/>
              <a:t>Iluminiran između 1324. i 1328. god. </a:t>
            </a:r>
          </a:p>
        </p:txBody>
      </p:sp>
      <p:sp>
        <p:nvSpPr>
          <p:cNvPr id="4" name="TextBox 3"/>
          <p:cNvSpPr txBox="1"/>
          <p:nvPr/>
        </p:nvSpPr>
        <p:spPr>
          <a:xfrm>
            <a:off x="-43547" y="6477000"/>
            <a:ext cx="4920347" cy="646331"/>
          </a:xfrm>
          <a:prstGeom prst="rect">
            <a:avLst/>
          </a:prstGeom>
          <a:noFill/>
        </p:spPr>
        <p:txBody>
          <a:bodyPr wrap="square" rtlCol="0">
            <a:spAutoFit/>
          </a:bodyPr>
          <a:lstStyle/>
          <a:p>
            <a:r>
              <a:rPr lang="sr-Latn-RS" dirty="0">
                <a:hlinkClick r:id="rId3"/>
              </a:rPr>
              <a:t>https://</a:t>
            </a:r>
            <a:r>
              <a:rPr lang="sr-Latn-RS" dirty="0" smtClean="0">
                <a:hlinkClick r:id="rId3"/>
              </a:rPr>
              <a:t>www.youtube.com/watch?v=kMthpWPPoQc</a:t>
            </a:r>
            <a:endParaRPr lang="sr-Latn-RS" dirty="0" smtClean="0"/>
          </a:p>
          <a:p>
            <a:endParaRPr lang="sr-Latn-RS" dirty="0"/>
          </a:p>
        </p:txBody>
      </p:sp>
      <p:sp>
        <p:nvSpPr>
          <p:cNvPr id="5" name="TextBox 4"/>
          <p:cNvSpPr txBox="1"/>
          <p:nvPr/>
        </p:nvSpPr>
        <p:spPr>
          <a:xfrm>
            <a:off x="304800" y="228600"/>
            <a:ext cx="8305800" cy="2585323"/>
          </a:xfrm>
          <a:prstGeom prst="rect">
            <a:avLst/>
          </a:prstGeom>
          <a:noFill/>
        </p:spPr>
        <p:txBody>
          <a:bodyPr wrap="square" rtlCol="0">
            <a:spAutoFit/>
          </a:bodyPr>
          <a:lstStyle/>
          <a:p>
            <a:pPr algn="just"/>
            <a:r>
              <a:rPr lang="sr-Latn-RS" dirty="0" smtClean="0"/>
              <a:t>Molitvenici, budući namenjeni privatnoj pobožnosti, bili su manjih dimenzija, dopuštajući tako njihovim vlasnicima i lakše korišćenje i mogućnost stalnog držanja uz sebe. Takođe su doživljavani kao objekti koji poseduju profilaktičku moć, te je njihovo nošenje pružalo zaštitu vlasniku.</a:t>
            </a:r>
          </a:p>
          <a:p>
            <a:pPr algn="just"/>
            <a:r>
              <a:rPr lang="sr-Latn-RS" dirty="0" smtClean="0"/>
              <a:t>U molitveniku francuske kraljice Žane d’Evro, minijaturnih </a:t>
            </a:r>
            <a:r>
              <a:rPr lang="sr-Latn-RS" dirty="0"/>
              <a:t>dimenzija (9.9 x 7.2 x 3.8 cm</a:t>
            </a:r>
            <a:r>
              <a:rPr lang="sr-Latn-RS" dirty="0" smtClean="0"/>
              <a:t>), tekst Službe Bogorodici paralelno prate dva različita ciklusa (Stradanja Hristovog i Hristovog mladenstva), pozivajući vlasnicu manuskripta da u toku molitve promišlja vezu između događaja odvojenih narativna kao deo jedinstvene celine. Na taj način otvarala se mogućnost iznalaženja obogaćenih interpretacija epizoda iz svete istorije.</a:t>
            </a:r>
            <a:endParaRPr lang="sr-Latn-RS" dirty="0"/>
          </a:p>
        </p:txBody>
      </p:sp>
    </p:spTree>
    <p:extLst>
      <p:ext uri="{BB962C8B-B14F-4D97-AF65-F5344CB8AC3E}">
        <p14:creationId xmlns:p14="http://schemas.microsoft.com/office/powerpoint/2010/main" val="1610863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89087"/>
            <a:ext cx="8382000" cy="5355312"/>
          </a:xfrm>
          <a:prstGeom prst="rect">
            <a:avLst/>
          </a:prstGeom>
          <a:noFill/>
        </p:spPr>
        <p:txBody>
          <a:bodyPr wrap="square" rtlCol="0">
            <a:spAutoFit/>
          </a:bodyPr>
          <a:lstStyle/>
          <a:p>
            <a:pPr algn="just"/>
            <a:r>
              <a:rPr lang="sr-Latn-RS" dirty="0" smtClean="0"/>
              <a:t>Meditacija sopstvene smrti kroz sliku leša u stanju raspadanja je drevna monaška praksa koja je u XIII veku takođe postala deo laičke pobožnosti. Razmišljanje o telesnoj truleži imalo je za cilj spoznaju ljudske prolaznosti, kao i svih zemaljskih stvari, te okretanje načinu življenja koji će omogućiti večno blaženstvo na onom svetu. Širenje prakse </a:t>
            </a:r>
            <a:r>
              <a:rPr lang="sr-Latn-RS" dirty="0" smtClean="0"/>
              <a:t>„podsećanja na smrt“ (</a:t>
            </a:r>
            <a:r>
              <a:rPr lang="sr-Latn-RS" i="1" dirty="0" smtClean="0"/>
              <a:t>memento mori</a:t>
            </a:r>
            <a:r>
              <a:rPr lang="sr-Latn-RS" dirty="0" smtClean="0"/>
              <a:t>) među </a:t>
            </a:r>
            <a:r>
              <a:rPr lang="sr-Latn-RS" dirty="0" smtClean="0"/>
              <a:t>laicima podstakla je Legenda o tri živa i tri mrtva, često ilustrovana kako u </a:t>
            </a:r>
            <a:r>
              <a:rPr lang="sr-Latn-RS" dirty="0" smtClean="0"/>
              <a:t>rukopisnim knjigama, naročito molitvenicima, </a:t>
            </a:r>
            <a:r>
              <a:rPr lang="sr-Latn-RS" dirty="0" smtClean="0"/>
              <a:t>tako i u monumentalnom slikarstvu. Ovo je pripovest o trojici plemića koji su prilikom nehajne razbribrige lova naišli na trojicu leševa i u njima, kao u ogledalu, prepoznali svoje buduće odraze. Poput pravog propovedničkog </a:t>
            </a:r>
            <a:r>
              <a:rPr lang="sr-Latn-RS" i="1" dirty="0" smtClean="0"/>
              <a:t>exemplum</a:t>
            </a:r>
            <a:r>
              <a:rPr lang="sr-Latn-RS" dirty="0" smtClean="0"/>
              <a:t>-a (poučne anegdote) i Legenda o tri živa i tri mrtva je uzbudljiv narativ sa ciljem okupiranja pažnje publike. Priča govori o susretu sa neupokojenim mrtvima koji su se živima obratili rečima: „Ono što ste vi sada, mi smo bili; ono što smo mi sada, vi ćete postati“. Dakle, reč je o moralizatorskoj priči koja slikovito pruža upozorenje – svaku osobu čeka smrt i neophodno je pripremiti se za samrtni čas. Osobi koja bi umrla a da se za neki greh nije pokajala, prema verovanju, sledovao je pakao – boravište večnih kazni. Sa druge strane, osoba koja se na vreme pokajala, ali nije stigla i da okaje određeni greh, odlazila je u čistilište kao mesto privremenog boravka, gde bi kroz bolne muke dosegla neophodno pročišćenje. Legenda o tri živa i tri mrtva pozivala je na pripremu za „dobru smrt“ kako bi se ne samo izbegao pakao već i skratilo vreme trajanja čistilišnih muka.</a:t>
            </a:r>
            <a:endParaRPr lang="sr-Latn-RS" dirty="0"/>
          </a:p>
        </p:txBody>
      </p:sp>
    </p:spTree>
    <p:extLst>
      <p:ext uri="{BB962C8B-B14F-4D97-AF65-F5344CB8AC3E}">
        <p14:creationId xmlns:p14="http://schemas.microsoft.com/office/powerpoint/2010/main" val="3451063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6200"/>
            <a:ext cx="9144000" cy="1754326"/>
          </a:xfrm>
          <a:prstGeom prst="rect">
            <a:avLst/>
          </a:prstGeom>
          <a:noFill/>
        </p:spPr>
        <p:txBody>
          <a:bodyPr wrap="square" rtlCol="0">
            <a:spAutoFit/>
          </a:bodyPr>
          <a:lstStyle/>
          <a:p>
            <a:pPr algn="just"/>
            <a:r>
              <a:rPr lang="sr-Latn-RS" dirty="0" smtClean="0"/>
              <a:t>Međutim, molitve za mrtve imale su moć da skrate period boravka pokojnikove duše u čistilištu. Zbog toga u molitvenicima neretko srećemo minijature sa predstavama Legende o tri živa i tri mrtva, jer njihova poruka nije bila samo upozorenje posmatraču o neizbežnosti smrti već i podsećanje na bolno stanje koje podnose preminuli na onom svetu. Stoga, susret sa navedenim minijaturama pozivao je vlasnika rukopisa da se priseti onih kojima je pomoć posredničke molitve potrebna.</a:t>
            </a:r>
            <a:endParaRPr lang="sr-Latn-RS" dirty="0"/>
          </a:p>
        </p:txBody>
      </p:sp>
      <p:sp>
        <p:nvSpPr>
          <p:cNvPr id="8" name="TextBox 7"/>
          <p:cNvSpPr txBox="1"/>
          <p:nvPr/>
        </p:nvSpPr>
        <p:spPr>
          <a:xfrm>
            <a:off x="-12701" y="5029200"/>
            <a:ext cx="9144000" cy="1815882"/>
          </a:xfrm>
          <a:prstGeom prst="rect">
            <a:avLst/>
          </a:prstGeom>
          <a:noFill/>
        </p:spPr>
        <p:txBody>
          <a:bodyPr wrap="square" rtlCol="0">
            <a:spAutoFit/>
          </a:bodyPr>
          <a:lstStyle/>
          <a:p>
            <a:pPr algn="just"/>
            <a:r>
              <a:rPr lang="sr-Latn-RS" sz="1600" dirty="0" smtClean="0"/>
              <a:t>Minijatura </a:t>
            </a:r>
            <a:r>
              <a:rPr lang="sr-Latn-RS" sz="1600" dirty="0"/>
              <a:t>Legende u okviru Službe za mrtve u Prebogatim časovima (</a:t>
            </a:r>
            <a:r>
              <a:rPr lang="sr-Latn-RS" sz="1600" i="1" dirty="0"/>
              <a:t>Très Riches Heures</a:t>
            </a:r>
            <a:r>
              <a:rPr lang="sr-Latn-RS" sz="1600" dirty="0"/>
              <a:t>) </a:t>
            </a:r>
            <a:r>
              <a:rPr lang="sr-Latn-RS" sz="1600" dirty="0" smtClean="0"/>
              <a:t>Vojvode </a:t>
            </a:r>
            <a:r>
              <a:rPr lang="sr-Latn-RS" sz="1600" dirty="0"/>
              <a:t>od Berija (XV vek) </a:t>
            </a:r>
            <a:r>
              <a:rPr lang="sr-Latn-RS" sz="1600" dirty="0" smtClean="0"/>
              <a:t>postavljena je između medaljona sa pogrebnom povorkom i predstave mnoštva neupokojenih leševa. Budući da scena prikazuje kraj narativa (rastanak), izvesno je da su plemići prihvatili upozorenje koje su primili od trojice mrtvih. Oni odlaze i u znak zahvalnosti </a:t>
            </a:r>
            <a:r>
              <a:rPr lang="sr-Latn-RS" sz="1600" dirty="0" smtClean="0"/>
              <a:t>moliće </a:t>
            </a:r>
            <a:r>
              <a:rPr lang="sr-Latn-RS" sz="1600" dirty="0" smtClean="0"/>
              <a:t>se </a:t>
            </a:r>
            <a:r>
              <a:rPr lang="sr-Latn-RS" sz="1600" dirty="0" smtClean="0"/>
              <a:t>za trojicu preminulih, </a:t>
            </a:r>
            <a:r>
              <a:rPr lang="sr-Latn-RS" sz="1600" dirty="0" smtClean="0"/>
              <a:t>na šta ukazuje gest ruke jahača. Stoga, Legenda svojim </a:t>
            </a:r>
            <a:r>
              <a:rPr lang="sr-Latn-RS" sz="1600" dirty="0"/>
              <a:t>položajem </a:t>
            </a:r>
            <a:r>
              <a:rPr lang="sr-Latn-RS" sz="1600" dirty="0" smtClean="0"/>
              <a:t>predstavlja simboličnu sponu </a:t>
            </a:r>
            <a:r>
              <a:rPr lang="sr-Latn-RS" sz="1600" dirty="0"/>
              <a:t>između dve slike – amblematski prikaz posredničke </a:t>
            </a:r>
            <a:r>
              <a:rPr lang="sr-Latn-RS" sz="1600" dirty="0" smtClean="0"/>
              <a:t>molitve koju će funerarna povorka uputiti za zajednicu mrtvih naslikanih u okviru naspramnog medaljona.</a:t>
            </a:r>
            <a:endParaRPr lang="sr-Latn-RS" sz="16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198" y="1905000"/>
            <a:ext cx="6426202" cy="3048000"/>
          </a:xfrm>
          <a:prstGeom prst="rect">
            <a:avLst/>
          </a:prstGeom>
        </p:spPr>
      </p:pic>
    </p:spTree>
    <p:extLst>
      <p:ext uri="{BB962C8B-B14F-4D97-AF65-F5344CB8AC3E}">
        <p14:creationId xmlns:p14="http://schemas.microsoft.com/office/powerpoint/2010/main" val="1148860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2460" y="5791200"/>
            <a:ext cx="3710940" cy="1200329"/>
          </a:xfrm>
          <a:prstGeom prst="rect">
            <a:avLst/>
          </a:prstGeom>
          <a:noFill/>
        </p:spPr>
        <p:txBody>
          <a:bodyPr wrap="square" rtlCol="0">
            <a:spAutoFit/>
          </a:bodyPr>
          <a:lstStyle/>
          <a:p>
            <a:pPr algn="just"/>
            <a:r>
              <a:rPr lang="sr-Latn-RS" dirty="0"/>
              <a:t>Minijatura Legende izvedena uz tekst poeme Tri živa i tri mrtva.</a:t>
            </a:r>
          </a:p>
          <a:p>
            <a:pPr algn="just"/>
            <a:r>
              <a:rPr lang="sr-Latn-RS" dirty="0"/>
              <a:t>De Lil psaltir, oko 1310. godine</a:t>
            </a:r>
          </a:p>
          <a:p>
            <a:endParaRPr lang="sr-Latn-R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 y="76200"/>
            <a:ext cx="4358640" cy="6705600"/>
          </a:xfrm>
          <a:prstGeom prst="rect">
            <a:avLst/>
          </a:prstGeom>
        </p:spPr>
      </p:pic>
      <p:sp>
        <p:nvSpPr>
          <p:cNvPr id="5" name="TextBox 4"/>
          <p:cNvSpPr txBox="1"/>
          <p:nvPr/>
        </p:nvSpPr>
        <p:spPr>
          <a:xfrm>
            <a:off x="4442460" y="414278"/>
            <a:ext cx="4701540" cy="2862322"/>
          </a:xfrm>
          <a:prstGeom prst="rect">
            <a:avLst/>
          </a:prstGeom>
          <a:noFill/>
        </p:spPr>
        <p:txBody>
          <a:bodyPr wrap="square" rtlCol="0">
            <a:spAutoFit/>
          </a:bodyPr>
          <a:lstStyle/>
          <a:p>
            <a:pPr algn="just"/>
            <a:r>
              <a:rPr lang="sr-Latn-RS" dirty="0" smtClean="0"/>
              <a:t>S obzirom na činjenicu da je poručilac mogao da uvrsti u svoj molitvenik različite tekstove i ne samo molitvenog nego i moralizatorskog karakera, u ovoj grupi manuskripta katkad pronalazimo minijaturu Legende kao ilustraciju stihova poeme Tri živa i tri mrtva umesto u sklopu Službe za mrtve. Premda je u tim slučajevima iluminacija bila deo kontemplativne vežbe prisećanja na sopstvenu smrt, čak ni tada poziv na molitvu za preminule bližnje nije izostajao.</a:t>
            </a:r>
            <a:endParaRPr lang="sr-Latn-RS" dirty="0"/>
          </a:p>
        </p:txBody>
      </p:sp>
    </p:spTree>
    <p:extLst>
      <p:ext uri="{BB962C8B-B14F-4D97-AF65-F5344CB8AC3E}">
        <p14:creationId xmlns:p14="http://schemas.microsoft.com/office/powerpoint/2010/main" val="2573425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277357"/>
            <a:ext cx="6858000" cy="5203831"/>
          </a:xfrm>
          <a:prstGeom prst="rect">
            <a:avLst/>
          </a:prstGeom>
        </p:spPr>
      </p:pic>
      <p:sp>
        <p:nvSpPr>
          <p:cNvPr id="6" name="TextBox 5"/>
          <p:cNvSpPr txBox="1"/>
          <p:nvPr/>
        </p:nvSpPr>
        <p:spPr>
          <a:xfrm>
            <a:off x="2895601" y="6470302"/>
            <a:ext cx="3657599" cy="369332"/>
          </a:xfrm>
          <a:prstGeom prst="rect">
            <a:avLst/>
          </a:prstGeom>
          <a:noFill/>
        </p:spPr>
        <p:txBody>
          <a:bodyPr wrap="square" rtlCol="0">
            <a:spAutoFit/>
          </a:bodyPr>
          <a:lstStyle/>
          <a:p>
            <a:r>
              <a:rPr lang="sr-Latn-RS" dirty="0" smtClean="0"/>
              <a:t>Psaltir Bone od Luksemburga, XIV vek</a:t>
            </a:r>
          </a:p>
        </p:txBody>
      </p:sp>
      <p:sp>
        <p:nvSpPr>
          <p:cNvPr id="7" name="TextBox 6"/>
          <p:cNvSpPr txBox="1"/>
          <p:nvPr/>
        </p:nvSpPr>
        <p:spPr>
          <a:xfrm>
            <a:off x="0" y="0"/>
            <a:ext cx="9144000" cy="1200329"/>
          </a:xfrm>
          <a:prstGeom prst="rect">
            <a:avLst/>
          </a:prstGeom>
          <a:noFill/>
        </p:spPr>
        <p:txBody>
          <a:bodyPr wrap="square" rtlCol="0">
            <a:spAutoFit/>
          </a:bodyPr>
          <a:lstStyle/>
          <a:p>
            <a:pPr algn="just"/>
            <a:r>
              <a:rPr lang="sr-Latn-RS" dirty="0" smtClean="0"/>
              <a:t>Uz minijature Legende u molitveniku Bone od Luksemburga (žene Žana II Dobrog), kojima se otvara tekst poeme Tri živa i tri mrtva, nalze se porodični grbovi vlasnice rukopisa. Kako su grbovi osoben „kolektivni portret“ porodične zajednice, njihova uloga bila je da podsete Bonu od Luksemburga na molitvu za preminule pripadnike porodične loze iako nije reč o Službi za mrtve.</a:t>
            </a:r>
            <a:endParaRPr lang="sr-Latn-RS" dirty="0"/>
          </a:p>
        </p:txBody>
      </p:sp>
    </p:spTree>
    <p:extLst>
      <p:ext uri="{BB962C8B-B14F-4D97-AF65-F5344CB8AC3E}">
        <p14:creationId xmlns:p14="http://schemas.microsoft.com/office/powerpoint/2010/main" val="1126654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738" y="2593568"/>
            <a:ext cx="2877533" cy="415013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89" y="2593566"/>
            <a:ext cx="5533511" cy="4150133"/>
          </a:xfrm>
          <a:prstGeom prst="rect">
            <a:avLst/>
          </a:prstGeom>
        </p:spPr>
      </p:pic>
      <p:sp>
        <p:nvSpPr>
          <p:cNvPr id="9" name="TextBox 8"/>
          <p:cNvSpPr txBox="1"/>
          <p:nvPr/>
        </p:nvSpPr>
        <p:spPr>
          <a:xfrm>
            <a:off x="304156" y="399871"/>
            <a:ext cx="8535044" cy="1200329"/>
          </a:xfrm>
          <a:prstGeom prst="rect">
            <a:avLst/>
          </a:prstGeom>
          <a:noFill/>
        </p:spPr>
        <p:txBody>
          <a:bodyPr wrap="square" rtlCol="0">
            <a:spAutoFit/>
          </a:bodyPr>
          <a:lstStyle/>
          <a:p>
            <a:pPr algn="just"/>
            <a:r>
              <a:rPr lang="sr-Latn-RS" dirty="0" smtClean="0"/>
              <a:t>Predstave Legende na teritoriji današnje Italije karakterišu dve zanimljive ikonografske osobenosti – mrtvi su najčešće prikazani kao beživotni leševi opruženi u svojim grobnicama, dok njihovu opomenu izgovara pustinjak. Ovakvo kompoziciono rešenje isticalo je crkvu i važnost njene uloge u spasenju vernika.</a:t>
            </a:r>
            <a:endParaRPr lang="sr-Latn-RS" dirty="0"/>
          </a:p>
        </p:txBody>
      </p:sp>
      <p:sp>
        <p:nvSpPr>
          <p:cNvPr id="10" name="TextBox 9"/>
          <p:cNvSpPr txBox="1"/>
          <p:nvPr/>
        </p:nvSpPr>
        <p:spPr>
          <a:xfrm>
            <a:off x="738444" y="2286000"/>
            <a:ext cx="4572000" cy="338554"/>
          </a:xfrm>
          <a:prstGeom prst="rect">
            <a:avLst/>
          </a:prstGeom>
          <a:noFill/>
        </p:spPr>
        <p:txBody>
          <a:bodyPr wrap="square" rtlCol="0">
            <a:spAutoFit/>
          </a:bodyPr>
          <a:lstStyle/>
          <a:p>
            <a:pPr algn="ctr"/>
            <a:r>
              <a:rPr lang="sr-Latn-RS" sz="1600" dirty="0" smtClean="0"/>
              <a:t>Freska, groblje Kamposanto u Pizi, XIV vek</a:t>
            </a:r>
            <a:endParaRPr lang="sr-Latn-RS" sz="1600" dirty="0"/>
          </a:p>
        </p:txBody>
      </p:sp>
      <p:sp>
        <p:nvSpPr>
          <p:cNvPr id="11" name="TextBox 10"/>
          <p:cNvSpPr txBox="1"/>
          <p:nvPr/>
        </p:nvSpPr>
        <p:spPr>
          <a:xfrm>
            <a:off x="6001325" y="2057400"/>
            <a:ext cx="2966357" cy="584775"/>
          </a:xfrm>
          <a:prstGeom prst="rect">
            <a:avLst/>
          </a:prstGeom>
          <a:noFill/>
        </p:spPr>
        <p:txBody>
          <a:bodyPr wrap="square" rtlCol="0">
            <a:spAutoFit/>
          </a:bodyPr>
          <a:lstStyle/>
          <a:p>
            <a:pPr algn="ctr"/>
            <a:r>
              <a:rPr lang="sr-Latn-RS" sz="1600" dirty="0" smtClean="0"/>
              <a:t>Freska, crkva Sakro Speko u Subijaku, XIV vek</a:t>
            </a:r>
            <a:endParaRPr lang="sr-Latn-RS" sz="1600" dirty="0"/>
          </a:p>
        </p:txBody>
      </p:sp>
    </p:spTree>
    <p:extLst>
      <p:ext uri="{BB962C8B-B14F-4D97-AF65-F5344CB8AC3E}">
        <p14:creationId xmlns:p14="http://schemas.microsoft.com/office/powerpoint/2010/main" val="3215318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62085"/>
            <a:ext cx="8458200" cy="4801314"/>
          </a:xfrm>
          <a:prstGeom prst="rect">
            <a:avLst/>
          </a:prstGeom>
          <a:noFill/>
        </p:spPr>
        <p:txBody>
          <a:bodyPr wrap="square" rtlCol="0">
            <a:spAutoFit/>
          </a:bodyPr>
          <a:lstStyle/>
          <a:p>
            <a:pPr algn="just"/>
            <a:r>
              <a:rPr lang="sr-Latn-RS" dirty="0" smtClean="0"/>
              <a:t>U drugoj polovini XIV veka pojavio se novi tip nadgrobnog spomenika – </a:t>
            </a:r>
            <a:r>
              <a:rPr lang="sr-Latn-RS" i="1" dirty="0" smtClean="0"/>
              <a:t>transi</a:t>
            </a:r>
            <a:r>
              <a:rPr lang="sr-Latn-RS" dirty="0" smtClean="0"/>
              <a:t> grobnica. Umesto uobičajenog </a:t>
            </a:r>
            <a:r>
              <a:rPr lang="sr-Latn-RS" i="1" dirty="0" smtClean="0"/>
              <a:t>gisant</a:t>
            </a:r>
            <a:r>
              <a:rPr lang="sr-Latn-RS" dirty="0" smtClean="0"/>
              <a:t>-a, ležeće figure pokojnika, određeni bogati pripadnici društva počeli su da poručuju svoje funerarne portrete u obličju leševa u poodmaklom stanju raspadanja. Katkad je telo preminulog čak predstavljano kako ga izjedaju crvi, zmije i žabe.</a:t>
            </a:r>
          </a:p>
          <a:p>
            <a:pPr algn="just"/>
            <a:endParaRPr lang="sr-Latn-RS" dirty="0" smtClean="0"/>
          </a:p>
          <a:p>
            <a:pPr algn="just"/>
            <a:r>
              <a:rPr lang="sr-Latn-RS" dirty="0"/>
              <a:t>Uloga </a:t>
            </a:r>
            <a:r>
              <a:rPr lang="sr-Latn-RS" dirty="0" smtClean="0"/>
              <a:t>ovakvog tipa nadgrobnog spomenika bila </a:t>
            </a:r>
            <a:r>
              <a:rPr lang="sr-Latn-RS" dirty="0"/>
              <a:t>je da </a:t>
            </a:r>
            <a:r>
              <a:rPr lang="sr-Latn-RS" dirty="0" smtClean="0"/>
              <a:t>se izazove </a:t>
            </a:r>
            <a:r>
              <a:rPr lang="sr-Latn-RS" dirty="0"/>
              <a:t>saosećane kod posmatrača </a:t>
            </a:r>
            <a:r>
              <a:rPr lang="sr-Latn-RS" dirty="0" smtClean="0"/>
              <a:t>koji bi ga nagnalo da uputi molitvu Bogu za spasenje preminulog. Saosećanje je počivalo na prepoznavanju sopstvene buduće sudbine, odnosno spoznaji onoga što čeka svakog čoveka nakon smrti. Na izvestan način </a:t>
            </a:r>
            <a:r>
              <a:rPr lang="sr-Latn-RS" i="1" dirty="0" smtClean="0"/>
              <a:t>transi</a:t>
            </a:r>
            <a:r>
              <a:rPr lang="sr-Latn-RS" dirty="0" smtClean="0"/>
              <a:t> grobnice su omogućavale stvarno odigravanje Legende o tri živa i tri mrtva, gde je posmatrač postajao jedan od trojice živih aktera iz priče dok mu se portret umrlog obraćao rečima: „ono što sam ja sada, ti ćeš postat.“ Zbog toga navedeni stih poeme Tri živa i tri mrtva često srećemo kao deo natpisa na ovom tipu grobnica.</a:t>
            </a:r>
          </a:p>
          <a:p>
            <a:pPr algn="just"/>
            <a:endParaRPr lang="sr-Latn-RS" dirty="0" smtClean="0"/>
          </a:p>
          <a:p>
            <a:pPr algn="just"/>
            <a:r>
              <a:rPr lang="sr-Latn-RS" dirty="0" smtClean="0"/>
              <a:t>Takođe, važno je primetiti da su </a:t>
            </a:r>
            <a:r>
              <a:rPr lang="sr-Latn-RS" i="1" dirty="0" smtClean="0"/>
              <a:t>transi</a:t>
            </a:r>
            <a:r>
              <a:rPr lang="sr-Latn-RS" dirty="0" smtClean="0"/>
              <a:t> grobnice nosile i obeležja nade sučeljene slici truleži.</a:t>
            </a:r>
          </a:p>
        </p:txBody>
      </p:sp>
    </p:spTree>
    <p:extLst>
      <p:ext uri="{BB962C8B-B14F-4D97-AF65-F5344CB8AC3E}">
        <p14:creationId xmlns:p14="http://schemas.microsoft.com/office/powerpoint/2010/main" val="5887279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1790</TotalTime>
  <Words>1688</Words>
  <Application>Microsoft Office PowerPoint</Application>
  <PresentationFormat>On-screen Show (4:3)</PresentationFormat>
  <Paragraphs>43</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Median</vt:lpstr>
      <vt:lpstr>Opšta istorija umetnosti srednjeg veka  zapadna evropa u poznom srednjem veku. Nove teme i nova ikonografska rešenja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Opšta istorija umetnosti srednjeg veka  zapadna evropa u poznom srednjem veku. Nove teme i nova ikonografska rešenja</dc:title>
  <dc:creator>Jela</dc:creator>
  <cp:lastModifiedBy>Jakov</cp:lastModifiedBy>
  <cp:revision>100</cp:revision>
  <dcterms:created xsi:type="dcterms:W3CDTF">2020-03-29T14:44:11Z</dcterms:created>
  <dcterms:modified xsi:type="dcterms:W3CDTF">2020-04-01T23:26:45Z</dcterms:modified>
</cp:coreProperties>
</file>