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57" r:id="rId4"/>
    <p:sldId id="258" r:id="rId5"/>
    <p:sldId id="306" r:id="rId6"/>
    <p:sldId id="307" r:id="rId7"/>
    <p:sldId id="308" r:id="rId8"/>
    <p:sldId id="259" r:id="rId9"/>
    <p:sldId id="303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305" r:id="rId30"/>
    <p:sldId id="309" r:id="rId31"/>
    <p:sldId id="310" r:id="rId32"/>
    <p:sldId id="311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58F84-317D-44D3-BD73-9548FB7B395E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0EC42-2544-43D1-9F1A-98A5A6C01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te.org.uk/art/artworks/picasso-seated-woman-in-a-chemise-n04719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274&amp;v=WVFMpaooiJY&amp;feature=emb_logo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.eahn.org/articles/10.5334/ah.by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youtube.com/watch?v=I07Wd56rCb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Achille-Funi-Ragazzo-con-le-mele-collezione-privata-1921_fig16_307738640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rappel a </a:t>
            </a:r>
            <a:r>
              <a:rPr lang="en-US" i="1" dirty="0" err="1" smtClean="0"/>
              <a:t>l'ordre</a:t>
            </a:r>
            <a:r>
              <a:rPr lang="en-US" dirty="0" smtClean="0"/>
              <a:t> </a:t>
            </a:r>
            <a:r>
              <a:rPr lang="sr-Latn-CS" dirty="0" smtClean="0"/>
              <a:t>(povratak redu)/međuratni </a:t>
            </a:r>
            <a:r>
              <a:rPr lang="sr-Latn-CS" dirty="0" smtClean="0"/>
              <a:t>klasicizmi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AutoShape 5" descr="Two Women Running on the Beach (The race), 1922 by Pablo Picass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76807" name="Picture 7" descr="Two women running on the beach (The race), 1922 - Pablo Picas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685800"/>
            <a:ext cx="7124700" cy="5715000"/>
          </a:xfrm>
          <a:prstGeom prst="rect">
            <a:avLst/>
          </a:prstGeom>
          <a:noFill/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1905000" y="152400"/>
            <a:ext cx="480214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smtClean="0"/>
              <a:t>Pablo Pi</a:t>
            </a:r>
            <a:r>
              <a:rPr lang="sr-Latn-RS" dirty="0" smtClean="0"/>
              <a:t>k</a:t>
            </a:r>
            <a:r>
              <a:rPr lang="en-US" dirty="0" err="1" smtClean="0"/>
              <a:t>aso</a:t>
            </a:r>
            <a:r>
              <a:rPr lang="sr-Latn-RS" dirty="0" smtClean="0"/>
              <a:t>,</a:t>
            </a:r>
            <a:r>
              <a:rPr lang="en-US" dirty="0" smtClean="0"/>
              <a:t> </a:t>
            </a:r>
            <a:r>
              <a:rPr lang="sr-Latn-RS" dirty="0" smtClean="0"/>
              <a:t>Dve žene trče po plaži</a:t>
            </a:r>
            <a:r>
              <a:rPr lang="en-US" dirty="0"/>
              <a:t> </a:t>
            </a:r>
            <a:r>
              <a:rPr lang="en-US" dirty="0" smtClean="0"/>
              <a:t>(</a:t>
            </a:r>
            <a:r>
              <a:rPr lang="sr-Latn-RS" dirty="0" smtClean="0"/>
              <a:t>Trka</a:t>
            </a:r>
            <a:r>
              <a:rPr lang="en-US" dirty="0" smtClean="0"/>
              <a:t>), 1922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Картина Пабло Пикассо. Три женщины у источника. 19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5715000" cy="6705600"/>
          </a:xfrm>
          <a:prstGeom prst="rect">
            <a:avLst/>
          </a:prstGeom>
          <a:noFill/>
        </p:spPr>
      </p:pic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5943600" y="152400"/>
            <a:ext cx="3048000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dirty="0" smtClean="0"/>
              <a:t>Pablo</a:t>
            </a:r>
            <a:r>
              <a:rPr lang="en-US" dirty="0"/>
              <a:t> </a:t>
            </a:r>
            <a:r>
              <a:rPr lang="en-US" b="1" dirty="0" smtClean="0"/>
              <a:t>Pi</a:t>
            </a:r>
            <a:r>
              <a:rPr lang="sr-Latn-RS" b="1" dirty="0" smtClean="0"/>
              <a:t>k</a:t>
            </a:r>
            <a:r>
              <a:rPr lang="en-US" b="1" dirty="0" err="1" smtClean="0"/>
              <a:t>aso</a:t>
            </a:r>
            <a:r>
              <a:rPr lang="en-US" dirty="0"/>
              <a:t>. </a:t>
            </a:r>
            <a:r>
              <a:rPr lang="sr-Latn-RS" dirty="0" smtClean="0"/>
              <a:t>Tri žene na izvoru </a:t>
            </a:r>
            <a:r>
              <a:rPr lang="en-US" b="1" dirty="0" smtClean="0"/>
              <a:t>1921</a:t>
            </a:r>
            <a:r>
              <a:rPr lang="en-US" dirty="0"/>
              <a:t>. </a:t>
            </a:r>
            <a:r>
              <a:rPr lang="sr-Latn-RS" dirty="0" smtClean="0"/>
              <a:t>ulje na platnu</a:t>
            </a:r>
            <a:r>
              <a:rPr lang="en-US" dirty="0" smtClean="0"/>
              <a:t> </a:t>
            </a:r>
            <a:r>
              <a:rPr lang="en-US" dirty="0"/>
              <a:t>203.9 x 174 cm. The Museum of Modern Art, New York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Image result for picasso trois femmes a la source 19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05545"/>
            <a:ext cx="6858000" cy="5614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Pablo Picasso, ‘Seated Woman in a Chemise’ 19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0050" cy="6934200"/>
          </a:xfrm>
          <a:prstGeom prst="rect">
            <a:avLst/>
          </a:prstGeom>
          <a:noFill/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5791200" y="273050"/>
            <a:ext cx="3076575" cy="22159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r>
              <a:rPr lang="sr-Latn-CS" dirty="0" smtClean="0"/>
              <a:t>Pikaso, </a:t>
            </a:r>
            <a:r>
              <a:rPr lang="en-US" dirty="0" smtClean="0"/>
              <a:t>Seated Woman in a Chemise</a:t>
            </a:r>
          </a:p>
          <a:p>
            <a:r>
              <a:rPr lang="en-US" dirty="0" smtClean="0"/>
              <a:t>1923</a:t>
            </a:r>
            <a:r>
              <a:rPr lang="sr-Latn-CS" dirty="0"/>
              <a:t>, </a:t>
            </a:r>
            <a:r>
              <a:rPr lang="sr-Latn-CS" dirty="0" smtClean="0"/>
              <a:t>ulje na platnu, </a:t>
            </a:r>
            <a:r>
              <a:rPr lang="en-US" dirty="0"/>
              <a:t>921 x 730 mm </a:t>
            </a:r>
            <a:endParaRPr lang="sr-Latn-RS" dirty="0" smtClean="0"/>
          </a:p>
          <a:p>
            <a:r>
              <a:rPr lang="en-US" dirty="0" smtClean="0"/>
              <a:t>V</a:t>
            </a:r>
            <a:r>
              <a:rPr lang="sr-Latn-RS" dirty="0" smtClean="0"/>
              <a:t>ideti: </a:t>
            </a:r>
            <a:r>
              <a:rPr lang="en-US" dirty="0" smtClean="0">
                <a:hlinkClick r:id="rId3"/>
              </a:rPr>
              <a:t>https://www.tate.org.uk/art/artworks/picasso-seated-woman-in-a-chemise-n04719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AutoShape 5" descr="Pablo_Picasso%2C_1921%2C_Head_of_a_woman%2C_pastel_on_paper%2C_6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"/>
            <a:ext cx="50863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5334000" y="365125"/>
            <a:ext cx="3581400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sr-Latn-CS" dirty="0"/>
              <a:t>Picasso,</a:t>
            </a:r>
            <a:r>
              <a:rPr lang="en-US" dirty="0"/>
              <a:t> 1921, </a:t>
            </a:r>
            <a:r>
              <a:rPr lang="sr-Latn-RS" i="1" dirty="0" smtClean="0"/>
              <a:t>Glava žene</a:t>
            </a:r>
            <a:r>
              <a:rPr lang="en-US" dirty="0" smtClean="0"/>
              <a:t>, </a:t>
            </a:r>
            <a:r>
              <a:rPr lang="en-US" dirty="0"/>
              <a:t>pastel </a:t>
            </a:r>
            <a:r>
              <a:rPr lang="en-US" dirty="0" smtClean="0"/>
              <a:t>65.1 </a:t>
            </a:r>
            <a:r>
              <a:rPr lang="en-US" dirty="0"/>
              <a:t>x 50.2 cm,</a:t>
            </a:r>
            <a:r>
              <a:rPr lang="sr-Latn-CS" dirty="0"/>
              <a:t> MET, NY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Pablo Picasso, The Source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6038458" cy="4302125"/>
          </a:xfrm>
          <a:prstGeom prst="rect">
            <a:avLst/>
          </a:prstGeom>
          <a:noFill/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228600" y="4724400"/>
            <a:ext cx="3450817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/>
              <a:t>Pablo </a:t>
            </a:r>
            <a:r>
              <a:rPr lang="en-US" b="1" dirty="0" smtClean="0"/>
              <a:t>Pi</a:t>
            </a:r>
            <a:r>
              <a:rPr lang="sr-Latn-RS" b="1" dirty="0" smtClean="0"/>
              <a:t>k</a:t>
            </a:r>
            <a:r>
              <a:rPr lang="en-US" b="1" dirty="0" err="1" smtClean="0"/>
              <a:t>aso</a:t>
            </a:r>
            <a:r>
              <a:rPr lang="en-US" b="1" dirty="0"/>
              <a:t>, </a:t>
            </a:r>
            <a:r>
              <a:rPr lang="sr-Latn-RS" b="1" i="1" dirty="0" smtClean="0"/>
              <a:t>Izvor </a:t>
            </a:r>
            <a:r>
              <a:rPr lang="en-US" b="1" i="1" dirty="0" smtClean="0"/>
              <a:t>(La </a:t>
            </a:r>
            <a:r>
              <a:rPr lang="en-US" b="1" i="1" dirty="0"/>
              <a:t>source)</a:t>
            </a:r>
            <a:r>
              <a:rPr lang="en-US" b="1" dirty="0"/>
              <a:t>, 1921</a:t>
            </a:r>
            <a:r>
              <a:rPr lang="en-US" dirty="0"/>
              <a:t/>
            </a:r>
            <a:br>
              <a:rPr lang="en-US" dirty="0"/>
            </a:br>
            <a:r>
              <a:rPr lang="sr-Latn-RS" dirty="0" smtClean="0"/>
              <a:t>ulje na platnu</a:t>
            </a:r>
            <a:r>
              <a:rPr lang="en-US" dirty="0" smtClean="0"/>
              <a:t>, </a:t>
            </a:r>
            <a:r>
              <a:rPr lang="en-US" dirty="0"/>
              <a:t>64 x 90 cm</a:t>
            </a:r>
            <a:br>
              <a:rPr lang="en-US" dirty="0"/>
            </a:br>
            <a:r>
              <a:rPr lang="en-US" dirty="0" err="1"/>
              <a:t>Moderna</a:t>
            </a:r>
            <a:r>
              <a:rPr lang="en-US" dirty="0"/>
              <a:t> </a:t>
            </a:r>
            <a:r>
              <a:rPr lang="en-US" dirty="0" err="1"/>
              <a:t>Museet</a:t>
            </a:r>
            <a:r>
              <a:rPr lang="en-US" dirty="0"/>
              <a:t>, Stockholm </a:t>
            </a:r>
          </a:p>
        </p:txBody>
      </p:sp>
      <p:pic>
        <p:nvPicPr>
          <p:cNvPr id="40962" name="Picture 2" descr="Jean Auguste Dominique Ingres - The Spring - Google Art Project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228600"/>
            <a:ext cx="2628135" cy="52387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81600" y="548640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dirty="0" smtClean="0"/>
              <a:t>Žan Ogist Dominik Engr (</a:t>
            </a:r>
            <a:r>
              <a:rPr lang="en-US" dirty="0" smtClean="0"/>
              <a:t>Jean </a:t>
            </a:r>
            <a:r>
              <a:rPr lang="en-US" dirty="0" err="1" smtClean="0"/>
              <a:t>Auguste</a:t>
            </a:r>
            <a:r>
              <a:rPr lang="en-US" dirty="0" smtClean="0"/>
              <a:t> Dominique Ingres </a:t>
            </a:r>
            <a:r>
              <a:rPr lang="sr-Latn-RS" dirty="0" smtClean="0"/>
              <a:t>), Izvor (</a:t>
            </a:r>
            <a:r>
              <a:rPr lang="en-US" dirty="0" smtClean="0"/>
              <a:t>La Source)</a:t>
            </a:r>
            <a:r>
              <a:rPr lang="sr-Latn-RS" dirty="0" smtClean="0"/>
              <a:t>,</a:t>
            </a:r>
            <a:r>
              <a:rPr lang="en-US" dirty="0" smtClean="0"/>
              <a:t> </a:t>
            </a:r>
            <a:r>
              <a:rPr lang="sr-Latn-RS" dirty="0" smtClean="0"/>
              <a:t>započeta u Firenci oko </a:t>
            </a:r>
            <a:r>
              <a:rPr lang="en-US" dirty="0" smtClean="0"/>
              <a:t>1820 </a:t>
            </a:r>
            <a:r>
              <a:rPr lang="sr-Latn-RS" dirty="0" smtClean="0"/>
              <a:t>i završna do</a:t>
            </a:r>
            <a:r>
              <a:rPr lang="en-US" dirty="0" smtClean="0"/>
              <a:t> 1856 </a:t>
            </a:r>
            <a:r>
              <a:rPr lang="sr-Latn-RS" dirty="0" smtClean="0"/>
              <a:t>u</a:t>
            </a:r>
            <a:r>
              <a:rPr lang="en-US" dirty="0" smtClean="0"/>
              <a:t> </a:t>
            </a:r>
            <a:r>
              <a:rPr lang="en-US" dirty="0" err="1" smtClean="0"/>
              <a:t>Pari</a:t>
            </a:r>
            <a:r>
              <a:rPr lang="sr-Latn-RS" dirty="0" smtClean="0"/>
              <a:t>zu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N04722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07050" cy="6858000"/>
          </a:xfrm>
          <a:prstGeom prst="rect">
            <a:avLst/>
          </a:prstGeom>
          <a:noFill/>
        </p:spPr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6019800" y="304800"/>
            <a:ext cx="2663825" cy="11079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/>
            <a:r>
              <a:rPr lang="sr-Latn-CS" dirty="0" smtClean="0"/>
              <a:t>Žorž Brak, Kupačica</a:t>
            </a:r>
            <a:r>
              <a:rPr lang="sr-Latn-RS" dirty="0" smtClean="0"/>
              <a:t> (</a:t>
            </a:r>
            <a:r>
              <a:rPr lang="en-US" dirty="0" err="1" smtClean="0"/>
              <a:t>Baigneuse</a:t>
            </a:r>
            <a:r>
              <a:rPr lang="sr-Latn-RS" dirty="0" smtClean="0"/>
              <a:t>)</a:t>
            </a:r>
            <a:endParaRPr lang="en-US" dirty="0"/>
          </a:p>
          <a:p>
            <a:pPr algn="ctr"/>
            <a:r>
              <a:rPr lang="en-US" dirty="0"/>
              <a:t>1925</a:t>
            </a:r>
            <a:r>
              <a:rPr lang="sr-Latn-CS" dirty="0"/>
              <a:t>, </a:t>
            </a:r>
            <a:r>
              <a:rPr lang="sr-Latn-RS" dirty="0" smtClean="0"/>
              <a:t>ulje na dasci</a:t>
            </a:r>
            <a:r>
              <a:rPr lang="sr-Latn-CS" dirty="0" smtClean="0"/>
              <a:t>,</a:t>
            </a:r>
            <a:r>
              <a:rPr lang="en-US" dirty="0" smtClean="0"/>
              <a:t> </a:t>
            </a:r>
            <a:r>
              <a:rPr lang="en-US" dirty="0"/>
              <a:t>670 x 543 mm </a:t>
            </a:r>
            <a:r>
              <a:rPr lang="sr-Latn-RS" dirty="0" smtClean="0"/>
              <a:t>, Tate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2643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3505200" y="228600"/>
            <a:ext cx="3200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/>
              <a:t>Georges Braque, </a:t>
            </a:r>
            <a:r>
              <a:rPr lang="sr-Latn-RS" dirty="0" smtClean="0"/>
              <a:t>Kanefora</a:t>
            </a:r>
            <a:r>
              <a:rPr lang="en-US" dirty="0" smtClean="0"/>
              <a:t> </a:t>
            </a:r>
            <a:r>
              <a:rPr lang="en-US" dirty="0"/>
              <a:t>1922 </a:t>
            </a:r>
          </a:p>
        </p:txBody>
      </p:sp>
      <p:pic>
        <p:nvPicPr>
          <p:cNvPr id="38918" name="Picture 6" descr="I luoghi del mito - Elefsi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828800"/>
            <a:ext cx="3381375" cy="487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3" name="Picture 9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" y="704850"/>
            <a:ext cx="7353300" cy="5448300"/>
          </a:xfrm>
          <a:prstGeom prst="rect">
            <a:avLst/>
          </a:prstGeom>
          <a:noFill/>
        </p:spPr>
      </p:pic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2895600" y="6248400"/>
            <a:ext cx="2701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sr-Latn-RS" dirty="0" smtClean="0"/>
              <a:t>Žorž </a:t>
            </a:r>
            <a:r>
              <a:rPr lang="en-US" dirty="0" smtClean="0"/>
              <a:t>Bra</a:t>
            </a:r>
            <a:r>
              <a:rPr lang="sr-Latn-RS" dirty="0" smtClean="0"/>
              <a:t>k</a:t>
            </a:r>
            <a:r>
              <a:rPr lang="en-US" dirty="0" smtClean="0"/>
              <a:t>, </a:t>
            </a:r>
            <a:r>
              <a:rPr lang="sr-Latn-RS" dirty="0" smtClean="0"/>
              <a:t>Limunovi, </a:t>
            </a:r>
            <a:r>
              <a:rPr lang="en-US" dirty="0" smtClean="0"/>
              <a:t>1929</a:t>
            </a:r>
            <a:r>
              <a:rPr lang="en-US" dirty="0"/>
              <a:t> 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5" descr="Image result for derain paintin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40538"/>
          </a:xfrm>
          <a:prstGeom prst="rect">
            <a:avLst/>
          </a:prstGeom>
          <a:noFill/>
        </p:spPr>
      </p:pic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6934200" y="76200"/>
            <a:ext cx="2076450" cy="15740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tIns="93633" bIns="93633" anchor="ctr">
            <a:spAutoFit/>
          </a:bodyPr>
          <a:lstStyle/>
          <a:p>
            <a:r>
              <a:rPr lang="sr-Latn-CS" dirty="0" smtClean="0"/>
              <a:t>Andre Deren</a:t>
            </a:r>
            <a:r>
              <a:rPr lang="sr-Latn-CS" i="1" dirty="0" smtClean="0"/>
              <a:t>, Kuhinjski sto</a:t>
            </a:r>
            <a:endParaRPr lang="en-US" i="1" dirty="0"/>
          </a:p>
          <a:p>
            <a:r>
              <a:rPr lang="sr-Latn-CS" dirty="0"/>
              <a:t>cca.</a:t>
            </a:r>
            <a:r>
              <a:rPr lang="en-US" dirty="0"/>
              <a:t>1922-1925</a:t>
            </a:r>
          </a:p>
          <a:p>
            <a:r>
              <a:rPr lang="en-US" dirty="0" smtClean="0"/>
              <a:t>U</a:t>
            </a:r>
            <a:r>
              <a:rPr lang="sr-Latn-RS" dirty="0" smtClean="0"/>
              <a:t>lje na platnu</a:t>
            </a:r>
            <a:r>
              <a:rPr lang="sr-Latn-CS" dirty="0" smtClean="0"/>
              <a:t>, </a:t>
            </a:r>
            <a:r>
              <a:rPr lang="en-US" dirty="0"/>
              <a:t>119</a:t>
            </a:r>
            <a:r>
              <a:rPr lang="sr-Latn-CS" dirty="0"/>
              <a:t>x1</a:t>
            </a:r>
            <a:r>
              <a:rPr lang="en-US" dirty="0"/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sr-Latn-RS" dirty="0" smtClean="0"/>
              <a:t>međuratni </a:t>
            </a:r>
            <a:r>
              <a:rPr lang="sr-Latn-RS" dirty="0" smtClean="0"/>
              <a:t>klasicizmi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sr-Latn-CS" dirty="0" smtClean="0">
                <a:latin typeface="Calibri" pitchFamily="34" charset="0"/>
              </a:rPr>
              <a:t>Posleratna Francuska – ‘povratak redu’ uzori: Engr, klasicizam, Sera, Sezan;</a:t>
            </a:r>
          </a:p>
          <a:p>
            <a:r>
              <a:rPr lang="sr-Latn-CS" dirty="0" smtClean="0">
                <a:latin typeface="Calibri" pitchFamily="34" charset="0"/>
              </a:rPr>
              <a:t>Rekonstrukcija, tradicija; nacionalni identitet, elitna kultura</a:t>
            </a:r>
          </a:p>
          <a:p>
            <a:r>
              <a:rPr lang="sr-Latn-CS" dirty="0" smtClean="0">
                <a:latin typeface="Calibri" pitchFamily="34" charset="0"/>
              </a:rPr>
              <a:t>Kenet Silver (Kenneth Silver) uočava da su bauk rata i bauk revolucije na direktan i vidljiv način uticali na razvoj umentosti u ovom periodu. Ukazao je na sličnost između retorike desno orijentisanih političkih komentatora u Francuskoj i retorike mnogih umetnika i likovnih kritičara. Posebno je istakao kako su zamisli ‘povratka redu’ i ‘rekonstrukcije’ u posleratnoj Francuskoj odjekivale u pisanjima i izjavama umetnika i bile inkorporisane u teme i formalni jezik njihove umetnosti. Predstave ‘povratka redu’ su se formirale putem zastupanja pretpostavljenih vrlina posleratnog perioda nasuprot navodne dekadencije predratnog perioda i samog rata, vrlina na kojima se temelje promene. Pre rata, Francuska je zapala u moralni i duhovni pad: Francuska i Francuzi su bili frivolni, slabi, dezorganizovani, kapriciozni. Rat je počistio ove slabosti i otvorila se potreba i se prostor za organizovanu, jaku, disciplinovanu Francusku a ovaj skup termina je svoju adekvatni vizuelni izraz mogao da ima u klasicizmu. Smatralo se da je klasična tradicija ona prava tradicija francuske kulture i tako retorika klasicizma postaje srdetsvo za slabo prikrivenu ideologiju nacionalizma (više o ovome u D. Bachelor, “This Liberty and this Order” Art in France After the First World War” u Realism, rationalism, Surrealism, Art between the Wars, B. Fer, D. Batchelor, P. Wood (eds), Open University Press, 1993, 2-30 i </a:t>
            </a:r>
            <a:r>
              <a:rPr lang="en-US" dirty="0" smtClean="0">
                <a:hlinkClick r:id="rId2"/>
              </a:rPr>
              <a:t>https://www.youtube.com/watch?time_continue=274&amp;v=WVFMpaooiJY&amp;feature=emb_logo</a:t>
            </a:r>
            <a:endParaRPr lang="en-US" dirty="0" smtClean="0"/>
          </a:p>
          <a:p>
            <a:pPr>
              <a:buNone/>
            </a:pPr>
            <a:endParaRPr lang="sr-Latn-CS" dirty="0" smtClean="0">
              <a:latin typeface="Calibri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 descr="derain_oeuvrewg_portrait_madame_paul_guillaume_grand_chapeau_rf196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34013" cy="6858000"/>
          </a:xfrm>
          <a:prstGeom prst="rect">
            <a:avLst/>
          </a:prstGeom>
          <a:noFill/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5791200" y="92075"/>
            <a:ext cx="3038475" cy="12970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tIns="93633" bIns="93633" anchor="ctr">
            <a:spAutoFit/>
          </a:bodyPr>
          <a:lstStyle/>
          <a:p>
            <a:r>
              <a:rPr lang="sr-Latn-CS" dirty="0" smtClean="0"/>
              <a:t>Andre Deren</a:t>
            </a:r>
            <a:r>
              <a:rPr lang="sr-Latn-CS" i="1" dirty="0" smtClean="0"/>
              <a:t>, </a:t>
            </a:r>
            <a:r>
              <a:rPr lang="en-US" i="1" dirty="0" err="1" smtClean="0"/>
              <a:t>Portr</a:t>
            </a:r>
            <a:r>
              <a:rPr lang="sr-Latn-RS" i="1" dirty="0" smtClean="0"/>
              <a:t>e</a:t>
            </a:r>
            <a:r>
              <a:rPr lang="en-US" i="1" dirty="0" smtClean="0"/>
              <a:t>t </a:t>
            </a:r>
            <a:r>
              <a:rPr lang="sr-Latn-RS" i="1" dirty="0" smtClean="0"/>
              <a:t>gospođe pola Gijoma sa velikim šeširom, </a:t>
            </a:r>
            <a:r>
              <a:rPr lang="sr-Latn-RS" dirty="0" smtClean="0"/>
              <a:t>ulje na platnu, </a:t>
            </a:r>
            <a:r>
              <a:rPr lang="en-US" dirty="0" smtClean="0"/>
              <a:t>1928-1929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Young Girl in a Green Dress, 1921 - Henri Matis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19625" cy="5715000"/>
          </a:xfrm>
          <a:prstGeom prst="rect">
            <a:avLst/>
          </a:prstGeom>
          <a:noFill/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311150" y="5988050"/>
            <a:ext cx="4108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sr-Latn-RS" dirty="0" smtClean="0"/>
              <a:t>Anri Matis, </a:t>
            </a:r>
            <a:r>
              <a:rPr lang="sr-Latn-RS" i="1" dirty="0" smtClean="0"/>
              <a:t>Devojka u zelenoj haljini</a:t>
            </a:r>
            <a:r>
              <a:rPr lang="sr-Latn-RS" dirty="0" smtClean="0"/>
              <a:t>,</a:t>
            </a:r>
            <a:r>
              <a:rPr lang="en-US" dirty="0" smtClean="0"/>
              <a:t> </a:t>
            </a:r>
            <a:r>
              <a:rPr lang="en-US" dirty="0"/>
              <a:t>1921 </a:t>
            </a:r>
            <a:r>
              <a:rPr lang="en-US" dirty="0" smtClean="0"/>
              <a:t>65 </a:t>
            </a:r>
            <a:r>
              <a:rPr lang="en-US" dirty="0"/>
              <a:t>x 55 cm </a:t>
            </a:r>
          </a:p>
        </p:txBody>
      </p:sp>
      <p:sp>
        <p:nvSpPr>
          <p:cNvPr id="75784" name="AutoShape 8" descr="Related imag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75786" name="Picture 10" descr="yell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8288" y="0"/>
            <a:ext cx="3795712" cy="5715000"/>
          </a:xfrm>
          <a:prstGeom prst="rect">
            <a:avLst/>
          </a:prstGeom>
          <a:noFill/>
        </p:spPr>
      </p:pic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5489575" y="5927725"/>
            <a:ext cx="35020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sr-Latn-RS" dirty="0" smtClean="0"/>
              <a:t>Anri matis, </a:t>
            </a:r>
            <a:r>
              <a:rPr lang="sr-Latn-RS" i="1" dirty="0" smtClean="0"/>
              <a:t>Žuta haljina</a:t>
            </a:r>
            <a:r>
              <a:rPr lang="sr-Latn-RS" dirty="0" smtClean="0"/>
              <a:t>,</a:t>
            </a:r>
            <a:r>
              <a:rPr lang="en-US" dirty="0" smtClean="0"/>
              <a:t> </a:t>
            </a:r>
            <a:r>
              <a:rPr lang="sr-Latn-RS" dirty="0" smtClean="0"/>
              <a:t>ulje na platnu</a:t>
            </a:r>
            <a:r>
              <a:rPr lang="en-US" dirty="0" smtClean="0"/>
              <a:t>, </a:t>
            </a:r>
            <a:r>
              <a:rPr lang="en-US" dirty="0"/>
              <a:t>1929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Image result for l'esprit nouve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57675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95800" y="304800"/>
            <a:ext cx="4483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L'Esprit</a:t>
            </a:r>
            <a:r>
              <a:rPr lang="en-US" b="1" i="1" dirty="0" smtClean="0"/>
              <a:t> nouveau</a:t>
            </a:r>
            <a:r>
              <a:rPr lang="sr-Latn-RS" b="1" i="1" dirty="0" smtClean="0"/>
              <a:t>, </a:t>
            </a:r>
            <a:r>
              <a:rPr lang="sr-Latn-RS" b="1" dirty="0" smtClean="0"/>
              <a:t>1920-1925, </a:t>
            </a:r>
            <a:r>
              <a:rPr lang="sr-Latn-RS" dirty="0" smtClean="0"/>
              <a:t>28 brojeva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 result for l'esprit nouve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71600"/>
            <a:ext cx="6953250" cy="3724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journal.eahn.org/articles/10.5334/ah.by/figures/Fig02_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3851148" cy="5791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67200" y="38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Le Corbusier, ‘</a:t>
            </a:r>
            <a:r>
              <a:rPr lang="fr-FR" dirty="0" err="1" smtClean="0"/>
              <a:t>Regulating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’, in </a:t>
            </a:r>
            <a:r>
              <a:rPr lang="fr-FR" i="1" dirty="0" smtClean="0"/>
              <a:t>Vers une architecture</a:t>
            </a:r>
            <a:r>
              <a:rPr lang="fr-FR" dirty="0" smtClean="0"/>
              <a:t>, 1924 [</a:t>
            </a:r>
            <a:r>
              <a:rPr lang="fr-FR" b="1" dirty="0" smtClean="0">
                <a:hlinkClick r:id="rId3"/>
              </a:rPr>
              <a:t>1923</a:t>
            </a:r>
            <a:r>
              <a:rPr lang="fr-FR" dirty="0" smtClean="0"/>
              <a:t>].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 result for l'esprit nouveau no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858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05200" y="152400"/>
            <a:ext cx="24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l'esprit</a:t>
            </a:r>
            <a:r>
              <a:rPr lang="en-US" dirty="0" smtClean="0"/>
              <a:t> nouveau no 17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6248400"/>
            <a:ext cx="564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(teorija o vezama klasičnog, mehaničkog i modernog)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AutoShape 5" descr="Image result for Ozenfant flacon, guitare, verre 19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800100"/>
            <a:ext cx="58864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838200" y="5715000"/>
            <a:ext cx="76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r-Latn-CS" dirty="0"/>
              <a:t>Amadee </a:t>
            </a:r>
            <a:r>
              <a:rPr lang="en-US" dirty="0" err="1"/>
              <a:t>Ozenfant</a:t>
            </a:r>
            <a:r>
              <a:rPr lang="sr-Latn-CS" dirty="0" smtClean="0"/>
              <a:t>, Bočica, gitara, čaša </a:t>
            </a:r>
            <a:r>
              <a:rPr lang="en-US" dirty="0" smtClean="0"/>
              <a:t> </a:t>
            </a:r>
            <a:r>
              <a:rPr lang="sr-Latn-RS" dirty="0" smtClean="0"/>
              <a:t>i boca na zelenom stolu</a:t>
            </a:r>
            <a:r>
              <a:rPr lang="sr-Latn-CS" dirty="0" smtClean="0"/>
              <a:t>, 81x101cm,</a:t>
            </a:r>
            <a:r>
              <a:rPr lang="en-US" dirty="0" smtClean="0"/>
              <a:t> </a:t>
            </a:r>
            <a:r>
              <a:rPr lang="en-US" dirty="0"/>
              <a:t>1920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981075"/>
            <a:ext cx="5715000" cy="4895850"/>
          </a:xfrm>
          <a:prstGeom prst="rect">
            <a:avLst/>
          </a:prstGeom>
          <a:noFill/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1752600" y="5943600"/>
            <a:ext cx="571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sr-Latn-RS" dirty="0" smtClean="0"/>
              <a:t>Šarl Eduar Žanere (</a:t>
            </a:r>
            <a:r>
              <a:rPr lang="en-US" dirty="0" smtClean="0"/>
              <a:t>Charles-</a:t>
            </a:r>
            <a:r>
              <a:rPr lang="en-US" dirty="0" err="1" smtClean="0"/>
              <a:t>Édouard</a:t>
            </a:r>
            <a:r>
              <a:rPr lang="en-US" dirty="0" smtClean="0"/>
              <a:t> </a:t>
            </a:r>
            <a:r>
              <a:rPr lang="en-US" dirty="0" err="1" smtClean="0"/>
              <a:t>Jeanneret</a:t>
            </a:r>
            <a:r>
              <a:rPr lang="sr-Latn-RS" dirty="0" smtClean="0"/>
              <a:t>), Mrtva priroda sa gomilom tanjira,</a:t>
            </a:r>
            <a:r>
              <a:rPr lang="en-US" dirty="0" smtClean="0"/>
              <a:t>1920</a:t>
            </a:r>
            <a:r>
              <a:rPr lang="sr-Latn-CS" dirty="0"/>
              <a:t>, 81x101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7800" y="228600"/>
            <a:ext cx="3657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NOVECENTO U ITALIJI I METAFIZIČKO SLIKARSTVO</a:t>
            </a:r>
          </a:p>
          <a:p>
            <a:endParaRPr lang="sr-Latn-RS" dirty="0" smtClean="0"/>
          </a:p>
          <a:p>
            <a:r>
              <a:rPr lang="en-US" dirty="0" smtClean="0"/>
              <a:t>N</a:t>
            </a:r>
            <a:r>
              <a:rPr lang="sr-Latn-RS" dirty="0" smtClean="0"/>
              <a:t>ovecento Italiano umetnička pojava u Milanu, promovisana izložbom 1923. godine.</a:t>
            </a:r>
          </a:p>
          <a:p>
            <a:r>
              <a:rPr lang="sr-Latn-RS" dirty="0" smtClean="0"/>
              <a:t>Umetnici: Ubaldo Oppi, Mario Sironi, </a:t>
            </a:r>
            <a:r>
              <a:rPr lang="it-IT" dirty="0" smtClean="0"/>
              <a:t>Achille Funi</a:t>
            </a:r>
            <a:r>
              <a:rPr lang="sr-Latn-RS" dirty="0" smtClean="0"/>
              <a:t>, </a:t>
            </a:r>
            <a:r>
              <a:rPr lang="en-US" dirty="0" err="1" smtClean="0"/>
              <a:t>Anselmo</a:t>
            </a:r>
            <a:r>
              <a:rPr lang="en-US" dirty="0" smtClean="0"/>
              <a:t> </a:t>
            </a:r>
            <a:r>
              <a:rPr lang="en-US" dirty="0" err="1" smtClean="0"/>
              <a:t>Bucci</a:t>
            </a:r>
            <a:r>
              <a:rPr lang="sr-Latn-RS" dirty="0" smtClean="0"/>
              <a:t>, </a:t>
            </a:r>
            <a:r>
              <a:rPr lang="en-US" dirty="0" smtClean="0"/>
              <a:t>Leonardo </a:t>
            </a:r>
            <a:r>
              <a:rPr lang="en-US" dirty="0" err="1" smtClean="0"/>
              <a:t>Dudreville</a:t>
            </a:r>
            <a:r>
              <a:rPr lang="en-US" dirty="0" smtClean="0"/>
              <a:t> </a:t>
            </a:r>
            <a:r>
              <a:rPr lang="sr-Latn-RS" dirty="0" smtClean="0"/>
              <a:t>, </a:t>
            </a:r>
            <a:r>
              <a:rPr lang="en-US" dirty="0" err="1" smtClean="0"/>
              <a:t>Gian</a:t>
            </a:r>
            <a:r>
              <a:rPr lang="en-US" dirty="0" smtClean="0"/>
              <a:t> Emilio </a:t>
            </a:r>
            <a:r>
              <a:rPr lang="en-US" dirty="0" err="1" smtClean="0"/>
              <a:t>Malerba</a:t>
            </a:r>
            <a:r>
              <a:rPr lang="sr-Latn-RS" dirty="0" smtClean="0"/>
              <a:t>, </a:t>
            </a:r>
            <a:r>
              <a:rPr lang="en-US" dirty="0" err="1" smtClean="0"/>
              <a:t>Piero</a:t>
            </a:r>
            <a:r>
              <a:rPr lang="en-US" dirty="0" smtClean="0"/>
              <a:t> </a:t>
            </a:r>
            <a:r>
              <a:rPr lang="en-US" dirty="0" err="1" smtClean="0"/>
              <a:t>Marussig</a:t>
            </a:r>
            <a:endParaRPr lang="sr-Latn-RS" dirty="0" smtClean="0"/>
          </a:p>
          <a:p>
            <a:r>
              <a:rPr lang="en-US" dirty="0" smtClean="0"/>
              <a:t>V</a:t>
            </a:r>
            <a:r>
              <a:rPr lang="sr-Latn-RS" dirty="0" smtClean="0"/>
              <a:t>ideti na:</a:t>
            </a:r>
          </a:p>
          <a:p>
            <a:r>
              <a:rPr lang="en-US" dirty="0" smtClean="0">
                <a:hlinkClick r:id="rId2"/>
              </a:rPr>
              <a:t>https://www.youtube.com/watch?v=I07Wd56rCb8</a:t>
            </a:r>
            <a:endParaRPr lang="sr-Latn-RS" dirty="0" smtClean="0"/>
          </a:p>
        </p:txBody>
      </p:sp>
      <p:pic>
        <p:nvPicPr>
          <p:cNvPr id="26626" name="Picture 2" descr="https://upload.wikimedia.org/wikipedia/commons/5/53/Oppi_Donna_alla_finest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04900"/>
            <a:ext cx="4610100" cy="54483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0" y="58674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Ubaldo Oppi </a:t>
            </a:r>
            <a:r>
              <a:rPr lang="sr-Latn-RS" dirty="0" smtClean="0"/>
              <a:t>, Žena na prozoru</a:t>
            </a:r>
            <a:r>
              <a:rPr lang="it-IT" dirty="0" smtClean="0"/>
              <a:t> </a:t>
            </a:r>
            <a:r>
              <a:rPr lang="sr-Latn-RS" dirty="0" smtClean="0"/>
              <a:t>(</a:t>
            </a:r>
            <a:r>
              <a:rPr lang="it-IT" dirty="0" smtClean="0"/>
              <a:t>Donna alla finestra</a:t>
            </a:r>
            <a:r>
              <a:rPr lang="sr-Latn-RS" dirty="0" smtClean="0"/>
              <a:t>)</a:t>
            </a:r>
            <a:r>
              <a:rPr lang="it-IT" dirty="0" smtClean="0"/>
              <a:t>, 1921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sr-Latn-CS" sz="4000" dirty="0"/>
              <a:t>povratak redu</a:t>
            </a:r>
            <a:endParaRPr lang="en-US" sz="4000" dirty="0"/>
          </a:p>
        </p:txBody>
      </p:sp>
      <p:pic>
        <p:nvPicPr>
          <p:cNvPr id="59398" name="Picture 6" descr="l-e5cb3804d239c7a86ce78cc11fbefde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914400"/>
            <a:ext cx="3994150" cy="58228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09600" y="2819400"/>
            <a:ext cx="3733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sr-Latn-CS" dirty="0" smtClean="0">
              <a:latin typeface="Calibri" pitchFamily="34" charset="0"/>
            </a:endParaRPr>
          </a:p>
          <a:p>
            <a:pPr algn="r"/>
            <a:r>
              <a:rPr lang="sr-Latn-CS" dirty="0" smtClean="0">
                <a:latin typeface="Calibri" pitchFamily="34" charset="0"/>
              </a:rPr>
              <a:t>Andre Lot svoje slikarstvo i svoj teorijski i pedagoški rad temeljio na postkubističkoj fascinaciji klasičnom tradicijom izraženoj već 1919. u prikazima koje je pisao za </a:t>
            </a:r>
            <a:r>
              <a:rPr lang="sr-Latn-CS" i="1" dirty="0" smtClean="0">
                <a:latin typeface="Calibri" pitchFamily="34" charset="0"/>
              </a:rPr>
              <a:t>La Nouvelle Revue Française</a:t>
            </a:r>
            <a:r>
              <a:rPr lang="sr-Latn-CS" dirty="0" smtClean="0">
                <a:latin typeface="Calibri" pitchFamily="34" charset="0"/>
              </a:rPr>
              <a:t> i u kojima se pitao da li je moguće opet primeniti "čist metod klasicizma“ i u kojima artikuliše, kako će se nakon Koktoove (Jean Cocteau) aproprijacije 1926. godine pokazati, zaraznu frazu 'rappel à l’ordre’</a:t>
            </a:r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upload.wikimedia.org/wikipedia/en/9/93/Mario_sironi_la_lamp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95600" cy="40451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191000"/>
            <a:ext cx="317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Mario Sironi, </a:t>
            </a:r>
            <a:r>
              <a:rPr lang="en-US" i="1" dirty="0" smtClean="0"/>
              <a:t>La </a:t>
            </a:r>
            <a:r>
              <a:rPr lang="en-US" i="1" dirty="0" err="1" smtClean="0"/>
              <a:t>lampada</a:t>
            </a:r>
            <a:r>
              <a:rPr lang="en-US" dirty="0" smtClean="0"/>
              <a:t>, 1919</a:t>
            </a:r>
            <a:endParaRPr lang="en-US" dirty="0"/>
          </a:p>
        </p:txBody>
      </p:sp>
      <p:pic>
        <p:nvPicPr>
          <p:cNvPr id="67588" name="Picture 4" descr="Urban landscape, 1922 - Mario Sironi - WikiArt.or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7968" y="2438400"/>
            <a:ext cx="5846032" cy="4419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486400" y="1828800"/>
            <a:ext cx="3596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Mario Sironi, </a:t>
            </a:r>
            <a:r>
              <a:rPr lang="en-US" dirty="0" smtClean="0"/>
              <a:t>Urban landscape</a:t>
            </a:r>
            <a:r>
              <a:rPr lang="sr-Latn-RS" dirty="0" smtClean="0"/>
              <a:t>, 1922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chille Funi, Ragazzo con le mele, collezione privata, 1921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924425" cy="58293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343400" y="6096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Achille Funi, </a:t>
            </a:r>
            <a:r>
              <a:rPr lang="sr-Latn-RS" dirty="0" smtClean="0"/>
              <a:t>Dečak sa jabukama (</a:t>
            </a:r>
            <a:r>
              <a:rPr lang="it-IT" dirty="0" smtClean="0"/>
              <a:t>Ragazzo con le mele</a:t>
            </a:r>
            <a:r>
              <a:rPr lang="sr-Latn-RS" dirty="0" smtClean="0"/>
              <a:t>)</a:t>
            </a:r>
            <a:r>
              <a:rPr lang="it-IT" dirty="0" smtClean="0"/>
              <a:t>, collezione privata, 1921</a:t>
            </a:r>
            <a:endParaRPr lang="it-IT" dirty="0" smtClean="0">
              <a:hlinkClick r:id="rId3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Achille Funi, Autoritratto con la brocca blu, Milano, collezione privata, 1920  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6010275" cy="654367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324600" y="5715000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Achille Funi, Autoritratto con la brocca blu, Milano, collezione privata, 1920  </a:t>
            </a:r>
            <a:endParaRPr lang="it-IT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classconnection.s3.amazonaws.com/171/flashcards/2152171/jpg/the-child-s-brain-191713607330056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3650" y="0"/>
            <a:ext cx="541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457200" y="0"/>
            <a:ext cx="3092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Đorđo de Kiriko, </a:t>
            </a:r>
            <a:r>
              <a:rPr lang="en-US" dirty="0" smtClean="0">
                <a:latin typeface="Calibri" pitchFamily="34" charset="0"/>
              </a:rPr>
              <a:t>Giorgio </a:t>
            </a:r>
            <a:r>
              <a:rPr lang="en-US" dirty="0">
                <a:latin typeface="Calibri" pitchFamily="34" charset="0"/>
              </a:rPr>
              <a:t>De Chirico, </a:t>
            </a:r>
            <a:r>
              <a:rPr lang="sr-Latn-RS" dirty="0" smtClean="0">
                <a:latin typeface="Calibri" pitchFamily="34" charset="0"/>
              </a:rPr>
              <a:t>Mozak deteta (</a:t>
            </a:r>
            <a:r>
              <a:rPr lang="en-US" i="1" dirty="0" smtClean="0"/>
              <a:t>Il </a:t>
            </a:r>
            <a:r>
              <a:rPr lang="en-US" i="1" dirty="0" err="1" smtClean="0"/>
              <a:t>cervello</a:t>
            </a:r>
            <a:r>
              <a:rPr lang="en-US" i="1" dirty="0" smtClean="0"/>
              <a:t> del bambino</a:t>
            </a:r>
            <a:r>
              <a:rPr lang="sr-Latn-RS" i="1" dirty="0" smtClean="0"/>
              <a:t>)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1914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Moderna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Museet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3428" name="Rectangle 3"/>
          <p:cNvSpPr>
            <a:spLocks noChangeArrowheads="1"/>
          </p:cNvSpPr>
          <p:nvPr/>
        </p:nvSpPr>
        <p:spPr bwMode="auto">
          <a:xfrm>
            <a:off x="0" y="1219200"/>
            <a:ext cx="36576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>
                <a:latin typeface="Calibri" pitchFamily="34" charset="0"/>
              </a:rPr>
              <a:t>Enigmati</a:t>
            </a:r>
            <a:r>
              <a:rPr lang="sr-Latn-CS" sz="1600" dirty="0">
                <a:latin typeface="Calibri" pitchFamily="34" charset="0"/>
              </a:rPr>
              <a:t>čni radovi iz perioda </a:t>
            </a:r>
            <a:r>
              <a:rPr lang="en-US" sz="1600" dirty="0">
                <a:latin typeface="Calibri" pitchFamily="34" charset="0"/>
              </a:rPr>
              <a:t>1911</a:t>
            </a:r>
            <a:r>
              <a:rPr lang="sr-Latn-CS" sz="1600" dirty="0">
                <a:latin typeface="Calibri" pitchFamily="34" charset="0"/>
              </a:rPr>
              <a:t>-</a:t>
            </a:r>
            <a:r>
              <a:rPr lang="en-US" sz="1600" dirty="0">
                <a:latin typeface="Calibri" pitchFamily="34" charset="0"/>
              </a:rPr>
              <a:t>1917 </a:t>
            </a:r>
            <a:r>
              <a:rPr lang="sr-Latn-CS" sz="1600" dirty="0">
                <a:latin typeface="Calibri" pitchFamily="34" charset="0"/>
              </a:rPr>
              <a:t>bili su od velike važnosti za nadrealističke slikare i to zbog njihove atmosfere, rezultata različitih perspektiva, nedostatka objedinjujućeg svetla, istaknutih i produženih senki, halucinatornog usredsređivanja na predmet.</a:t>
            </a:r>
          </a:p>
          <a:p>
            <a:r>
              <a:rPr lang="sr-Latn-CS" sz="1600" dirty="0">
                <a:latin typeface="Calibri" pitchFamily="34" charset="0"/>
              </a:rPr>
              <a:t>Italijanske pjace, okružene arkadama ili klasičnim fasadama transformisane su u prazna mesta nevidljivih drama</a:t>
            </a:r>
          </a:p>
          <a:p>
            <a:r>
              <a:rPr lang="sr-Latn-CS" sz="1600" dirty="0">
                <a:latin typeface="Calibri" pitchFamily="34" charset="0"/>
              </a:rPr>
              <a:t>Odsustvo događaja budi melanholiju ili nostalgiju</a:t>
            </a:r>
          </a:p>
          <a:p>
            <a:endParaRPr lang="sr-Latn-CS" sz="1600" dirty="0">
              <a:latin typeface="Calibri" pitchFamily="34" charset="0"/>
            </a:endParaRPr>
          </a:p>
          <a:p>
            <a:pPr>
              <a:buFontTx/>
              <a:buAutoNum type="arabicPlain" startAt="1917"/>
            </a:pPr>
            <a:r>
              <a:rPr lang="sr-Latn-CS" sz="1600" dirty="0">
                <a:latin typeface="Calibri" pitchFamily="34" charset="0"/>
              </a:rPr>
              <a:t> Sa Karlom Karaom razvija metafizičko slikarstvo (1919 objaviće tekst naslovljen </a:t>
            </a:r>
            <a:r>
              <a:rPr lang="en-US" sz="1600" i="1" dirty="0" err="1">
                <a:latin typeface="Calibri" pitchFamily="34" charset="0"/>
              </a:rPr>
              <a:t>Noi</a:t>
            </a:r>
            <a:r>
              <a:rPr lang="en-US" sz="1600" i="1" dirty="0">
                <a:latin typeface="Calibri" pitchFamily="34" charset="0"/>
              </a:rPr>
              <a:t> </a:t>
            </a:r>
            <a:r>
              <a:rPr lang="en-US" sz="1600" i="1" dirty="0" err="1">
                <a:latin typeface="Calibri" pitchFamily="34" charset="0"/>
              </a:rPr>
              <a:t>Metafisici</a:t>
            </a:r>
            <a:r>
              <a:rPr lang="en-US" sz="1600" dirty="0">
                <a:latin typeface="Calibri" pitchFamily="34" charset="0"/>
              </a:rPr>
              <a:t> </a:t>
            </a:r>
            <a:r>
              <a:rPr lang="sr-Latn-CS" sz="1600" dirty="0">
                <a:latin typeface="Calibri" pitchFamily="34" charset="0"/>
              </a:rPr>
              <a:t>)</a:t>
            </a:r>
          </a:p>
          <a:p>
            <a:endParaRPr lang="sr-Latn-CS" sz="1600" dirty="0">
              <a:latin typeface="Calibri" pitchFamily="34" charset="0"/>
            </a:endParaRPr>
          </a:p>
          <a:p>
            <a:r>
              <a:rPr lang="sr-Latn-CS" sz="1600" dirty="0">
                <a:latin typeface="Calibri" pitchFamily="34" charset="0"/>
              </a:rPr>
              <a:t>S. Freud, </a:t>
            </a:r>
            <a:r>
              <a:rPr lang="sr-Latn-CS" sz="1600" i="1" dirty="0">
                <a:latin typeface="Calibri" pitchFamily="34" charset="0"/>
              </a:rPr>
              <a:t>The Uncanny</a:t>
            </a:r>
            <a:r>
              <a:rPr lang="sr-Latn-CS" sz="1600" dirty="0">
                <a:latin typeface="Calibri" pitchFamily="34" charset="0"/>
              </a:rPr>
              <a:t>, 1919 - U osnovi koncepta</a:t>
            </a:r>
            <a:r>
              <a:rPr lang="sr-Latn-CS" sz="1600" i="1" dirty="0">
                <a:latin typeface="Calibri" pitchFamily="34" charset="0"/>
              </a:rPr>
              <a:t> unheimliche</a:t>
            </a:r>
            <a:r>
              <a:rPr lang="sr-Latn-CS" sz="1600" dirty="0">
                <a:latin typeface="Calibri" pitchFamily="34" charset="0"/>
              </a:rPr>
              <a:t> radi se o osećaju straha, uznemirenosti, jeze, iritacije, koje može a ne mora da bude vezano za estetsko iskustvo</a:t>
            </a:r>
            <a:r>
              <a:rPr lang="sr-Latn-CS" sz="1600" dirty="0" smtClean="0"/>
              <a:t>.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ChangeArrowheads="1"/>
          </p:cNvSpPr>
          <p:nvPr/>
        </p:nvSpPr>
        <p:spPr bwMode="auto">
          <a:xfrm>
            <a:off x="5867400" y="4800600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André Breton </a:t>
            </a:r>
            <a:r>
              <a:rPr lang="sr-Latn-RS" dirty="0" smtClean="0">
                <a:latin typeface="Calibri" pitchFamily="34" charset="0"/>
              </a:rPr>
              <a:t>ispred de kirikove slike Zagonetka dana iz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1914.</a:t>
            </a:r>
          </a:p>
          <a:p>
            <a:pPr algn="r"/>
            <a:r>
              <a:rPr lang="en-US" dirty="0" smtClean="0">
                <a:latin typeface="Calibri" pitchFamily="34" charset="0"/>
              </a:rPr>
              <a:t>(</a:t>
            </a:r>
            <a:r>
              <a:rPr lang="sr-Latn-RS" dirty="0" smtClean="0">
                <a:latin typeface="Calibri" pitchFamily="34" charset="0"/>
              </a:rPr>
              <a:t>f</a:t>
            </a:r>
            <a:r>
              <a:rPr lang="en-US" dirty="0" err="1" smtClean="0">
                <a:latin typeface="Calibri" pitchFamily="34" charset="0"/>
              </a:rPr>
              <a:t>oto</a:t>
            </a:r>
            <a:r>
              <a:rPr lang="en-US" dirty="0">
                <a:latin typeface="Calibri" pitchFamily="34" charset="0"/>
              </a:rPr>
              <a:t>: Man Ray. Circa 1925.</a:t>
            </a:r>
            <a:r>
              <a:rPr lang="sr-Latn-CS" dirty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6739" name="Picture 5" descr="André Bre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52400"/>
            <a:ext cx="396081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5" descr="Giorgio de Chirico. The Enigma of a Day. Paris, early 19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275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1" name="Rectangle 4"/>
          <p:cNvSpPr>
            <a:spLocks noChangeArrowheads="1"/>
          </p:cNvSpPr>
          <p:nvPr/>
        </p:nvSpPr>
        <p:spPr bwMode="auto">
          <a:xfrm>
            <a:off x="0" y="5715000"/>
            <a:ext cx="411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Giorgio de</a:t>
            </a:r>
          </a:p>
          <a:p>
            <a:r>
              <a:rPr lang="en-US" dirty="0">
                <a:latin typeface="Calibri" pitchFamily="34" charset="0"/>
              </a:rPr>
              <a:t>Chirico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Zagonetka dana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1914</a:t>
            </a:r>
            <a:r>
              <a:rPr lang="sr-Latn-CS" i="1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185.5 x 139.7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http://3.bp.blogspot.com/-nALfhDyvhhw/URIy_YLQxGI/AAAAAAAAAHY/NE_yB4BXKLI/s1600/09+11+L'enigme+d'un+apres-midi+d'autom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38200"/>
            <a:ext cx="7648575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1295400" y="152400"/>
            <a:ext cx="693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>
                <a:latin typeface="Calibri" pitchFamily="34" charset="0"/>
              </a:rPr>
              <a:t>De Chirico, </a:t>
            </a:r>
            <a:r>
              <a:rPr lang="sr-Latn-RS" i="1" dirty="0" smtClean="0">
                <a:latin typeface="Calibri" pitchFamily="34" charset="0"/>
              </a:rPr>
              <a:t>Zagonetka jesenjeg poslepodneva</a:t>
            </a:r>
            <a:r>
              <a:rPr lang="sr-Latn-CS" i="1" dirty="0" smtClean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1910,</a:t>
            </a:r>
            <a:r>
              <a:rPr lang="sr-Latn-CS" i="1" dirty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sr-Latn-CS" dirty="0">
                <a:latin typeface="Calibri" pitchFamily="34" charset="0"/>
              </a:rPr>
              <a:t>45x60 sm, </a:t>
            </a:r>
            <a:r>
              <a:rPr lang="sr-Latn-CS" dirty="0" smtClean="0">
                <a:latin typeface="Calibri" pitchFamily="34" charset="0"/>
              </a:rPr>
              <a:t>priv.kol.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s://d1ycxz9plii3tb.cloudfront.net/additional_images/50325bfa9f41b6000200053a/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04800"/>
            <a:ext cx="48577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381000" y="381000"/>
            <a:ext cx="320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b="1" i="1" dirty="0" smtClean="0"/>
              <a:t>Portrait prémonitoire de Guillaume Apollinaire</a:t>
            </a:r>
            <a:r>
              <a:rPr lang="sr-Latn-RS" b="1" i="1" dirty="0" smtClean="0"/>
              <a:t> </a:t>
            </a:r>
            <a:r>
              <a:rPr lang="sr-Latn-CS" dirty="0" smtClean="0">
                <a:latin typeface="Calibri" pitchFamily="34" charset="0"/>
              </a:rPr>
              <a:t>(najavljujući </a:t>
            </a:r>
            <a:r>
              <a:rPr lang="sr-Latn-CS" dirty="0">
                <a:latin typeface="Calibri" pitchFamily="34" charset="0"/>
              </a:rPr>
              <a:t>portrtet G.A.)</a:t>
            </a:r>
            <a:r>
              <a:rPr lang="en-US" dirty="0">
                <a:latin typeface="Calibri" pitchFamily="34" charset="0"/>
              </a:rPr>
              <a:t>, 1914, by Giorgio de Chirico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fr-FR" dirty="0">
                <a:latin typeface="Calibri" pitchFamily="34" charset="0"/>
              </a:rPr>
              <a:t>Musée National d'Art Moderne, Centre Georges Pompidou, Paris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8788" name="Rectangle 3"/>
          <p:cNvSpPr>
            <a:spLocks noChangeArrowheads="1"/>
          </p:cNvSpPr>
          <p:nvPr/>
        </p:nvSpPr>
        <p:spPr bwMode="auto">
          <a:xfrm>
            <a:off x="228600" y="2819400"/>
            <a:ext cx="3429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De Chirico </a:t>
            </a:r>
            <a:r>
              <a:rPr lang="sr-Latn-CS">
                <a:latin typeface="Calibri" pitchFamily="34" charset="0"/>
              </a:rPr>
              <a:t>je primetio da</a:t>
            </a:r>
            <a:r>
              <a:rPr lang="en-US">
                <a:latin typeface="Calibri" pitchFamily="34" charset="0"/>
              </a:rPr>
              <a:t> “</a:t>
            </a:r>
            <a:r>
              <a:rPr lang="sr-Latn-CS">
                <a:latin typeface="Calibri" pitchFamily="34" charset="0"/>
              </a:rPr>
              <a:t>svaki predmet ima dve pojavnosti:</a:t>
            </a:r>
            <a:r>
              <a:rPr lang="en-US">
                <a:latin typeface="Calibri" pitchFamily="34" charset="0"/>
              </a:rPr>
              <a:t> </a:t>
            </a:r>
            <a:r>
              <a:rPr lang="sr-Latn-CS">
                <a:latin typeface="Calibri" pitchFamily="34" charset="0"/>
              </a:rPr>
              <a:t>jedna je ona koju uvek zapažamo i koju ljudi vide generalno</a:t>
            </a:r>
            <a:r>
              <a:rPr lang="en-US">
                <a:latin typeface="Calibri" pitchFamily="34" charset="0"/>
              </a:rPr>
              <a:t>; </a:t>
            </a:r>
            <a:r>
              <a:rPr lang="sr-Latn-CS">
                <a:latin typeface="Calibri" pitchFamily="34" charset="0"/>
              </a:rPr>
              <a:t>druga, avetinjska ili metafizička pojavnost koju mogu da vide samo pojedinci u trenucima vidovitosti i metafizičke apstrakcije” (navodi primer čvrstih tela čija je supstanca “neprobojna ali ipak primetna putem X-zraka ili putem nekog drugog veštačkog načina”)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5"/>
          <p:cNvSpPr>
            <a:spLocks noChangeArrowheads="1"/>
          </p:cNvSpPr>
          <p:nvPr/>
        </p:nvSpPr>
        <p:spPr bwMode="auto">
          <a:xfrm>
            <a:off x="1905000" y="533400"/>
            <a:ext cx="419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>
                <a:latin typeface="Calibri" pitchFamily="34" charset="0"/>
              </a:rPr>
              <a:t>De Kiriko, </a:t>
            </a:r>
            <a:r>
              <a:rPr lang="en-US" dirty="0">
                <a:latin typeface="Calibri" pitchFamily="34" charset="0"/>
              </a:rPr>
              <a:t>1913, </a:t>
            </a:r>
            <a:r>
              <a:rPr lang="en-US" dirty="0" smtClean="0">
                <a:latin typeface="Calibri" pitchFamily="34" charset="0"/>
              </a:rPr>
              <a:t>Ari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err="1" smtClean="0">
                <a:latin typeface="Calibri" pitchFamily="34" charset="0"/>
              </a:rPr>
              <a:t>adn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135,6x180cm</a:t>
            </a:r>
            <a:r>
              <a:rPr lang="sr-Latn-CS" dirty="0">
                <a:latin typeface="Calibri" pitchFamily="34" charset="0"/>
              </a:rPr>
              <a:t>, Metropolitan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9811" name="Picture 5" descr="Ariad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447800"/>
            <a:ext cx="61722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Piazza d'Italia con Arian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95400"/>
            <a:ext cx="6096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Rectangle 2"/>
          <p:cNvSpPr>
            <a:spLocks noChangeArrowheads="1"/>
          </p:cNvSpPr>
          <p:nvPr/>
        </p:nvSpPr>
        <p:spPr bwMode="auto">
          <a:xfrm>
            <a:off x="1371600" y="152400"/>
            <a:ext cx="6172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i="1">
                <a:latin typeface="Calibri" pitchFamily="34" charset="0"/>
              </a:rPr>
              <a:t>Piazza d'Italia con Arianna</a:t>
            </a:r>
            <a:r>
              <a:rPr lang="it-IT" b="1">
                <a:latin typeface="Calibri" pitchFamily="34" charset="0"/>
              </a:rPr>
              <a:t>, 1945</a:t>
            </a:r>
          </a:p>
          <a:p>
            <a:pPr algn="ctr"/>
            <a:r>
              <a:rPr lang="it-IT">
                <a:latin typeface="Calibri" pitchFamily="34" charset="0"/>
              </a:rPr>
              <a:t>Oil on canvas</a:t>
            </a:r>
          </a:p>
          <a:p>
            <a:pPr algn="ctr"/>
            <a:r>
              <a:rPr lang="it-IT">
                <a:latin typeface="Calibri" pitchFamily="34" charset="0"/>
              </a:rPr>
              <a:t>50 × 60 cm</a:t>
            </a:r>
            <a:r>
              <a:rPr lang="sr-Latn-CS">
                <a:latin typeface="Calibri" pitchFamily="34" charset="0"/>
              </a:rPr>
              <a:t>, Gagosian Gallery</a:t>
            </a:r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upload.wikimedia.org/wikipedia/commons/thumb/9/93/Formerly_Piero_della_Francesca_-_Ideal_City_-_WGA17633_-_Galleria_Nazionale_delle_Marche_Urbino.jpg/1920px-Formerly_Piero_della_Francesca_-_Ideal_City_-_WGA17633_-_Galleria_Nazionale_delle_Marche_Urbi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9144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2"/>
          <p:cNvSpPr>
            <a:spLocks noChangeArrowheads="1"/>
          </p:cNvSpPr>
          <p:nvPr/>
        </p:nvSpPr>
        <p:spPr bwMode="auto">
          <a:xfrm>
            <a:off x="2209800" y="495300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sr-Latn-RS" dirty="0" smtClean="0"/>
              <a:t>ripisano Pijeru dela Frančeski, </a:t>
            </a:r>
            <a:r>
              <a:rPr lang="sr-Latn-RS" i="1" dirty="0" smtClean="0"/>
              <a:t>Idealni grad</a:t>
            </a:r>
            <a:r>
              <a:rPr lang="sr-Latn-RS" dirty="0" smtClean="0"/>
              <a:t>, </a:t>
            </a:r>
            <a:r>
              <a:rPr lang="it-IT" dirty="0" smtClean="0"/>
              <a:t>60 </a:t>
            </a:r>
            <a:r>
              <a:rPr lang="it-IT" dirty="0"/>
              <a:t>x 200 cm</a:t>
            </a:r>
            <a:r>
              <a:rPr lang="sr-Latn-CS" dirty="0"/>
              <a:t>; Palazzo Ducale, Urbino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l-df9565894ebd34a29b29360d4b6523d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85800"/>
            <a:ext cx="6858000" cy="5047417"/>
          </a:xfrm>
          <a:prstGeom prst="rect">
            <a:avLst/>
          </a:prstGeom>
          <a:noFill/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1828800" y="6172200"/>
            <a:ext cx="5918200" cy="274638"/>
          </a:xfrm>
          <a:prstGeom prst="rect">
            <a:avLst/>
          </a:prstGeom>
          <a:solidFill>
            <a:srgbClr val="EFF2F4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sr-Latn-CS" dirty="0"/>
              <a:t>J</a:t>
            </a:r>
            <a:r>
              <a:rPr lang="en-US" dirty="0" err="1"/>
              <a:t>ean</a:t>
            </a:r>
            <a:r>
              <a:rPr lang="en-US" dirty="0"/>
              <a:t> Cocteau, </a:t>
            </a:r>
            <a:r>
              <a:rPr lang="en-US" i="1" dirty="0"/>
              <a:t>D’un </a:t>
            </a:r>
            <a:r>
              <a:rPr lang="en-US" i="1" dirty="0" err="1"/>
              <a:t>ordre</a:t>
            </a:r>
            <a:r>
              <a:rPr lang="en-US" i="1" dirty="0"/>
              <a:t> </a:t>
            </a:r>
            <a:r>
              <a:rPr lang="en-US" i="1" dirty="0" err="1"/>
              <a:t>considéré</a:t>
            </a:r>
            <a:r>
              <a:rPr lang="en-US" i="1" dirty="0"/>
              <a:t> </a:t>
            </a:r>
            <a:r>
              <a:rPr lang="en-US" i="1" dirty="0" err="1"/>
              <a:t>comme</a:t>
            </a:r>
            <a:r>
              <a:rPr lang="en-US" i="1" dirty="0"/>
              <a:t> </a:t>
            </a:r>
            <a:r>
              <a:rPr lang="en-US" i="1" dirty="0" err="1"/>
              <a:t>une</a:t>
            </a:r>
            <a:r>
              <a:rPr lang="en-US" i="1" dirty="0"/>
              <a:t> </a:t>
            </a:r>
            <a:r>
              <a:rPr lang="en-US" i="1" dirty="0" err="1"/>
              <a:t>anarchie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wga.hu/art/p/perugino/sistina/key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0"/>
            <a:ext cx="770413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Rectangle 2"/>
          <p:cNvSpPr>
            <a:spLocks noChangeArrowheads="1"/>
          </p:cNvSpPr>
          <p:nvPr/>
        </p:nvSpPr>
        <p:spPr bwMode="auto">
          <a:xfrm>
            <a:off x="1219200" y="5486400"/>
            <a:ext cx="647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PERUGINO, </a:t>
            </a:r>
            <a:r>
              <a:rPr lang="en-US" b="1" dirty="0" err="1"/>
              <a:t>Pietro</a:t>
            </a:r>
            <a:r>
              <a:rPr lang="sr-Latn-CS" b="1" dirty="0"/>
              <a:t>, </a:t>
            </a:r>
            <a:r>
              <a:rPr lang="sr-Latn-RS" b="1" dirty="0" smtClean="0"/>
              <a:t>Predaja ključeva sv. Petru</a:t>
            </a:r>
            <a:endParaRPr lang="en-US" b="1" dirty="0"/>
          </a:p>
          <a:p>
            <a:pPr algn="ctr"/>
            <a:r>
              <a:rPr lang="en-US" dirty="0"/>
              <a:t>1481-82</a:t>
            </a:r>
            <a:br>
              <a:rPr lang="en-US" dirty="0"/>
            </a:br>
            <a:r>
              <a:rPr lang="en-US" dirty="0"/>
              <a:t>Fresco, 335 x 550 cm</a:t>
            </a:r>
            <a:br>
              <a:rPr lang="en-US" dirty="0"/>
            </a:br>
            <a:r>
              <a:rPr lang="en-US" dirty="0"/>
              <a:t>Cappella </a:t>
            </a:r>
            <a:r>
              <a:rPr lang="en-US" dirty="0" err="1"/>
              <a:t>Sistina</a:t>
            </a:r>
            <a:r>
              <a:rPr lang="en-US" dirty="0"/>
              <a:t>, Vatican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upload.wikimedia.org/wikipedia/commons/thumb/5/5b/Raffaello_Sposalizio.jpg/640px-Raffaello_Sposaliz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2450" y="0"/>
            <a:ext cx="4781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Rectangle 2"/>
          <p:cNvSpPr>
            <a:spLocks noChangeArrowheads="1"/>
          </p:cNvSpPr>
          <p:nvPr/>
        </p:nvSpPr>
        <p:spPr bwMode="auto">
          <a:xfrm>
            <a:off x="762000" y="2286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/>
              <a:t>Raphael</a:t>
            </a:r>
            <a:r>
              <a:rPr lang="sr-Latn-CS" dirty="0"/>
              <a:t>, </a:t>
            </a:r>
            <a:r>
              <a:rPr lang="en-US" dirty="0"/>
              <a:t>1503-4, </a:t>
            </a:r>
            <a:r>
              <a:rPr lang="en-US" dirty="0" err="1" smtClean="0"/>
              <a:t>Spozalizio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upload.wikimedia.org/wikipedia/commons/b/b5/Roma-tempiettobramante01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5775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Rectangle 2"/>
          <p:cNvSpPr>
            <a:spLocks noChangeArrowheads="1"/>
          </p:cNvSpPr>
          <p:nvPr/>
        </p:nvSpPr>
        <p:spPr bwMode="auto">
          <a:xfrm>
            <a:off x="304800" y="304800"/>
            <a:ext cx="381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BA"/>
              <a:t>Bramante,</a:t>
            </a:r>
            <a:r>
              <a:rPr lang="en-US" i="1"/>
              <a:t>Tempietto</a:t>
            </a:r>
            <a:r>
              <a:rPr lang="sr-Latn-CS" i="1"/>
              <a:t>, </a:t>
            </a:r>
            <a:r>
              <a:rPr lang="en-US" b="1"/>
              <a:t>San Pietro in Montorio</a:t>
            </a:r>
            <a:r>
              <a:rPr lang="sr-Latn-CS" b="1"/>
              <a:t>, 1503.</a:t>
            </a: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5" descr="File:The Red T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620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ctangle 6"/>
          <p:cNvSpPr>
            <a:spLocks noChangeArrowheads="1"/>
          </p:cNvSpPr>
          <p:nvPr/>
        </p:nvSpPr>
        <p:spPr bwMode="auto">
          <a:xfrm>
            <a:off x="609600" y="6019800"/>
            <a:ext cx="807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RS" i="1" dirty="0" smtClean="0">
                <a:latin typeface="Calibri" pitchFamily="34" charset="0"/>
              </a:rPr>
              <a:t>Crvena kula</a:t>
            </a:r>
            <a:r>
              <a:rPr lang="en-US" dirty="0">
                <a:latin typeface="Calibri" pitchFamily="34" charset="0"/>
              </a:rPr>
              <a:t> (</a:t>
            </a:r>
            <a:r>
              <a:rPr lang="en-US" i="1" dirty="0">
                <a:latin typeface="Calibri" pitchFamily="34" charset="0"/>
              </a:rPr>
              <a:t>La tour rouge</a:t>
            </a:r>
            <a:r>
              <a:rPr lang="en-US" dirty="0">
                <a:latin typeface="Calibri" pitchFamily="34" charset="0"/>
              </a:rPr>
              <a:t>), 1913.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73.5 × 100.5 cm. The Solomon R. Guggenheim Foundation, Peggy Guggenheim Collection, Venice</a:t>
            </a:r>
            <a:r>
              <a:rPr lang="en-US" dirty="0"/>
              <a:t> 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189733_30482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3013" y="0"/>
            <a:ext cx="5437187" cy="6858000"/>
          </a:xfrm>
          <a:prstGeom prst="rect">
            <a:avLst/>
          </a:prstGeom>
          <a:noFill/>
        </p:spPr>
      </p:pic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228600" y="257175"/>
            <a:ext cx="3276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en-US" i="1" dirty="0"/>
              <a:t>The Philosopher's Conquest</a:t>
            </a:r>
            <a:r>
              <a:rPr lang="en-US" dirty="0"/>
              <a:t>, 1913/14</a:t>
            </a:r>
          </a:p>
          <a:p>
            <a:pPr algn="r"/>
            <a:r>
              <a:rPr lang="en-US" dirty="0"/>
              <a:t>Oil on canvas</a:t>
            </a:r>
            <a:br>
              <a:rPr lang="en-US" dirty="0"/>
            </a:br>
            <a:r>
              <a:rPr lang="en-US" dirty="0"/>
              <a:t>125.1 x 99.1 cm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Giorgio de Chirico. The Nostalgia of the Infinite. Paris 1912-13? (dated on painting 191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52400"/>
            <a:ext cx="3133725" cy="654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2"/>
          <p:cNvSpPr>
            <a:spLocks noChangeArrowheads="1"/>
          </p:cNvSpPr>
          <p:nvPr/>
        </p:nvSpPr>
        <p:spPr bwMode="auto">
          <a:xfrm>
            <a:off x="1905000" y="5715000"/>
            <a:ext cx="3581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De Kiriko, </a:t>
            </a:r>
            <a:r>
              <a:rPr lang="sr-Latn-RS" i="1" dirty="0" smtClean="0">
                <a:latin typeface="Calibri" pitchFamily="34" charset="0"/>
              </a:rPr>
              <a:t>Nostalgija beskonačnog</a:t>
            </a:r>
            <a:r>
              <a:rPr lang="en-US" dirty="0" smtClean="0">
                <a:latin typeface="Calibri" pitchFamily="34" charset="0"/>
              </a:rPr>
              <a:t>Paris 1912-13</a:t>
            </a:r>
            <a:r>
              <a:rPr lang="sr-Latn-CS" dirty="0" smtClean="0">
                <a:latin typeface="Calibri" pitchFamily="34" charset="0"/>
              </a:rPr>
              <a:t>, ulje na platnu, </a:t>
            </a:r>
            <a:r>
              <a:rPr lang="en-US" dirty="0">
                <a:latin typeface="Calibri" pitchFamily="34" charset="0"/>
              </a:rPr>
              <a:t>135.2 x 64.8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28004" name="Picture 4" descr="Giorgio de Chirico. The Anxious Journey. Paris, spring-summer 19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054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Rectangle 4"/>
          <p:cNvSpPr>
            <a:spLocks noChangeArrowheads="1"/>
          </p:cNvSpPr>
          <p:nvPr/>
        </p:nvSpPr>
        <p:spPr bwMode="auto">
          <a:xfrm>
            <a:off x="152400" y="3733800"/>
            <a:ext cx="495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De Kiriko, </a:t>
            </a:r>
            <a:r>
              <a:rPr lang="sr-Latn-RS" i="1" dirty="0" smtClean="0">
                <a:latin typeface="Calibri" pitchFamily="34" charset="0"/>
              </a:rPr>
              <a:t>Anksiozno putovanje,</a:t>
            </a:r>
            <a:r>
              <a:rPr lang="sr-Latn-CS" i="1" dirty="0" smtClean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1913, </a:t>
            </a:r>
            <a:r>
              <a:rPr lang="sr-Latn-CS" dirty="0" smtClean="0">
                <a:latin typeface="Calibri" pitchFamily="34" charset="0"/>
              </a:rPr>
              <a:t>ulje na platnu,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74.3 x 106.7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The Melancholy of the Politici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57200"/>
            <a:ext cx="55911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Rectangle 2"/>
          <p:cNvSpPr>
            <a:spLocks noChangeArrowheads="1"/>
          </p:cNvSpPr>
          <p:nvPr/>
        </p:nvSpPr>
        <p:spPr bwMode="auto">
          <a:xfrm>
            <a:off x="533400" y="228600"/>
            <a:ext cx="2438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De Kiriko, </a:t>
            </a:r>
            <a:r>
              <a:rPr lang="sr-Latn-RS" b="1" i="1" dirty="0" smtClean="0">
                <a:latin typeface="Calibri" pitchFamily="34" charset="0"/>
              </a:rPr>
              <a:t>Melanholija političara</a:t>
            </a:r>
            <a:r>
              <a:rPr lang="en-US" b="1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1913</a:t>
            </a:r>
          </a:p>
          <a:p>
            <a:pPr algn="r"/>
            <a:r>
              <a:rPr lang="en-US" dirty="0">
                <a:latin typeface="Calibri" pitchFamily="34" charset="0"/>
              </a:rPr>
              <a:t>Oil on canvas</a:t>
            </a:r>
            <a:r>
              <a:rPr lang="sr-Latn-CS" dirty="0">
                <a:latin typeface="Calibri" pitchFamily="34" charset="0"/>
              </a:rPr>
              <a:t>, Kunstmuseum Basel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9028" name="Rectangle 3"/>
          <p:cNvSpPr>
            <a:spLocks noChangeArrowheads="1"/>
          </p:cNvSpPr>
          <p:nvPr/>
        </p:nvSpPr>
        <p:spPr bwMode="auto">
          <a:xfrm>
            <a:off x="304800" y="3163888"/>
            <a:ext cx="2743200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“</a:t>
            </a:r>
            <a:r>
              <a:rPr lang="sr-Latn-CS"/>
              <a:t>Neophodno je otkriti demone u svim stvarima</a:t>
            </a:r>
            <a:r>
              <a:rPr lang="en-US"/>
              <a:t>… </a:t>
            </a:r>
            <a:r>
              <a:rPr lang="sr-Latn-CS"/>
              <a:t>Neophodno je otkriti oko u svim stvarima</a:t>
            </a:r>
            <a:r>
              <a:rPr lang="en-US"/>
              <a:t>… </a:t>
            </a:r>
            <a:r>
              <a:rPr lang="sr-Latn-CS"/>
              <a:t>Mi smo istraživači spremni za nova polazišta</a:t>
            </a:r>
            <a:r>
              <a:rPr lang="en-US"/>
              <a:t>.”</a:t>
            </a:r>
            <a:r>
              <a:rPr lang="sr-Latn-CS"/>
              <a:t> De Kiriko, </a:t>
            </a:r>
            <a:r>
              <a:rPr lang="en-US" i="1"/>
              <a:t>Zeusi l’esploratore</a:t>
            </a:r>
            <a:r>
              <a:rPr lang="en-US"/>
              <a:t> </a:t>
            </a:r>
            <a:r>
              <a:rPr lang="sr-Latn-CS"/>
              <a:t>,</a:t>
            </a:r>
            <a:r>
              <a:rPr lang="en-US"/>
              <a:t> “Valori Plastici”, </a:t>
            </a:r>
            <a:r>
              <a:rPr lang="sr-Latn-CS"/>
              <a:t>br 1, 1918 (posvećeno osnivaču časopisa </a:t>
            </a:r>
            <a:r>
              <a:rPr lang="en-US"/>
              <a:t>Mario Broglio.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Giorgio de Chirico. Gare Montparnasse (The Melancholy of Departure). Paris, early 19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503363"/>
            <a:ext cx="59055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Rectangle 2"/>
          <p:cNvSpPr>
            <a:spLocks noChangeArrowheads="1"/>
          </p:cNvSpPr>
          <p:nvPr/>
        </p:nvSpPr>
        <p:spPr bwMode="auto">
          <a:xfrm>
            <a:off x="1828800" y="381000"/>
            <a:ext cx="579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De Kiriko, </a:t>
            </a:r>
            <a:r>
              <a:rPr lang="en-US" i="1" dirty="0" err="1" smtClean="0">
                <a:latin typeface="Calibri" pitchFamily="34" charset="0"/>
              </a:rPr>
              <a:t>Gare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Montparnasse </a:t>
            </a:r>
            <a:r>
              <a:rPr lang="en-US" i="1" dirty="0" smtClean="0">
                <a:latin typeface="Calibri" pitchFamily="34" charset="0"/>
              </a:rPr>
              <a:t>(</a:t>
            </a:r>
            <a:r>
              <a:rPr lang="sr-Latn-RS" i="1" dirty="0" smtClean="0">
                <a:latin typeface="Calibri" pitchFamily="34" charset="0"/>
              </a:rPr>
              <a:t>Melanholija odlaska</a:t>
            </a:r>
            <a:r>
              <a:rPr lang="en-US" i="1" dirty="0" smtClean="0">
                <a:latin typeface="Calibri" pitchFamily="34" charset="0"/>
              </a:rPr>
              <a:t>)</a:t>
            </a:r>
            <a:r>
              <a:rPr lang="sr-Latn-CS" i="1" dirty="0">
                <a:latin typeface="Calibri" pitchFamily="34" charset="0"/>
              </a:rPr>
              <a:t>, 1</a:t>
            </a:r>
            <a:r>
              <a:rPr lang="en-US" dirty="0">
                <a:latin typeface="Calibri" pitchFamily="34" charset="0"/>
              </a:rPr>
              <a:t>914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sr-Latn-C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140 x 184.5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 descr="mystery_and_melancholy_of_a_street_19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0925" y="0"/>
            <a:ext cx="555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6"/>
          <p:cNvSpPr>
            <a:spLocks noChangeArrowheads="1"/>
          </p:cNvSpPr>
          <p:nvPr/>
        </p:nvSpPr>
        <p:spPr bwMode="auto">
          <a:xfrm>
            <a:off x="457200" y="22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Giorgio de Chirico. </a:t>
            </a:r>
            <a:r>
              <a:rPr lang="sr-Latn-RS" dirty="0" smtClean="0">
                <a:latin typeface="Calibri" pitchFamily="34" charset="0"/>
              </a:rPr>
              <a:t>Misterija i melanholija ulice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1914.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dirty="0">
                <a:latin typeface="Calibri" pitchFamily="34" charset="0"/>
              </a:rPr>
              <a:t>88 x 72 </a:t>
            </a:r>
            <a:r>
              <a:rPr lang="en-US" dirty="0" smtClean="0">
                <a:latin typeface="Calibri" pitchFamily="34" charset="0"/>
              </a:rPr>
              <a:t>cm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Giorgio de Chirico. The Song of Love. Paris, June-July 19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4064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2"/>
          <p:cNvSpPr>
            <a:spLocks noChangeArrowheads="1"/>
          </p:cNvSpPr>
          <p:nvPr/>
        </p:nvSpPr>
        <p:spPr bwMode="auto">
          <a:xfrm>
            <a:off x="152400" y="304800"/>
            <a:ext cx="350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De Kiriko, </a:t>
            </a:r>
            <a:r>
              <a:rPr lang="sr-Latn-RS" i="1" dirty="0" smtClean="0">
                <a:latin typeface="Calibri" pitchFamily="34" charset="0"/>
              </a:rPr>
              <a:t>Pesma ljubavi</a:t>
            </a:r>
            <a:r>
              <a:rPr lang="sr-Latn-CS" i="1" dirty="0" smtClean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1914,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>
                <a:latin typeface="Calibri" pitchFamily="34" charset="0"/>
              </a:rPr>
              <a:t>73 x 59.1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32100" name="Picture 4" descr="Giorgio de Chirico. The Amusements of a Young Girl. late 19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5825" y="1219200"/>
            <a:ext cx="42545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Rectangle 4"/>
          <p:cNvSpPr>
            <a:spLocks noChangeArrowheads="1"/>
          </p:cNvSpPr>
          <p:nvPr/>
        </p:nvSpPr>
        <p:spPr bwMode="auto">
          <a:xfrm>
            <a:off x="4724400" y="381000"/>
            <a:ext cx="426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De Kiriko </a:t>
            </a:r>
            <a:r>
              <a:rPr lang="en-US" i="1" dirty="0" err="1" smtClean="0"/>
              <a:t>Zabava</a:t>
            </a:r>
            <a:r>
              <a:rPr lang="en-US" i="1" dirty="0" smtClean="0"/>
              <a:t> </a:t>
            </a:r>
            <a:r>
              <a:rPr lang="en-US" i="1" dirty="0" err="1" smtClean="0"/>
              <a:t>mlade</a:t>
            </a:r>
            <a:r>
              <a:rPr lang="en-US" i="1" dirty="0" smtClean="0"/>
              <a:t> </a:t>
            </a:r>
            <a:r>
              <a:rPr lang="en-US" i="1" dirty="0" err="1" smtClean="0"/>
              <a:t>devojke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1915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47.5 x 40.3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8200" y="2667000"/>
            <a:ext cx="4267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Kokto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sa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Rajmonom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Radigeo</a:t>
            </a:r>
            <a:r>
              <a:rPr lang="sr-Latn-RS" sz="1600" dirty="0" smtClean="0">
                <a:latin typeface="Calibri" pitchFamily="34" charset="0"/>
              </a:rPr>
              <a:t>m (</a:t>
            </a:r>
            <a:r>
              <a:rPr lang="en-US" sz="1600" dirty="0" smtClean="0">
                <a:latin typeface="Calibri" pitchFamily="34" charset="0"/>
              </a:rPr>
              <a:t>Raymond </a:t>
            </a:r>
            <a:r>
              <a:rPr lang="en-US" sz="1600" dirty="0" err="1" smtClean="0">
                <a:latin typeface="Calibri" pitchFamily="34" charset="0"/>
              </a:rPr>
              <a:t>Radiguet</a:t>
            </a:r>
            <a:r>
              <a:rPr lang="sr-Latn-RS" sz="1600" dirty="0" smtClean="0">
                <a:latin typeface="Calibri" pitchFamily="34" charset="0"/>
              </a:rPr>
              <a:t>) 1920. pokreće časopis </a:t>
            </a:r>
            <a:r>
              <a:rPr lang="sr-Latn-RS" sz="1600" i="1" dirty="0" smtClean="0">
                <a:latin typeface="Calibri" pitchFamily="34" charset="0"/>
              </a:rPr>
              <a:t>Le Coq </a:t>
            </a:r>
            <a:r>
              <a:rPr lang="sr-Latn-RS" sz="1600" dirty="0" smtClean="0">
                <a:latin typeface="Calibri" pitchFamily="34" charset="0"/>
              </a:rPr>
              <a:t>koji je svojim izgledom imitirao Pikabijin </a:t>
            </a:r>
            <a:r>
              <a:rPr lang="sr-Latn-RS" sz="1600" i="1" dirty="0" smtClean="0">
                <a:latin typeface="Calibri" pitchFamily="34" charset="0"/>
              </a:rPr>
              <a:t>391</a:t>
            </a:r>
            <a:r>
              <a:rPr lang="sr-Latn-RS" sz="1600" dirty="0" smtClean="0">
                <a:latin typeface="Calibri" pitchFamily="34" charset="0"/>
              </a:rPr>
              <a:t> po prelomu, tipografiji ali ga je i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potpuno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nadmašio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svojim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iskričavim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koktelom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anti-</a:t>
            </a:r>
            <a:r>
              <a:rPr lang="en-US" sz="1600" dirty="0" smtClean="0">
                <a:latin typeface="Calibri" pitchFamily="34" charset="0"/>
              </a:rPr>
              <a:t>Dada duh</a:t>
            </a:r>
            <a:r>
              <a:rPr lang="sr-Latn-RS" sz="1600" dirty="0" smtClean="0">
                <a:latin typeface="Calibri" pitchFamily="34" charset="0"/>
              </a:rPr>
              <a:t>ovitosti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sr-Latn-RS" sz="1600" dirty="0" smtClean="0">
                <a:latin typeface="Calibri" pitchFamily="34" charset="0"/>
              </a:rPr>
              <a:t>ležernosti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</a:rPr>
              <a:t>raspoloženja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i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veselj</a:t>
            </a:r>
            <a:r>
              <a:rPr lang="sr-Latn-RS" sz="1600" dirty="0" smtClean="0">
                <a:latin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koje</a:t>
            </a:r>
            <a:r>
              <a:rPr lang="en-US" sz="1600" dirty="0" smtClean="0">
                <a:latin typeface="Calibri" pitchFamily="34" charset="0"/>
              </a:rPr>
              <a:t> je </a:t>
            </a:r>
            <a:r>
              <a:rPr lang="en-US" sz="1600" dirty="0" err="1" smtClean="0">
                <a:latin typeface="Calibri" pitchFamily="34" charset="0"/>
              </a:rPr>
              <a:t>težilo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da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slavi</a:t>
            </a:r>
            <a:r>
              <a:rPr lang="en-US" sz="1600" dirty="0" smtClean="0">
                <a:latin typeface="Calibri" pitchFamily="34" charset="0"/>
              </a:rPr>
              <a:t> '</a:t>
            </a:r>
            <a:r>
              <a:rPr lang="en-US" sz="1600" dirty="0" err="1" smtClean="0">
                <a:latin typeface="Calibri" pitchFamily="34" charset="0"/>
              </a:rPr>
              <a:t>čisti</a:t>
            </a:r>
            <a:r>
              <a:rPr lang="en-US" sz="1600" dirty="0" smtClean="0">
                <a:latin typeface="Calibri" pitchFamily="34" charset="0"/>
              </a:rPr>
              <a:t>' </a:t>
            </a:r>
            <a:r>
              <a:rPr lang="en-US" sz="1600" dirty="0" err="1" smtClean="0">
                <a:latin typeface="Calibri" pitchFamily="34" charset="0"/>
              </a:rPr>
              <a:t>francuski</a:t>
            </a:r>
            <a:r>
              <a:rPr lang="en-US" sz="1600" dirty="0" smtClean="0">
                <a:latin typeface="Calibri" pitchFamily="34" charset="0"/>
              </a:rPr>
              <a:t> duh</a:t>
            </a:r>
            <a:r>
              <a:rPr lang="sr-Latn-RS" sz="1600" dirty="0" smtClean="0">
                <a:latin typeface="Calibri" pitchFamily="34" charset="0"/>
              </a:rPr>
              <a:t>; drugi broj na naslovnoj strani donosi crtež petla i rečenicu ‘</a:t>
            </a:r>
            <a:r>
              <a:rPr lang="vi-VN" sz="1600" dirty="0" smtClean="0">
                <a:latin typeface="Calibri" pitchFamily="34" charset="0"/>
              </a:rPr>
              <a:t>Je reveille' </a:t>
            </a:r>
            <a:r>
              <a:rPr lang="sr-Latn-RS" sz="1600" dirty="0" smtClean="0">
                <a:latin typeface="Calibri" pitchFamily="34" charset="0"/>
              </a:rPr>
              <a:t>(budim se) a unutra rečenicu kompozitora Žorža Orika (Georges Auric) da je </a:t>
            </a:r>
            <a:r>
              <a:rPr lang="vi-VN" sz="1600" dirty="0" smtClean="0">
                <a:latin typeface="Calibri" pitchFamily="34" charset="0"/>
              </a:rPr>
              <a:t>američki džez možda probudio Francusku ali </a:t>
            </a:r>
            <a:r>
              <a:rPr lang="sr-Latn-RS" sz="1600" dirty="0" smtClean="0">
                <a:latin typeface="Calibri" pitchFamily="34" charset="0"/>
              </a:rPr>
              <a:t>da </a:t>
            </a:r>
            <a:r>
              <a:rPr lang="vi-VN" sz="1600" dirty="0" smtClean="0">
                <a:latin typeface="Calibri" pitchFamily="34" charset="0"/>
              </a:rPr>
              <a:t>sada "moramo" izmisliti nacionalizam ". Sam </a:t>
            </a:r>
            <a:r>
              <a:rPr lang="sr-Latn-RS" sz="1600" dirty="0" smtClean="0">
                <a:latin typeface="Calibri" pitchFamily="34" charset="0"/>
              </a:rPr>
              <a:t>Kokto provocira</a:t>
            </a:r>
            <a:r>
              <a:rPr lang="vi-VN" sz="1600" dirty="0" smtClean="0">
                <a:latin typeface="Calibri" pitchFamily="34" charset="0"/>
              </a:rPr>
              <a:t> izjavo</a:t>
            </a:r>
            <a:r>
              <a:rPr lang="sr-Latn-RS" sz="1600" dirty="0" smtClean="0">
                <a:latin typeface="Calibri" pitchFamily="34" charset="0"/>
              </a:rPr>
              <a:t>m</a:t>
            </a:r>
            <a:r>
              <a:rPr lang="vi-VN" sz="1600" dirty="0" smtClean="0">
                <a:latin typeface="Calibri" pitchFamily="34" charset="0"/>
              </a:rPr>
              <a:t> da </a:t>
            </a:r>
            <a:r>
              <a:rPr lang="sr-Latn-RS" sz="1600" dirty="0" smtClean="0">
                <a:latin typeface="Calibri" pitchFamily="34" charset="0"/>
              </a:rPr>
              <a:t>je pristalica</a:t>
            </a:r>
            <a:r>
              <a:rPr lang="vi-VN" sz="1600" dirty="0" smtClean="0">
                <a:latin typeface="Calibri" pitchFamily="34" charset="0"/>
              </a:rPr>
              <a:t> „krajnje desnice“ i predsedavajući „Anti-modern</a:t>
            </a:r>
            <a:r>
              <a:rPr lang="sr-Latn-RS" sz="1600" dirty="0" smtClean="0">
                <a:latin typeface="Calibri" pitchFamily="34" charset="0"/>
              </a:rPr>
              <a:t>e</a:t>
            </a:r>
            <a:r>
              <a:rPr lang="vi-VN" sz="1600" dirty="0" smtClean="0">
                <a:latin typeface="Calibri" pitchFamily="34" charset="0"/>
              </a:rPr>
              <a:t> lig</a:t>
            </a:r>
            <a:r>
              <a:rPr lang="sr-Latn-RS" sz="1600" dirty="0" smtClean="0">
                <a:latin typeface="Calibri" pitchFamily="34" charset="0"/>
              </a:rPr>
              <a:t>e”</a:t>
            </a:r>
            <a:endParaRPr lang="sr-Latn-CS" sz="1600" dirty="0">
              <a:latin typeface="Calibri" pitchFamily="34" charset="0"/>
            </a:endParaRPr>
          </a:p>
        </p:txBody>
      </p:sp>
      <p:pic>
        <p:nvPicPr>
          <p:cNvPr id="1030" name="Picture 6" descr="Jean Cocteau - Lose in unserem Preisarchiv - LotSear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76200"/>
            <a:ext cx="4171950" cy="2510755"/>
          </a:xfrm>
          <a:prstGeom prst="rect">
            <a:avLst/>
          </a:prstGeom>
          <a:noFill/>
        </p:spPr>
      </p:pic>
      <p:pic>
        <p:nvPicPr>
          <p:cNvPr id="1032" name="Picture 8" descr="https://monoskop.org/images/thumb/b/b3/391_14_1920.jpg/800px-391_14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24200" cy="4600385"/>
          </a:xfrm>
          <a:prstGeom prst="rect">
            <a:avLst/>
          </a:prstGeom>
          <a:noFill/>
        </p:spPr>
      </p:pic>
      <p:pic>
        <p:nvPicPr>
          <p:cNvPr id="1034" name="Picture 10" descr="COCTEAU (Jean)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828800"/>
            <a:ext cx="2164205" cy="4286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Giorgio de Chirico. Great Metaphysical Interior. Ferrara, April-August 19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838200"/>
            <a:ext cx="37750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Rectangle 2"/>
          <p:cNvSpPr>
            <a:spLocks noChangeArrowheads="1"/>
          </p:cNvSpPr>
          <p:nvPr/>
        </p:nvSpPr>
        <p:spPr bwMode="auto">
          <a:xfrm>
            <a:off x="304800" y="381000"/>
            <a:ext cx="3810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De Kiriko,</a:t>
            </a:r>
            <a:r>
              <a:rPr lang="sr-Latn-RS" i="1" dirty="0" smtClean="0">
                <a:latin typeface="Calibri" pitchFamily="34" charset="0"/>
              </a:rPr>
              <a:t> Veliki metafizički enterijer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1917, </a:t>
            </a:r>
            <a:r>
              <a:rPr lang="sr-Latn-CS" dirty="0" smtClean="0">
                <a:latin typeface="Calibri" pitchFamily="34" charset="0"/>
              </a:rPr>
              <a:t>ulje na platnu,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95.9 x 70.5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75e19f4c3190827f6ef9a92cf4f9f4f5"/>
          <p:cNvPicPr>
            <a:picLocks noChangeAspect="1" noChangeArrowheads="1"/>
          </p:cNvPicPr>
          <p:nvPr/>
        </p:nvPicPr>
        <p:blipFill>
          <a:blip r:embed="rId2">
            <a:lum bright="-2000"/>
          </a:blip>
          <a:srcRect/>
          <a:stretch>
            <a:fillRect/>
          </a:stretch>
        </p:blipFill>
        <p:spPr bwMode="auto">
          <a:xfrm>
            <a:off x="4465638" y="0"/>
            <a:ext cx="4678362" cy="6854825"/>
          </a:xfrm>
          <a:prstGeom prst="rect">
            <a:avLst/>
          </a:prstGeom>
          <a:noFill/>
        </p:spPr>
      </p:pic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457200" y="517525"/>
            <a:ext cx="34533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sr-Latn-RS" dirty="0" smtClean="0"/>
              <a:t>De Kiriko, </a:t>
            </a:r>
            <a:r>
              <a:rPr lang="en-US" i="1" dirty="0" smtClean="0"/>
              <a:t>U</a:t>
            </a:r>
            <a:r>
              <a:rPr lang="sr-Latn-CS" i="1" dirty="0"/>
              <a:t>z</a:t>
            </a:r>
            <a:r>
              <a:rPr lang="en-US" i="1" dirty="0" err="1"/>
              <a:t>nemiruju</a:t>
            </a:r>
            <a:r>
              <a:rPr lang="sr-Latn-CS" i="1" dirty="0"/>
              <a:t>ć</a:t>
            </a:r>
            <a:r>
              <a:rPr lang="en-US" i="1" dirty="0"/>
              <a:t>e mu</a:t>
            </a:r>
            <a:r>
              <a:rPr lang="sr-Latn-CS" i="1" dirty="0"/>
              <a:t>z</a:t>
            </a:r>
            <a:r>
              <a:rPr lang="en-US" i="1" dirty="0"/>
              <a:t>e</a:t>
            </a:r>
            <a:r>
              <a:rPr lang="en-US" dirty="0"/>
              <a:t> (1916)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Giorgio de Chirico. The Duo. Paris, winter 1914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38100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2"/>
          <p:cNvSpPr>
            <a:spLocks noChangeArrowheads="1"/>
          </p:cNvSpPr>
          <p:nvPr/>
        </p:nvSpPr>
        <p:spPr bwMode="auto">
          <a:xfrm>
            <a:off x="228600" y="228600"/>
            <a:ext cx="403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De Kiriko,</a:t>
            </a:r>
            <a:r>
              <a:rPr lang="sr-Latn-RS" i="1" dirty="0" smtClean="0">
                <a:latin typeface="Calibri" pitchFamily="34" charset="0"/>
              </a:rPr>
              <a:t> Duet</a:t>
            </a:r>
            <a:r>
              <a:rPr lang="sr-Latn-CS" i="1" dirty="0" smtClean="0">
                <a:latin typeface="Calibri" pitchFamily="34" charset="0"/>
              </a:rPr>
              <a:t>, </a:t>
            </a:r>
            <a:r>
              <a:rPr lang="sr-Latn-CS" i="1" dirty="0">
                <a:latin typeface="Calibri" pitchFamily="34" charset="0"/>
              </a:rPr>
              <a:t>1914-1915, </a:t>
            </a:r>
            <a:r>
              <a:rPr lang="sr-Latn-CS" dirty="0" smtClean="0">
                <a:latin typeface="Calibri" pitchFamily="34" charset="0"/>
              </a:rPr>
              <a:t>ulje na platnu,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81.9 x 59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35172" name="Picture 4" descr="Giorgio de Chirico. The Seer. Paris, winter 1914-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022350"/>
            <a:ext cx="4073525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3" name="Rectangle 4"/>
          <p:cNvSpPr>
            <a:spLocks noChangeArrowheads="1"/>
          </p:cNvSpPr>
          <p:nvPr/>
        </p:nvSpPr>
        <p:spPr bwMode="auto">
          <a:xfrm>
            <a:off x="4876800" y="152400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De Kiriko</a:t>
            </a:r>
            <a:r>
              <a:rPr lang="sr-Latn-RS" i="1" dirty="0" smtClean="0">
                <a:latin typeface="Calibri" pitchFamily="34" charset="0"/>
              </a:rPr>
              <a:t>, Posmatrač</a:t>
            </a:r>
            <a:r>
              <a:rPr lang="sr-Latn-CS" i="1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1914-15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>
                <a:latin typeface="Calibri" pitchFamily="34" charset="0"/>
              </a:rPr>
              <a:t>89.6 x 70.1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5" descr="de-chirico-metaphysical-interior-with-biscui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4438" y="0"/>
            <a:ext cx="5389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6"/>
          <p:cNvSpPr>
            <a:spLocks noChangeArrowheads="1"/>
          </p:cNvSpPr>
          <p:nvPr/>
        </p:nvSpPr>
        <p:spPr bwMode="auto">
          <a:xfrm>
            <a:off x="609600" y="228600"/>
            <a:ext cx="289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D</a:t>
            </a:r>
            <a:r>
              <a:rPr lang="sr-Latn-RS" dirty="0" smtClean="0">
                <a:latin typeface="Calibri" pitchFamily="34" charset="0"/>
              </a:rPr>
              <a:t>e Kiriko, </a:t>
            </a:r>
            <a:r>
              <a:rPr lang="en-US" dirty="0" smtClean="0">
                <a:latin typeface="Calibri" pitchFamily="34" charset="0"/>
              </a:rPr>
              <a:t>“</a:t>
            </a:r>
            <a:r>
              <a:rPr lang="sr-Latn-RS" dirty="0" smtClean="0">
                <a:latin typeface="Calibri" pitchFamily="34" charset="0"/>
              </a:rPr>
              <a:t>Metafizički enteirjer sa biskvitima</a:t>
            </a:r>
            <a:r>
              <a:rPr lang="en-US" dirty="0" smtClean="0">
                <a:latin typeface="Calibri" pitchFamily="34" charset="0"/>
              </a:rPr>
              <a:t>”, </a:t>
            </a:r>
            <a:r>
              <a:rPr lang="en-US" dirty="0">
                <a:latin typeface="Calibri" pitchFamily="34" charset="0"/>
              </a:rPr>
              <a:t>1916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5" descr="Self-portra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04800"/>
            <a:ext cx="47148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Rectangle 2"/>
          <p:cNvSpPr>
            <a:spLocks noChangeArrowheads="1"/>
          </p:cNvSpPr>
          <p:nvPr/>
        </p:nvSpPr>
        <p:spPr bwMode="auto">
          <a:xfrm>
            <a:off x="381000" y="304800"/>
            <a:ext cx="3276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b="1" i="1" dirty="0" smtClean="0">
                <a:latin typeface="Calibri" pitchFamily="34" charset="0"/>
              </a:rPr>
              <a:t>Autoportret</a:t>
            </a:r>
            <a:r>
              <a:rPr lang="en-US" b="1" dirty="0" smtClean="0">
                <a:latin typeface="Calibri" pitchFamily="34" charset="0"/>
              </a:rPr>
              <a:t>, </a:t>
            </a:r>
            <a:r>
              <a:rPr lang="en-US" b="1" dirty="0">
                <a:latin typeface="Calibri" pitchFamily="34" charset="0"/>
              </a:rPr>
              <a:t>1920</a:t>
            </a:r>
          </a:p>
          <a:p>
            <a:pPr algn="r"/>
            <a:r>
              <a:rPr lang="en-US" dirty="0">
                <a:latin typeface="Calibri" pitchFamily="34" charset="0"/>
              </a:rPr>
              <a:t>Oil on Wood</a:t>
            </a:r>
          </a:p>
          <a:p>
            <a:pPr algn="r"/>
            <a:r>
              <a:rPr lang="en-US" dirty="0">
                <a:latin typeface="Calibri" pitchFamily="34" charset="0"/>
              </a:rPr>
              <a:t>Berlin / </a:t>
            </a:r>
            <a:r>
              <a:rPr lang="en-US" dirty="0" err="1">
                <a:latin typeface="Calibri" pitchFamily="34" charset="0"/>
              </a:rPr>
              <a:t>Pinakothek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der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Moderne</a:t>
            </a:r>
            <a:endParaRPr lang="en-US" dirty="0"/>
          </a:p>
        </p:txBody>
      </p:sp>
      <p:sp>
        <p:nvSpPr>
          <p:cNvPr id="137220" name="Rectangle 3"/>
          <p:cNvSpPr>
            <a:spLocks noChangeArrowheads="1"/>
          </p:cNvSpPr>
          <p:nvPr/>
        </p:nvSpPr>
        <p:spPr bwMode="auto">
          <a:xfrm>
            <a:off x="381000" y="5103813"/>
            <a:ext cx="3429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Florence in 1910,  </a:t>
            </a:r>
            <a:r>
              <a:rPr lang="en-US" i="1" dirty="0">
                <a:solidFill>
                  <a:srgbClr val="FF0000"/>
                </a:solidFill>
                <a:latin typeface="Calibri" pitchFamily="34" charset="0"/>
              </a:rPr>
              <a:t>Self-portrait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 </a:t>
            </a:r>
            <a:r>
              <a:rPr lang="sr-Latn-CS" dirty="0">
                <a:solidFill>
                  <a:srgbClr val="FF0000"/>
                </a:solidFill>
                <a:latin typeface="Calibri" pitchFamily="34" charset="0"/>
              </a:rPr>
              <a:t>sa Ničeovim epigrafom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“Et quid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</a:rPr>
              <a:t>amabo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nisi quod </a:t>
            </a:r>
            <a:r>
              <a:rPr lang="en-US" dirty="0" err="1">
                <a:latin typeface="Calibri" pitchFamily="34" charset="0"/>
              </a:rPr>
              <a:t>aenigma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est</a:t>
            </a:r>
            <a:r>
              <a:rPr lang="en-US" dirty="0">
                <a:latin typeface="Calibri" pitchFamily="34" charset="0"/>
              </a:rPr>
              <a:t>?”</a:t>
            </a:r>
            <a:r>
              <a:rPr lang="sr-Latn-CS" dirty="0">
                <a:latin typeface="Calibri" pitchFamily="34" charset="0"/>
              </a:rPr>
              <a:t> Voleću samo ono što je zagonetka))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dechiric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8991600" cy="674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609600" y="7620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i="1"/>
              <a:t>Arheolozi</a:t>
            </a:r>
            <a:r>
              <a:rPr lang="en-US"/>
              <a:t> (19</a:t>
            </a:r>
            <a:r>
              <a:rPr lang="sr-Latn-CS"/>
              <a:t>27</a:t>
            </a:r>
            <a:r>
              <a:rPr lang="en-US"/>
              <a:t>)</a:t>
            </a:r>
          </a:p>
        </p:txBody>
      </p:sp>
      <p:pic>
        <p:nvPicPr>
          <p:cNvPr id="139267" name="Picture 6" descr="the-archaeologists-19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8588" y="-19050"/>
            <a:ext cx="5205412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 smtClean="0">
                <a:latin typeface="Calibri" pitchFamily="34" charset="0"/>
              </a:rPr>
              <a:t>U avgustu 1920. godine, nakon početnog putovanja zajedno u </a:t>
            </a:r>
            <a:r>
              <a:rPr lang="sr-Latn-RS" dirty="0" smtClean="0">
                <a:latin typeface="Calibri" pitchFamily="34" charset="0"/>
              </a:rPr>
              <a:t>Karkeran</a:t>
            </a:r>
            <a:r>
              <a:rPr lang="vi-VN" dirty="0" smtClean="0">
                <a:latin typeface="Calibri" pitchFamily="34" charset="0"/>
              </a:rPr>
              <a:t> blizu S</a:t>
            </a:r>
            <a:r>
              <a:rPr lang="sr-Latn-RS" dirty="0" smtClean="0">
                <a:latin typeface="Calibri" pitchFamily="34" charset="0"/>
              </a:rPr>
              <a:t>en Tropea</a:t>
            </a:r>
            <a:r>
              <a:rPr lang="vi-VN" dirty="0" smtClean="0">
                <a:latin typeface="Calibri" pitchFamily="34" charset="0"/>
              </a:rPr>
              <a:t>,</a:t>
            </a:r>
            <a:r>
              <a:rPr lang="sr-Latn-RS" dirty="0" smtClean="0">
                <a:latin typeface="Calibri" pitchFamily="34" charset="0"/>
              </a:rPr>
              <a:t> Kokto i Radige su završili u L Pikeu. Tokom boravka u L Pikeu, u intelektualnoj i svakoj drugoj izolaciji artikulišu obrise novog pokreta koji će dobiti ime rappel a l’ordre, posvećenog i koncentrisanog na stare veštine, pesničke rime, figuraciju i jedostavnost.</a:t>
            </a:r>
          </a:p>
        </p:txBody>
      </p:sp>
      <p:pic>
        <p:nvPicPr>
          <p:cNvPr id="65540" name="Picture 4" descr="https://1.bp.blogspot.com/-YmfeHcQbsy4/XBz9LiefHyI/AAAAAAAAsZk/5MuYiAbfGa4MlCpAZSBayxZWn9tI998WACEwYBhgL/s640/11102398-184251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590800"/>
            <a:ext cx="6096000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2.bp.blogspot.com/-YnfQSYzpQfA/XCOJkW09mHI/AAAAAAAAsfE/zEvgbnYmaVgEz58gAwzD1ulf-Av72ctdACLcBGAs/s640/lhotte%2Bcocte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90600"/>
            <a:ext cx="6096000" cy="42862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47800" y="55626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Cocteau </a:t>
            </a:r>
            <a:r>
              <a:rPr lang="sr-Latn-RS" dirty="0" smtClean="0"/>
              <a:t>i</a:t>
            </a:r>
            <a:r>
              <a:rPr lang="fr-FR" dirty="0" smtClean="0"/>
              <a:t> André </a:t>
            </a:r>
            <a:r>
              <a:rPr lang="fr-FR" dirty="0" err="1" smtClean="0"/>
              <a:t>Lhotte</a:t>
            </a:r>
            <a:r>
              <a:rPr lang="sr-Latn-RS" dirty="0" smtClean="0"/>
              <a:t>, 1918; tokom ‘L Pike godina’  Koktou će, pored Lota sa ženom i Radigea, praviti društvo Orik, skulptor Žak Lipšic  (</a:t>
            </a:r>
            <a:r>
              <a:rPr lang="en-US" dirty="0" smtClean="0"/>
              <a:t>Jacques Lipchitz</a:t>
            </a:r>
            <a:r>
              <a:rPr lang="sr-Latn-RS" dirty="0" smtClean="0"/>
              <a:t>), slikar i dekorater Žan Igo (Jean Hugo) sa svojom ženom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AutoShape 5" descr="Olga Khokhlova, spring 1918, Montrouge studio, photograph attributed to Pablo Picasso or Émile Deletan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76200"/>
            <a:ext cx="25908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6553200" y="3657600"/>
            <a:ext cx="2438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/>
              <a:t>Olga Khokhlova, spring 1918, Montrouge studio, photograph attributed to Pablo Picasso or Émile Deletang </a:t>
            </a:r>
          </a:p>
        </p:txBody>
      </p:sp>
      <p:sp>
        <p:nvSpPr>
          <p:cNvPr id="68617" name="AutoShape 9" descr="Pablo_Picasso%2C_1917-18%2C_Portrait_d%27Olga_dans_un_fauteuil_%28Olga_in_an_Armchair%29%2C_oil_on_canvas%2C_130_x_8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8619" name="AutoShape 11" descr="image?id=850618400897&amp;t=3&amp;plc=WEB&amp;tkn=*2JqK19CS5kC7Vb6GVverl5Y4np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8621" name="Picture 13" descr="6334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11688" cy="6858000"/>
          </a:xfrm>
          <a:prstGeom prst="rect">
            <a:avLst/>
          </a:prstGeom>
          <a:noFill/>
        </p:spPr>
      </p:pic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4851400" y="6367463"/>
            <a:ext cx="406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31740" rIns="0" bIns="31740" anchor="ctr">
            <a:spAutoFit/>
          </a:bodyPr>
          <a:lstStyle/>
          <a:p>
            <a:r>
              <a:rPr lang="en-US" b="1"/>
              <a:t>Olga in an Armchair, 1917 by Picasso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blo Picasso: Mother and Child (192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86409"/>
            <a:ext cx="4495800" cy="390939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38200" y="48768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Pablo Pi</a:t>
            </a:r>
            <a:r>
              <a:rPr lang="sr-Latn-RS" dirty="0" smtClean="0"/>
              <a:t>ka</a:t>
            </a:r>
            <a:r>
              <a:rPr lang="en-US" dirty="0" smtClean="0"/>
              <a:t>so</a:t>
            </a:r>
            <a:r>
              <a:rPr lang="sr-Latn-RS" dirty="0" smtClean="0"/>
              <a:t>, Majka i dete, 1921, ulje na platnu,</a:t>
            </a:r>
            <a:r>
              <a:rPr lang="en-US" dirty="0" smtClean="0"/>
              <a:t> Art Institute of Chicago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29200" y="609600"/>
            <a:ext cx="3886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latin typeface="Calibri" pitchFamily="34" charset="0"/>
              </a:rPr>
              <a:t>Interesovanje Pabla Pi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vi-VN" dirty="0" smtClean="0">
                <a:latin typeface="Calibri" pitchFamily="34" charset="0"/>
              </a:rPr>
              <a:t>asa za oživljavanje klasične umetnosti </a:t>
            </a:r>
            <a:r>
              <a:rPr lang="sr-Latn-RS" dirty="0" smtClean="0">
                <a:latin typeface="Calibri" pitchFamily="34" charset="0"/>
              </a:rPr>
              <a:t> javlja se</a:t>
            </a:r>
            <a:r>
              <a:rPr lang="vi-VN" dirty="0" smtClean="0">
                <a:latin typeface="Calibri" pitchFamily="34" charset="0"/>
              </a:rPr>
              <a:t> nakon njegove posete Rimu 1917. godine, gde su ga impresionirali religiozna slika i ranorenesansne boje. Ovo je jedna u nizu slika koje prikazuju majku i dete koje je Picasso </a:t>
            </a:r>
            <a:r>
              <a:rPr lang="sr-Latn-RS" dirty="0" smtClean="0">
                <a:latin typeface="Calibri" pitchFamily="34" charset="0"/>
              </a:rPr>
              <a:t>naslikao</a:t>
            </a:r>
            <a:r>
              <a:rPr lang="vi-VN" dirty="0" smtClean="0">
                <a:latin typeface="Calibri" pitchFamily="34" charset="0"/>
              </a:rPr>
              <a:t> tokom godina koje su sledile rođenju njegovog sina Paola 1921. Tema, pejzaž, tunika</a:t>
            </a:r>
            <a:r>
              <a:rPr lang="sr-Latn-RS" dirty="0" smtClean="0">
                <a:latin typeface="Calibri" pitchFamily="34" charset="0"/>
              </a:rPr>
              <a:t> koju nosi majka</a:t>
            </a:r>
            <a:r>
              <a:rPr lang="vi-VN" dirty="0" smtClean="0">
                <a:latin typeface="Calibri" pitchFamily="34" charset="0"/>
              </a:rPr>
              <a:t> i jednostavan naslov dela pozicioniraju ove dve figure kao arhetipove, postavljene idealistički u moderni svet.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1594</Words>
  <Application>Microsoft Office PowerPoint</Application>
  <PresentationFormat>On-screen Show (4:3)</PresentationFormat>
  <Paragraphs>97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rappel a l'ordre (povratak redu)/međuratni klasicizmi</vt:lpstr>
      <vt:lpstr>međuratni klasicizmi</vt:lpstr>
      <vt:lpstr>povratak redu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55</cp:revision>
  <dcterms:created xsi:type="dcterms:W3CDTF">2020-03-25T11:43:28Z</dcterms:created>
  <dcterms:modified xsi:type="dcterms:W3CDTF">2020-03-31T14:29:19Z</dcterms:modified>
</cp:coreProperties>
</file>