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0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1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9772-32DF-4361-9B56-49973776407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BD8C-2403-4487-BA8D-6EA42C56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3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t261.community.uaf.edu/monastery-of-st-catherine-on-mount-sinai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38588298/Eufrazijeva_bazilika.pdf" TargetMode="External"/><Relationship Id="rId2" Type="http://schemas.openxmlformats.org/officeDocument/2006/relationships/hyperlink" Target="https://www.academia.edu/16963545/Euphrasiana_cathedral_in_Pore%C4%87_full_book_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756D-A079-4CBB-99A7-22FB47BEB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Umetnost 6. veka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CE544-25A2-4151-B8C6-4CE84F163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err="1"/>
              <a:t>Eufrazijeva</a:t>
            </a:r>
            <a:r>
              <a:rPr lang="sr-Latn-RS" dirty="0"/>
              <a:t> bazilika u Poreču</a:t>
            </a:r>
          </a:p>
          <a:p>
            <a:r>
              <a:rPr lang="sr-Latn-RS" dirty="0"/>
              <a:t>Manastir Sv. Katarine na Sinaju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5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EF33ED5-09B7-4042-A5F0-3D49421E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2" y="495889"/>
            <a:ext cx="10438701" cy="57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7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E22EA7D-2B28-4D2B-B39B-F344BA75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7" y="379854"/>
            <a:ext cx="8568801" cy="59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C56159-92F1-4AAC-A10D-F2B9E69F56BE}"/>
              </a:ext>
            </a:extLst>
          </p:cNvPr>
          <p:cNvSpPr txBox="1"/>
          <p:nvPr/>
        </p:nvSpPr>
        <p:spPr>
          <a:xfrm>
            <a:off x="4300756" y="6400800"/>
            <a:ext cx="359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Manastir Sv. Katarine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8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D365D-A4B3-4DB6-B3B6-679DC228B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2" y="1158598"/>
            <a:ext cx="4905375" cy="3343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410CB-7788-47C0-8AAF-001928310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9" y="1158598"/>
            <a:ext cx="5238750" cy="35718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C9029D-8A3E-4AAE-B0BB-7FCF918A850B}"/>
              </a:ext>
            </a:extLst>
          </p:cNvPr>
          <p:cNvCxnSpPr/>
          <p:nvPr/>
        </p:nvCxnSpPr>
        <p:spPr>
          <a:xfrm>
            <a:off x="5033394" y="755009"/>
            <a:ext cx="0" cy="1300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E64FE4-3069-4F57-985D-EC607690E8BB}"/>
              </a:ext>
            </a:extLst>
          </p:cNvPr>
          <p:cNvSpPr txBox="1"/>
          <p:nvPr/>
        </p:nvSpPr>
        <p:spPr>
          <a:xfrm>
            <a:off x="4102216" y="385677"/>
            <a:ext cx="233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Neopalima</a:t>
            </a:r>
            <a:r>
              <a:rPr lang="sr-Latn-RS" dirty="0"/>
              <a:t> kupina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7A2984-CDA0-49C8-B52D-E552856672B5}"/>
              </a:ext>
            </a:extLst>
          </p:cNvPr>
          <p:cNvCxnSpPr/>
          <p:nvPr/>
        </p:nvCxnSpPr>
        <p:spPr>
          <a:xfrm>
            <a:off x="4454554" y="2348917"/>
            <a:ext cx="1912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B4D8DA-4DB8-498A-AC5F-AAB349655B3B}"/>
              </a:ext>
            </a:extLst>
          </p:cNvPr>
          <p:cNvSpPr txBox="1"/>
          <p:nvPr/>
        </p:nvSpPr>
        <p:spPr>
          <a:xfrm>
            <a:off x="378903" y="5367252"/>
            <a:ext cx="747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Građevina je podignuta na mestu gde se Bog javio Mojsiju (</a:t>
            </a:r>
            <a:r>
              <a:rPr lang="sr-Latn-RS" dirty="0" err="1"/>
              <a:t>neopalima</a:t>
            </a:r>
            <a:r>
              <a:rPr lang="sr-Latn-RS" dirty="0"/>
              <a:t> kupina).</a:t>
            </a:r>
          </a:p>
          <a:p>
            <a:endParaRPr lang="sr-Latn-RS" dirty="0"/>
          </a:p>
          <a:p>
            <a:r>
              <a:rPr lang="en-US" dirty="0">
                <a:hlinkClick r:id="rId4"/>
              </a:rPr>
              <a:t>https://art261.community.uaf.edu/monastery-of-st-catherine-on-mount-sinai/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2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00238-DA31-4330-8692-9B14BCCF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44" y="251669"/>
            <a:ext cx="7642968" cy="593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8263C-9104-4D10-8042-851260AB3623}"/>
              </a:ext>
            </a:extLst>
          </p:cNvPr>
          <p:cNvSpPr txBox="1"/>
          <p:nvPr/>
        </p:nvSpPr>
        <p:spPr>
          <a:xfrm>
            <a:off x="3598877" y="6350466"/>
            <a:ext cx="420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Preobraženje, dekoracija </a:t>
            </a:r>
            <a:r>
              <a:rPr lang="sr-Latn-RS" dirty="0" err="1"/>
              <a:t>konhe</a:t>
            </a:r>
            <a:r>
              <a:rPr lang="sr-Latn-RS" dirty="0"/>
              <a:t> apside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A5CEB-175D-487D-82CA-D16DC8B924B3}"/>
              </a:ext>
            </a:extLst>
          </p:cNvPr>
          <p:cNvSpPr txBox="1"/>
          <p:nvPr/>
        </p:nvSpPr>
        <p:spPr>
          <a:xfrm>
            <a:off x="9789952" y="704675"/>
            <a:ext cx="155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Uporedite sa crkvom San </a:t>
            </a:r>
            <a:r>
              <a:rPr lang="sr-Latn-RS" dirty="0" err="1"/>
              <a:t>Apolinare</a:t>
            </a:r>
            <a:r>
              <a:rPr lang="sr-Latn-RS" dirty="0"/>
              <a:t> in Klase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3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phrasian Basilica - Istria Culture">
            <a:extLst>
              <a:ext uri="{FF2B5EF4-FFF2-40B4-BE49-F238E27FC236}">
                <a16:creationId xmlns:a16="http://schemas.microsoft.com/office/drawing/2014/main" id="{348AEC41-7EAF-4622-AE1C-984E5F3A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75" y="257576"/>
            <a:ext cx="8625063" cy="57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C8077-C7A6-43AF-813E-BDBBC7FB4042}"/>
              </a:ext>
            </a:extLst>
          </p:cNvPr>
          <p:cNvSpPr txBox="1"/>
          <p:nvPr/>
        </p:nvSpPr>
        <p:spPr>
          <a:xfrm>
            <a:off x="3130491" y="6165908"/>
            <a:ext cx="593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Eufrazijeva</a:t>
            </a:r>
            <a:r>
              <a:rPr lang="sr-Latn-RS" dirty="0"/>
              <a:t> bazilika u Poreču, Hrvatska, oko polovine 6. veka</a:t>
            </a:r>
          </a:p>
          <a:p>
            <a:r>
              <a:rPr lang="sr-Latn-RS" dirty="0"/>
              <a:t>Vreme episkopa </a:t>
            </a:r>
            <a:r>
              <a:rPr lang="sr-Latn-RS" dirty="0" err="1"/>
              <a:t>Eufrazija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4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uphrasian Basilica | Do not miss Porec Istra-Istria ...">
            <a:extLst>
              <a:ext uri="{FF2B5EF4-FFF2-40B4-BE49-F238E27FC236}">
                <a16:creationId xmlns:a16="http://schemas.microsoft.com/office/drawing/2014/main" id="{9D170EF1-CD55-4D19-9D8E-00499333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19" y="148456"/>
            <a:ext cx="8533629" cy="60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6B7666-F1BF-4975-B238-B91B5A7223FE}"/>
              </a:ext>
            </a:extLst>
          </p:cNvPr>
          <p:cNvSpPr txBox="1"/>
          <p:nvPr/>
        </p:nvSpPr>
        <p:spPr>
          <a:xfrm>
            <a:off x="3665989" y="6367244"/>
            <a:ext cx="469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Mozaička dekoracija oltarskog prostora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29054-D12D-4CC6-9C52-84953D129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6" y="313539"/>
            <a:ext cx="3810000" cy="5715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AC651D-9709-44C8-899B-6D0C067AE052}"/>
              </a:ext>
            </a:extLst>
          </p:cNvPr>
          <p:cNvCxnSpPr>
            <a:cxnSpLocks/>
          </p:cNvCxnSpPr>
          <p:nvPr/>
        </p:nvCxnSpPr>
        <p:spPr>
          <a:xfrm flipV="1">
            <a:off x="4009938" y="493497"/>
            <a:ext cx="1459684" cy="20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A6475-C780-49EF-BDF8-ECBE2473AA4C}"/>
              </a:ext>
            </a:extLst>
          </p:cNvPr>
          <p:cNvSpPr txBox="1"/>
          <p:nvPr/>
        </p:nvSpPr>
        <p:spPr>
          <a:xfrm>
            <a:off x="5595457" y="286453"/>
            <a:ext cx="433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Trijumfalni luk, Hrist sa apostolima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3296EC-4A3C-421B-B37B-E6A01A191A58}"/>
              </a:ext>
            </a:extLst>
          </p:cNvPr>
          <p:cNvCxnSpPr>
            <a:cxnSpLocks/>
          </p:cNvCxnSpPr>
          <p:nvPr/>
        </p:nvCxnSpPr>
        <p:spPr>
          <a:xfrm>
            <a:off x="2457276" y="1451295"/>
            <a:ext cx="3012346" cy="322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8A016-C04D-4975-9DB1-3EEB52955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10" y="1104320"/>
            <a:ext cx="4095750" cy="26289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B85DD3-C247-4239-B8BE-C1BCBDF32A64}"/>
              </a:ext>
            </a:extLst>
          </p:cNvPr>
          <p:cNvCxnSpPr/>
          <p:nvPr/>
        </p:nvCxnSpPr>
        <p:spPr>
          <a:xfrm>
            <a:off x="7868873" y="2132257"/>
            <a:ext cx="1921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137149-FF91-478C-AC39-4F7DE1E7C81B}"/>
              </a:ext>
            </a:extLst>
          </p:cNvPr>
          <p:cNvSpPr txBox="1"/>
          <p:nvPr/>
        </p:nvSpPr>
        <p:spPr>
          <a:xfrm>
            <a:off x="9932565" y="2072081"/>
            <a:ext cx="225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Ego </a:t>
            </a:r>
            <a:r>
              <a:rPr lang="sr-Latn-RS" dirty="0" err="1"/>
              <a:t>sum</a:t>
            </a:r>
            <a:r>
              <a:rPr lang="sr-Latn-RS" dirty="0"/>
              <a:t> </a:t>
            </a:r>
            <a:r>
              <a:rPr lang="sr-Latn-RS" dirty="0" err="1"/>
              <a:t>lux</a:t>
            </a:r>
            <a:r>
              <a:rPr lang="sr-Latn-RS" dirty="0"/>
              <a:t> vera</a:t>
            </a:r>
            <a:endParaRPr lang="en-US" dirty="0"/>
          </a:p>
        </p:txBody>
      </p:sp>
      <p:pic>
        <p:nvPicPr>
          <p:cNvPr id="3074" name="Picture 2" descr="Euphrasian Basilica in Porec - World Heritage Site - Pictures ...">
            <a:extLst>
              <a:ext uri="{FF2B5EF4-FFF2-40B4-BE49-F238E27FC236}">
                <a16:creationId xmlns:a16="http://schemas.microsoft.com/office/drawing/2014/main" id="{EAFF4C65-5920-47B0-A5AB-E6BF833F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29" y="4078829"/>
            <a:ext cx="3333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4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3D965-B9B1-4A10-B5C9-3BCEE639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58" y="179664"/>
            <a:ext cx="8128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1AEE0-BB6B-4AC1-86B4-7732FB1CBB09}"/>
              </a:ext>
            </a:extLst>
          </p:cNvPr>
          <p:cNvSpPr txBox="1"/>
          <p:nvPr/>
        </p:nvSpPr>
        <p:spPr>
          <a:xfrm>
            <a:off x="9630561" y="587229"/>
            <a:ext cx="1694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Bogorodica sa Hristom zauzima centralno mesto. Okružena je anđelima i lokalnim svetiteljima – </a:t>
            </a:r>
            <a:r>
              <a:rPr lang="sr-Latn-RS" dirty="0" err="1"/>
              <a:t>Eufrazije</a:t>
            </a:r>
            <a:r>
              <a:rPr lang="sr-Latn-RS" dirty="0"/>
              <a:t>,  </a:t>
            </a:r>
            <a:r>
              <a:rPr lang="sr-Latn-RS" dirty="0" err="1"/>
              <a:t>Mauro</a:t>
            </a:r>
            <a:r>
              <a:rPr lang="sr-Latn-RS" dirty="0"/>
              <a:t> (Mavro) i Klaudije.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139E6F-B467-43AC-B557-A2A39AD88CB9}"/>
              </a:ext>
            </a:extLst>
          </p:cNvPr>
          <p:cNvCxnSpPr/>
          <p:nvPr/>
        </p:nvCxnSpPr>
        <p:spPr>
          <a:xfrm>
            <a:off x="7810150" y="4647501"/>
            <a:ext cx="1946246" cy="47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5C5733-A6F9-4901-9593-E565F7498B15}"/>
              </a:ext>
            </a:extLst>
          </p:cNvPr>
          <p:cNvSpPr txBox="1"/>
          <p:nvPr/>
        </p:nvSpPr>
        <p:spPr>
          <a:xfrm>
            <a:off x="9932566" y="5125673"/>
            <a:ext cx="109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natpis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D0061B-1A09-4392-85F2-A2A2CD5F2D93}"/>
              </a:ext>
            </a:extLst>
          </p:cNvPr>
          <p:cNvCxnSpPr/>
          <p:nvPr/>
        </p:nvCxnSpPr>
        <p:spPr>
          <a:xfrm flipV="1">
            <a:off x="796954" y="2491530"/>
            <a:ext cx="1593908" cy="50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B0E167-26BA-4CFA-8983-7DDDF5571503}"/>
              </a:ext>
            </a:extLst>
          </p:cNvPr>
          <p:cNvSpPr txBox="1"/>
          <p:nvPr/>
        </p:nvSpPr>
        <p:spPr>
          <a:xfrm>
            <a:off x="125835" y="2533475"/>
            <a:ext cx="144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svetiteljke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4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B1D69-408F-4DC9-9806-91F7E359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48" y="675421"/>
            <a:ext cx="3998854" cy="5624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8A2B0-7685-4CA1-8B5E-C8F65ADDF54D}"/>
              </a:ext>
            </a:extLst>
          </p:cNvPr>
          <p:cNvSpPr txBox="1"/>
          <p:nvPr/>
        </p:nvSpPr>
        <p:spPr>
          <a:xfrm>
            <a:off x="192947" y="58723"/>
            <a:ext cx="79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detalji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CC5BE-CC3D-4795-AE72-6945DF9F2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8" y="595726"/>
            <a:ext cx="4092890" cy="578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EB278-1C05-4247-8C57-F52ADA20B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93" y="1560351"/>
            <a:ext cx="3762795" cy="33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8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02A0F-61D1-45DB-B157-CDD6311A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50" y="254816"/>
            <a:ext cx="3810000" cy="5715000"/>
          </a:xfrm>
          <a:prstGeom prst="rect">
            <a:avLst/>
          </a:prstGeom>
        </p:spPr>
      </p:pic>
      <p:pic>
        <p:nvPicPr>
          <p:cNvPr id="4098" name="Picture 2" descr="The Annunciation ~ Basilica Eufrasiana di Parenzo ~ 6th century ...">
            <a:extLst>
              <a:ext uri="{FF2B5EF4-FFF2-40B4-BE49-F238E27FC236}">
                <a16:creationId xmlns:a16="http://schemas.microsoft.com/office/drawing/2014/main" id="{2DB0F671-FA5F-4FA6-BE21-2D2A58BA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4" y="1651277"/>
            <a:ext cx="2381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B66635-B3C8-4F5D-B948-CAB3AF59DE7C}"/>
              </a:ext>
            </a:extLst>
          </p:cNvPr>
          <p:cNvCxnSpPr/>
          <p:nvPr/>
        </p:nvCxnSpPr>
        <p:spPr>
          <a:xfrm>
            <a:off x="2483141" y="3607266"/>
            <a:ext cx="1577131" cy="6207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The Euphrasian Basilica in Poreč, Crotia has an early Byzantine ...">
            <a:extLst>
              <a:ext uri="{FF2B5EF4-FFF2-40B4-BE49-F238E27FC236}">
                <a16:creationId xmlns:a16="http://schemas.microsoft.com/office/drawing/2014/main" id="{B2B50D67-2AA7-42DB-929B-0F1B684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55" y="1682167"/>
            <a:ext cx="3560677" cy="25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4E6B09-86E6-4FAB-95B3-2E08BB24D4B1}"/>
              </a:ext>
            </a:extLst>
          </p:cNvPr>
          <p:cNvCxnSpPr/>
          <p:nvPr/>
        </p:nvCxnSpPr>
        <p:spPr>
          <a:xfrm flipH="1">
            <a:off x="7524925" y="3607266"/>
            <a:ext cx="830510" cy="6207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382BCD-3797-4B82-BAA3-015C542578A8}"/>
              </a:ext>
            </a:extLst>
          </p:cNvPr>
          <p:cNvSpPr txBox="1"/>
          <p:nvPr/>
        </p:nvSpPr>
        <p:spPr>
          <a:xfrm>
            <a:off x="872455" y="5075339"/>
            <a:ext cx="196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Blagovesti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D63CC-36A4-4661-84CD-745007D31A30}"/>
              </a:ext>
            </a:extLst>
          </p:cNvPr>
          <p:cNvSpPr txBox="1"/>
          <p:nvPr/>
        </p:nvSpPr>
        <p:spPr>
          <a:xfrm>
            <a:off x="8439938" y="4434720"/>
            <a:ext cx="326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Susret Marije i Jelisavete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4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C8361-36FB-4802-84A8-A61961F93304}"/>
              </a:ext>
            </a:extLst>
          </p:cNvPr>
          <p:cNvSpPr txBox="1"/>
          <p:nvPr/>
        </p:nvSpPr>
        <p:spPr>
          <a:xfrm>
            <a:off x="771787" y="545284"/>
            <a:ext cx="9462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 građevini i mozaičkoj dekoraciji, v.</a:t>
            </a:r>
          </a:p>
          <a:p>
            <a:endParaRPr lang="sr-Latn-RS" dirty="0"/>
          </a:p>
          <a:p>
            <a:r>
              <a:rPr lang="en-US" dirty="0">
                <a:hlinkClick r:id="rId2"/>
              </a:rPr>
              <a:t>https://www.academia.edu/16963545/Euphrasiana_cathedral_in_Pore%C4%87_full_book_</a:t>
            </a:r>
            <a:r>
              <a:rPr lang="sr-Latn-RS" dirty="0"/>
              <a:t>   posebno strane 152-171.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en-US" dirty="0">
                <a:hlinkClick r:id="rId3"/>
              </a:rPr>
              <a:t>https://www.academia.edu/38588298/Eufrazijeva_bazilika.pdf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5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7C7EA2F-CB58-4243-8D26-8CA13A3D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42" y="283129"/>
            <a:ext cx="7916411" cy="59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F332E-4FD7-48AB-9919-2906EE16A505}"/>
              </a:ext>
            </a:extLst>
          </p:cNvPr>
          <p:cNvSpPr txBox="1"/>
          <p:nvPr/>
        </p:nvSpPr>
        <p:spPr>
          <a:xfrm>
            <a:off x="3850547" y="6390205"/>
            <a:ext cx="48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Manastir Sv. Katarine, Sinaj, polovina 6. veka.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9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181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Umetnost 6. veka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Umetnost 6. veka</dc:title>
  <dc:creator>Branka</dc:creator>
  <cp:lastModifiedBy>Branka</cp:lastModifiedBy>
  <cp:revision>6</cp:revision>
  <dcterms:created xsi:type="dcterms:W3CDTF">2020-05-15T07:50:37Z</dcterms:created>
  <dcterms:modified xsi:type="dcterms:W3CDTF">2020-05-15T08:36:17Z</dcterms:modified>
</cp:coreProperties>
</file>