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9772-32DF-4361-9B56-49973776407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6BD8C-2403-4487-BA8D-6EA42C567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636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9772-32DF-4361-9B56-49973776407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6BD8C-2403-4487-BA8D-6EA42C567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148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9772-32DF-4361-9B56-49973776407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6BD8C-2403-4487-BA8D-6EA42C567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930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9772-32DF-4361-9B56-49973776407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6BD8C-2403-4487-BA8D-6EA42C567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863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9772-32DF-4361-9B56-49973776407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6BD8C-2403-4487-BA8D-6EA42C567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808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9772-32DF-4361-9B56-49973776407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6BD8C-2403-4487-BA8D-6EA42C567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49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9772-32DF-4361-9B56-49973776407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6BD8C-2403-4487-BA8D-6EA42C567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201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9772-32DF-4361-9B56-49973776407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6BD8C-2403-4487-BA8D-6EA42C567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167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9772-32DF-4361-9B56-49973776407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6BD8C-2403-4487-BA8D-6EA42C567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681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9772-32DF-4361-9B56-49973776407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6BD8C-2403-4487-BA8D-6EA42C567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704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9772-32DF-4361-9B56-49973776407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6BD8C-2403-4487-BA8D-6EA42C567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113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A9772-32DF-4361-9B56-49973776407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6BD8C-2403-4487-BA8D-6EA42C567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2734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rt261.community.uaf.edu/monastery-of-st-catherine-on-mount-sinai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ademia.edu/38588298/Eufrazijeva_bazilika.pdf" TargetMode="External"/><Relationship Id="rId2" Type="http://schemas.openxmlformats.org/officeDocument/2006/relationships/hyperlink" Target="https://www.academia.edu/16963545/Euphrasiana_cathedral_in_Pore%C4%87_full_book_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1756D-A079-4CBB-99A7-22FB47BEB3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Umetnost 6. veka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8CE544-25A2-4151-B8C6-4CE84F163F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 err="1"/>
              <a:t>Eufrazijeva</a:t>
            </a:r>
            <a:r>
              <a:rPr lang="sr-Latn-RS" dirty="0"/>
              <a:t> bazilika u Poreču</a:t>
            </a:r>
          </a:p>
          <a:p>
            <a:r>
              <a:rPr lang="sr-Latn-RS" dirty="0"/>
              <a:t>Manastir Sv. Katarine na Sinaju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051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4EF33ED5-09B7-4042-A5F0-3D49421EE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62" y="495889"/>
            <a:ext cx="10438701" cy="571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876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DE22EA7D-2B28-4D2B-B39B-F344BA751A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187" y="379854"/>
            <a:ext cx="8568801" cy="595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2C56159-92F1-4AAC-A10D-F2B9E69F56BE}"/>
              </a:ext>
            </a:extLst>
          </p:cNvPr>
          <p:cNvSpPr txBox="1"/>
          <p:nvPr/>
        </p:nvSpPr>
        <p:spPr>
          <a:xfrm>
            <a:off x="4300756" y="6400800"/>
            <a:ext cx="3590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Manastir Sv. Katarine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583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CD365D-A4B3-4DB6-B3B6-679DC228BC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62" y="1158598"/>
            <a:ext cx="4905375" cy="33432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D410CB-7788-47C0-8AAF-001928310E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159" y="1158598"/>
            <a:ext cx="5238750" cy="357187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5C9029D-8A3E-4AAE-B0BB-7FCF918A850B}"/>
              </a:ext>
            </a:extLst>
          </p:cNvPr>
          <p:cNvCxnSpPr/>
          <p:nvPr/>
        </p:nvCxnSpPr>
        <p:spPr>
          <a:xfrm>
            <a:off x="5033394" y="755009"/>
            <a:ext cx="0" cy="13002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AE64FE4-3069-4F57-985D-EC607690E8BB}"/>
              </a:ext>
            </a:extLst>
          </p:cNvPr>
          <p:cNvSpPr txBox="1"/>
          <p:nvPr/>
        </p:nvSpPr>
        <p:spPr>
          <a:xfrm>
            <a:off x="4102216" y="385677"/>
            <a:ext cx="2332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/>
              <a:t>Neopalima</a:t>
            </a:r>
            <a:r>
              <a:rPr lang="sr-Latn-RS" dirty="0"/>
              <a:t> kupina</a:t>
            </a:r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07A2984-CDA0-49C8-B52D-E552856672B5}"/>
              </a:ext>
            </a:extLst>
          </p:cNvPr>
          <p:cNvCxnSpPr/>
          <p:nvPr/>
        </p:nvCxnSpPr>
        <p:spPr>
          <a:xfrm>
            <a:off x="4454554" y="2348917"/>
            <a:ext cx="191269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9B4D8DA-4DB8-498A-AC5F-AAB349655B3B}"/>
              </a:ext>
            </a:extLst>
          </p:cNvPr>
          <p:cNvSpPr txBox="1"/>
          <p:nvPr/>
        </p:nvSpPr>
        <p:spPr>
          <a:xfrm>
            <a:off x="378903" y="5367252"/>
            <a:ext cx="7473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Građevina je podignuta na mestu gde se Bog javio Mojsiju (</a:t>
            </a:r>
            <a:r>
              <a:rPr lang="sr-Latn-RS" dirty="0" err="1"/>
              <a:t>neopalima</a:t>
            </a:r>
            <a:r>
              <a:rPr lang="sr-Latn-RS" dirty="0"/>
              <a:t> kupina).</a:t>
            </a:r>
          </a:p>
          <a:p>
            <a:endParaRPr lang="sr-Latn-RS" dirty="0"/>
          </a:p>
          <a:p>
            <a:r>
              <a:rPr lang="en-US" dirty="0">
                <a:hlinkClick r:id="rId4"/>
              </a:rPr>
              <a:t>https://art261.community.uaf.edu/monastery-of-st-catherine-on-mount-sinai/</a:t>
            </a:r>
            <a:r>
              <a:rPr lang="sr-Latn-RS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123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400238-DA31-4330-8692-9B14BCCF9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844" y="251669"/>
            <a:ext cx="7642968" cy="59301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E8263C-9104-4D10-8042-851260AB3623}"/>
              </a:ext>
            </a:extLst>
          </p:cNvPr>
          <p:cNvSpPr txBox="1"/>
          <p:nvPr/>
        </p:nvSpPr>
        <p:spPr>
          <a:xfrm>
            <a:off x="3598877" y="6350466"/>
            <a:ext cx="4202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Preobraženje, dekoracija </a:t>
            </a:r>
            <a:r>
              <a:rPr lang="sr-Latn-RS" dirty="0" err="1"/>
              <a:t>konhe</a:t>
            </a:r>
            <a:r>
              <a:rPr lang="sr-Latn-RS" dirty="0"/>
              <a:t> apside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9A5CEB-175D-487D-82CA-D16DC8B924B3}"/>
              </a:ext>
            </a:extLst>
          </p:cNvPr>
          <p:cNvSpPr txBox="1"/>
          <p:nvPr/>
        </p:nvSpPr>
        <p:spPr>
          <a:xfrm>
            <a:off x="9789952" y="704675"/>
            <a:ext cx="15519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Uporedite sa crkvom San </a:t>
            </a:r>
            <a:r>
              <a:rPr lang="sr-Latn-RS" dirty="0" err="1"/>
              <a:t>Apolinare</a:t>
            </a:r>
            <a:r>
              <a:rPr lang="sr-Latn-RS" dirty="0"/>
              <a:t> in Klase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037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uphrasian Basilica - Istria Culture">
            <a:extLst>
              <a:ext uri="{FF2B5EF4-FFF2-40B4-BE49-F238E27FC236}">
                <a16:creationId xmlns:a16="http://schemas.microsoft.com/office/drawing/2014/main" id="{348AEC41-7EAF-4622-AE1C-984E5F3AF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575" y="257576"/>
            <a:ext cx="8625063" cy="572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84C8077-C7A6-43AF-813E-BDBBC7FB4042}"/>
              </a:ext>
            </a:extLst>
          </p:cNvPr>
          <p:cNvSpPr txBox="1"/>
          <p:nvPr/>
        </p:nvSpPr>
        <p:spPr>
          <a:xfrm>
            <a:off x="3130491" y="6165908"/>
            <a:ext cx="5931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/>
              <a:t>Eufrazijeva</a:t>
            </a:r>
            <a:r>
              <a:rPr lang="sr-Latn-RS" dirty="0"/>
              <a:t> bazilika u Poreču, Hrvatska, oko polovine 6. veka</a:t>
            </a:r>
          </a:p>
          <a:p>
            <a:r>
              <a:rPr lang="sr-Latn-RS" dirty="0"/>
              <a:t>Vreme episkopa </a:t>
            </a:r>
            <a:r>
              <a:rPr lang="sr-Latn-RS" dirty="0" err="1"/>
              <a:t>Eufrazija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544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e Euphrasian Basilica | Do not miss Porec Istra-Istria ...">
            <a:extLst>
              <a:ext uri="{FF2B5EF4-FFF2-40B4-BE49-F238E27FC236}">
                <a16:creationId xmlns:a16="http://schemas.microsoft.com/office/drawing/2014/main" id="{9D170EF1-CD55-4D19-9D8E-00499333E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019" y="148456"/>
            <a:ext cx="8533629" cy="6080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6B7666-F1BF-4975-B238-B91B5A7223FE}"/>
              </a:ext>
            </a:extLst>
          </p:cNvPr>
          <p:cNvSpPr txBox="1"/>
          <p:nvPr/>
        </p:nvSpPr>
        <p:spPr>
          <a:xfrm>
            <a:off x="3665989" y="6367244"/>
            <a:ext cx="4697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Mozaička dekoracija oltarskog prostora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485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229054-D12D-4CC6-9C52-84953D1292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76" y="313539"/>
            <a:ext cx="3810000" cy="5715000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AAC651D-9709-44C8-899B-6D0C067AE052}"/>
              </a:ext>
            </a:extLst>
          </p:cNvPr>
          <p:cNvCxnSpPr>
            <a:cxnSpLocks/>
          </p:cNvCxnSpPr>
          <p:nvPr/>
        </p:nvCxnSpPr>
        <p:spPr>
          <a:xfrm flipV="1">
            <a:off x="4009938" y="493497"/>
            <a:ext cx="1459684" cy="2042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1AA6475-C780-49EF-BDF8-ECBE2473AA4C}"/>
              </a:ext>
            </a:extLst>
          </p:cNvPr>
          <p:cNvSpPr txBox="1"/>
          <p:nvPr/>
        </p:nvSpPr>
        <p:spPr>
          <a:xfrm>
            <a:off x="5595457" y="286453"/>
            <a:ext cx="433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Trijumfalni luk, Hrist sa apostolima</a:t>
            </a:r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53296EC-4A3C-421B-B37B-E6A01A191A58}"/>
              </a:ext>
            </a:extLst>
          </p:cNvPr>
          <p:cNvCxnSpPr>
            <a:cxnSpLocks/>
          </p:cNvCxnSpPr>
          <p:nvPr/>
        </p:nvCxnSpPr>
        <p:spPr>
          <a:xfrm>
            <a:off x="2457276" y="1451295"/>
            <a:ext cx="3012346" cy="32297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E468A016-C04D-4975-9DB1-3EEB529558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510" y="1104320"/>
            <a:ext cx="4095750" cy="2628900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BB85DD3-C247-4239-B8BE-C1BCBDF32A64}"/>
              </a:ext>
            </a:extLst>
          </p:cNvPr>
          <p:cNvCxnSpPr/>
          <p:nvPr/>
        </p:nvCxnSpPr>
        <p:spPr>
          <a:xfrm>
            <a:off x="7868873" y="2132257"/>
            <a:ext cx="192107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9137149-FF91-478C-AC39-4F7DE1E7C81B}"/>
              </a:ext>
            </a:extLst>
          </p:cNvPr>
          <p:cNvSpPr txBox="1"/>
          <p:nvPr/>
        </p:nvSpPr>
        <p:spPr>
          <a:xfrm>
            <a:off x="9932565" y="2072081"/>
            <a:ext cx="2259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Ego </a:t>
            </a:r>
            <a:r>
              <a:rPr lang="sr-Latn-RS" dirty="0" err="1"/>
              <a:t>sum</a:t>
            </a:r>
            <a:r>
              <a:rPr lang="sr-Latn-RS" dirty="0"/>
              <a:t> </a:t>
            </a:r>
            <a:r>
              <a:rPr lang="sr-Latn-RS" dirty="0" err="1"/>
              <a:t>lux</a:t>
            </a:r>
            <a:r>
              <a:rPr lang="sr-Latn-RS" dirty="0"/>
              <a:t> vera</a:t>
            </a:r>
            <a:endParaRPr lang="en-US" dirty="0"/>
          </a:p>
        </p:txBody>
      </p:sp>
      <p:pic>
        <p:nvPicPr>
          <p:cNvPr id="3074" name="Picture 2" descr="Euphrasian Basilica in Porec - World Heritage Site - Pictures ...">
            <a:extLst>
              <a:ext uri="{FF2B5EF4-FFF2-40B4-BE49-F238E27FC236}">
                <a16:creationId xmlns:a16="http://schemas.microsoft.com/office/drawing/2014/main" id="{EAFF4C65-5920-47B0-A5AB-E6BF833F8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029" y="4078829"/>
            <a:ext cx="3333750" cy="221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741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03D965-B9B1-4A10-B5C9-3BCEE63965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158" y="179664"/>
            <a:ext cx="8128000" cy="6096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A1AEE0-BB6B-4AC1-86B4-7732FB1CBB09}"/>
              </a:ext>
            </a:extLst>
          </p:cNvPr>
          <p:cNvSpPr txBox="1"/>
          <p:nvPr/>
        </p:nvSpPr>
        <p:spPr>
          <a:xfrm>
            <a:off x="9630561" y="587229"/>
            <a:ext cx="169457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Bogorodica sa Hristom zauzima centralno mesto. Okružena je anđelima i lokalnim svetiteljima – </a:t>
            </a:r>
            <a:r>
              <a:rPr lang="sr-Latn-RS" dirty="0" err="1"/>
              <a:t>Eufrazije</a:t>
            </a:r>
            <a:r>
              <a:rPr lang="sr-Latn-RS" dirty="0"/>
              <a:t>,  </a:t>
            </a:r>
            <a:r>
              <a:rPr lang="sr-Latn-RS" dirty="0" err="1"/>
              <a:t>Mauro</a:t>
            </a:r>
            <a:r>
              <a:rPr lang="sr-Latn-RS" dirty="0"/>
              <a:t> (Mavro) i Klaudije.</a:t>
            </a:r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8139E6F-B467-43AC-B557-A2A39AD88CB9}"/>
              </a:ext>
            </a:extLst>
          </p:cNvPr>
          <p:cNvCxnSpPr/>
          <p:nvPr/>
        </p:nvCxnSpPr>
        <p:spPr>
          <a:xfrm>
            <a:off x="7810150" y="4647501"/>
            <a:ext cx="1946246" cy="4781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35C5733-A6F9-4901-9593-E565F7498B15}"/>
              </a:ext>
            </a:extLst>
          </p:cNvPr>
          <p:cNvSpPr txBox="1"/>
          <p:nvPr/>
        </p:nvSpPr>
        <p:spPr>
          <a:xfrm>
            <a:off x="9932566" y="5125673"/>
            <a:ext cx="109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natpis</a:t>
            </a:r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7D0061B-1A09-4392-85F2-A2A2CD5F2D93}"/>
              </a:ext>
            </a:extLst>
          </p:cNvPr>
          <p:cNvCxnSpPr/>
          <p:nvPr/>
        </p:nvCxnSpPr>
        <p:spPr>
          <a:xfrm flipV="1">
            <a:off x="796954" y="2491530"/>
            <a:ext cx="1593908" cy="503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BB0E167-26BA-4CFA-8983-7DDDF5571503}"/>
              </a:ext>
            </a:extLst>
          </p:cNvPr>
          <p:cNvSpPr txBox="1"/>
          <p:nvPr/>
        </p:nvSpPr>
        <p:spPr>
          <a:xfrm>
            <a:off x="125835" y="2533475"/>
            <a:ext cx="1442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svetiteljke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043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1B1D69-408F-4DC9-9806-91F7E3593E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048" y="675421"/>
            <a:ext cx="3998854" cy="56248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38A2B0-7685-4CA1-8B5E-C8F65ADDF54D}"/>
              </a:ext>
            </a:extLst>
          </p:cNvPr>
          <p:cNvSpPr txBox="1"/>
          <p:nvPr/>
        </p:nvSpPr>
        <p:spPr>
          <a:xfrm>
            <a:off x="192947" y="58723"/>
            <a:ext cx="796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detalji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1CC5BE-CC3D-4795-AE72-6945DF9F29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68" y="595726"/>
            <a:ext cx="4092890" cy="57842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8EB278-1C05-4247-8C57-F52ADA20BD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093" y="1560351"/>
            <a:ext cx="3762795" cy="335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082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202A0F-61D1-45DB-B157-CDD6311A6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150" y="254816"/>
            <a:ext cx="3810000" cy="5715000"/>
          </a:xfrm>
          <a:prstGeom prst="rect">
            <a:avLst/>
          </a:prstGeom>
        </p:spPr>
      </p:pic>
      <p:pic>
        <p:nvPicPr>
          <p:cNvPr id="4098" name="Picture 2" descr="The Annunciation ~ Basilica Eufrasiana di Parenzo ~ 6th century ...">
            <a:extLst>
              <a:ext uri="{FF2B5EF4-FFF2-40B4-BE49-F238E27FC236}">
                <a16:creationId xmlns:a16="http://schemas.microsoft.com/office/drawing/2014/main" id="{2DB0F671-FA5F-4FA6-BE21-2D2A58BAB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34" y="1651277"/>
            <a:ext cx="238125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FB66635-B3C8-4F5D-B948-CAB3AF59DE7C}"/>
              </a:ext>
            </a:extLst>
          </p:cNvPr>
          <p:cNvCxnSpPr/>
          <p:nvPr/>
        </p:nvCxnSpPr>
        <p:spPr>
          <a:xfrm>
            <a:off x="2483141" y="3607266"/>
            <a:ext cx="1577131" cy="620785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 descr="The Euphrasian Basilica in Poreč, Crotia has an early Byzantine ...">
            <a:extLst>
              <a:ext uri="{FF2B5EF4-FFF2-40B4-BE49-F238E27FC236}">
                <a16:creationId xmlns:a16="http://schemas.microsoft.com/office/drawing/2014/main" id="{B2B50D67-2AA7-42DB-929B-0F1B6845E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955" y="1682167"/>
            <a:ext cx="3560677" cy="25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A4E6B09-86E6-4FAB-95B3-2E08BB24D4B1}"/>
              </a:ext>
            </a:extLst>
          </p:cNvPr>
          <p:cNvCxnSpPr/>
          <p:nvPr/>
        </p:nvCxnSpPr>
        <p:spPr>
          <a:xfrm flipH="1">
            <a:off x="7524925" y="3607266"/>
            <a:ext cx="830510" cy="620785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F382BCD-3797-4B82-BAA3-015C542578A8}"/>
              </a:ext>
            </a:extLst>
          </p:cNvPr>
          <p:cNvSpPr txBox="1"/>
          <p:nvPr/>
        </p:nvSpPr>
        <p:spPr>
          <a:xfrm>
            <a:off x="872455" y="5075339"/>
            <a:ext cx="1963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Blagovesti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9D63CC-36A4-4661-84CD-745007D31A30}"/>
              </a:ext>
            </a:extLst>
          </p:cNvPr>
          <p:cNvSpPr txBox="1"/>
          <p:nvPr/>
        </p:nvSpPr>
        <p:spPr>
          <a:xfrm>
            <a:off x="8439938" y="4434720"/>
            <a:ext cx="3269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Susret Marije i Jelisavete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140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0C8361-36FB-4802-84A8-A61961F93304}"/>
              </a:ext>
            </a:extLst>
          </p:cNvPr>
          <p:cNvSpPr txBox="1"/>
          <p:nvPr/>
        </p:nvSpPr>
        <p:spPr>
          <a:xfrm>
            <a:off x="771787" y="545284"/>
            <a:ext cx="946278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O građevini i mozaičkoj dekoraciji, v.</a:t>
            </a:r>
          </a:p>
          <a:p>
            <a:endParaRPr lang="sr-Latn-RS" dirty="0"/>
          </a:p>
          <a:p>
            <a:r>
              <a:rPr lang="en-US" dirty="0">
                <a:hlinkClick r:id="rId2"/>
              </a:rPr>
              <a:t>https://www.academia.edu/16963545/Euphrasiana_cathedral_in_Pore%C4%87_full_book_</a:t>
            </a:r>
            <a:r>
              <a:rPr lang="sr-Latn-RS" dirty="0"/>
              <a:t>   posebno strane 152-171.</a:t>
            </a:r>
          </a:p>
          <a:p>
            <a:endParaRPr lang="sr-Latn-RS" dirty="0"/>
          </a:p>
          <a:p>
            <a:endParaRPr lang="sr-Latn-RS" dirty="0"/>
          </a:p>
          <a:p>
            <a:r>
              <a:rPr lang="en-US" dirty="0">
                <a:hlinkClick r:id="rId3"/>
              </a:rPr>
              <a:t>https://www.academia.edu/38588298/Eufrazijeva_bazilika.pdf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950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E7C7EA2F-CB58-4243-8D26-8CA13A3D3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742" y="283129"/>
            <a:ext cx="7916411" cy="593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F332E-4FD7-48AB-9919-2906EE16A505}"/>
              </a:ext>
            </a:extLst>
          </p:cNvPr>
          <p:cNvSpPr txBox="1"/>
          <p:nvPr/>
        </p:nvSpPr>
        <p:spPr>
          <a:xfrm>
            <a:off x="3850547" y="6390205"/>
            <a:ext cx="4882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Manastir Sv. Katarine, Sinaj, polovina 6. veka.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298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181</Words>
  <Application>Microsoft Office PowerPoint</Application>
  <PresentationFormat>Widescreen</PresentationFormat>
  <Paragraphs>28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Umetnost 6. veka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Umetnost 6. veka</dc:title>
  <dc:creator>Branka</dc:creator>
  <cp:lastModifiedBy>Branka</cp:lastModifiedBy>
  <cp:revision>6</cp:revision>
  <dcterms:created xsi:type="dcterms:W3CDTF">2020-05-15T07:50:37Z</dcterms:created>
  <dcterms:modified xsi:type="dcterms:W3CDTF">2020-05-15T08:36:17Z</dcterms:modified>
</cp:coreProperties>
</file>