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0" r:id="rId21"/>
    <p:sldId id="271" r:id="rId22"/>
    <p:sldId id="278" r:id="rId23"/>
    <p:sldId id="279" r:id="rId24"/>
    <p:sldId id="280" r:id="rId25"/>
    <p:sldId id="281" r:id="rId26"/>
    <p:sldId id="259" r:id="rId2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33" autoAdjust="0"/>
  </p:normalViewPr>
  <p:slideViewPr>
    <p:cSldViewPr>
      <p:cViewPr varScale="1">
        <p:scale>
          <a:sx n="84" d="100"/>
          <a:sy n="84" d="100"/>
        </p:scale>
        <p:origin x="15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4D58-65FA-42DC-AE8E-E6F48BF0EFF3}" type="datetimeFigureOut">
              <a:rPr lang="sr-Latn-CS" smtClean="0"/>
              <a:pPr/>
              <a:t>4.4.2021.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C72-8AFA-45D0-9B40-1C9372FDA053}" type="slidenum">
              <a:rPr lang="sr-Latn-CS" smtClean="0"/>
              <a:pPr/>
              <a:t>‹#›</a:t>
            </a:fld>
            <a:endParaRPr lang="sr-Latn-C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75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4D58-65FA-42DC-AE8E-E6F48BF0EFF3}" type="datetimeFigureOut">
              <a:rPr lang="sr-Latn-CS" smtClean="0"/>
              <a:pPr/>
              <a:t>4.4.2021.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C72-8AFA-45D0-9B40-1C9372FDA053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92528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4D58-65FA-42DC-AE8E-E6F48BF0EFF3}" type="datetimeFigureOut">
              <a:rPr lang="sr-Latn-CS" smtClean="0"/>
              <a:pPr/>
              <a:t>4.4.2021.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C72-8AFA-45D0-9B40-1C9372FDA053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37287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4D58-65FA-42DC-AE8E-E6F48BF0EFF3}" type="datetimeFigureOut">
              <a:rPr lang="sr-Latn-CS" smtClean="0"/>
              <a:pPr/>
              <a:t>4.4.2021.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C72-8AFA-45D0-9B40-1C9372FDA053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86071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4D58-65FA-42DC-AE8E-E6F48BF0EFF3}" type="datetimeFigureOut">
              <a:rPr lang="sr-Latn-CS" smtClean="0"/>
              <a:pPr/>
              <a:t>4.4.2021.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C72-8AFA-45D0-9B40-1C9372FDA053}" type="slidenum">
              <a:rPr lang="sr-Latn-CS" smtClean="0"/>
              <a:pPr/>
              <a:t>‹#›</a:t>
            </a:fld>
            <a:endParaRPr lang="sr-Latn-C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88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4D58-65FA-42DC-AE8E-E6F48BF0EFF3}" type="datetimeFigureOut">
              <a:rPr lang="sr-Latn-CS" smtClean="0"/>
              <a:pPr/>
              <a:t>4.4.2021.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C72-8AFA-45D0-9B40-1C9372FDA053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30284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4D58-65FA-42DC-AE8E-E6F48BF0EFF3}" type="datetimeFigureOut">
              <a:rPr lang="sr-Latn-CS" smtClean="0"/>
              <a:pPr/>
              <a:t>4.4.2021.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C72-8AFA-45D0-9B40-1C9372FDA053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7687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4D58-65FA-42DC-AE8E-E6F48BF0EFF3}" type="datetimeFigureOut">
              <a:rPr lang="sr-Latn-CS" smtClean="0"/>
              <a:pPr/>
              <a:t>4.4.2021.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C72-8AFA-45D0-9B40-1C9372FDA053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39853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4D58-65FA-42DC-AE8E-E6F48BF0EFF3}" type="datetimeFigureOut">
              <a:rPr lang="sr-Latn-CS" smtClean="0"/>
              <a:pPr/>
              <a:t>4.4.2021.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C72-8AFA-45D0-9B40-1C9372FDA053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12250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A694D58-65FA-42DC-AE8E-E6F48BF0EFF3}" type="datetimeFigureOut">
              <a:rPr lang="sr-Latn-CS" smtClean="0"/>
              <a:pPr/>
              <a:t>4.4.2021.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0CCC72-8AFA-45D0-9B40-1C9372FDA053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92074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94D58-65FA-42DC-AE8E-E6F48BF0EFF3}" type="datetimeFigureOut">
              <a:rPr lang="sr-Latn-CS" smtClean="0"/>
              <a:pPr/>
              <a:t>4.4.2021.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CC72-8AFA-45D0-9B40-1C9372FDA053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67440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A694D58-65FA-42DC-AE8E-E6F48BF0EFF3}" type="datetimeFigureOut">
              <a:rPr lang="sr-Latn-CS" smtClean="0"/>
              <a:pPr/>
              <a:t>4.4.2021.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80CCC72-8AFA-45D0-9B40-1C9372FDA053}" type="slidenum">
              <a:rPr lang="sr-Latn-CS" smtClean="0"/>
              <a:pPr/>
              <a:t>‹#›</a:t>
            </a:fld>
            <a:endParaRPr lang="sr-Latn-C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26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BSO9Od8P0T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OZ8GZ3PFVG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pXSGocWifA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AqS4aNi0HQ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youtube.com/watch?v=cBojbjoMtt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www.youtube.com/watch?v=pWB5JZRGl0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www.youtube.com/watch?v=FHVD9ft_AN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HIL1AOMcX2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KYQCwoas3r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B6syMzp0Es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/>
              <a:t>Kulturni ukusi mladih i načini provođenja slobodnog vremena</a:t>
            </a: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CS" dirty="0"/>
              <a:t>Dragan Stanojević</a:t>
            </a:r>
          </a:p>
          <a:p>
            <a:r>
              <a:rPr lang="sr-Latn-CS" dirty="0"/>
              <a:t>Filozofski fakultet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Modi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219200"/>
            <a:ext cx="4398335" cy="2590800"/>
          </a:xfrm>
        </p:spPr>
      </p:pic>
      <p:pic>
        <p:nvPicPr>
          <p:cNvPr id="5" name="Picture 4" descr="modsonr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066800"/>
            <a:ext cx="3657600" cy="3060700"/>
          </a:xfrm>
          <a:prstGeom prst="rect">
            <a:avLst/>
          </a:prstGeom>
        </p:spPr>
      </p:pic>
      <p:pic>
        <p:nvPicPr>
          <p:cNvPr id="6" name="Picture 5" descr="mo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3581400"/>
            <a:ext cx="5207000" cy="3061716"/>
          </a:xfrm>
          <a:prstGeom prst="rect">
            <a:avLst/>
          </a:prstGeom>
        </p:spPr>
      </p:pic>
      <p:pic>
        <p:nvPicPr>
          <p:cNvPr id="7" name="Picture 6" descr="Old_Mods_pho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6999" y="4495800"/>
            <a:ext cx="2233127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Rokeri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rockerrac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143000"/>
            <a:ext cx="5305926" cy="3200400"/>
          </a:xfrm>
        </p:spPr>
      </p:pic>
      <p:pic>
        <p:nvPicPr>
          <p:cNvPr id="5" name="Picture 4" descr="rockersidec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3733800"/>
            <a:ext cx="5029200" cy="28551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rockershang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381000"/>
            <a:ext cx="6553200" cy="638862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Glem rok </a:t>
            </a:r>
            <a:endParaRPr lang="en-US" dirty="0"/>
          </a:p>
        </p:txBody>
      </p:sp>
      <p:pic>
        <p:nvPicPr>
          <p:cNvPr id="4" name="Content Placeholder 3" descr="s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14800" y="228600"/>
            <a:ext cx="4038600" cy="3120016"/>
          </a:xfrm>
        </p:spPr>
      </p:pic>
      <p:pic>
        <p:nvPicPr>
          <p:cNvPr id="5" name="Picture 4" descr="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371600"/>
            <a:ext cx="3886200" cy="3834613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505200"/>
            <a:ext cx="3429000" cy="32072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Disko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57800" y="152400"/>
            <a:ext cx="3749040" cy="3124200"/>
          </a:xfrm>
        </p:spPr>
      </p:pic>
      <p:pic>
        <p:nvPicPr>
          <p:cNvPr id="5" name="Picture 4" descr="1970s-costum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3657600"/>
            <a:ext cx="3469105" cy="3048000"/>
          </a:xfrm>
          <a:prstGeom prst="rect">
            <a:avLst/>
          </a:prstGeom>
        </p:spPr>
      </p:pic>
      <p:pic>
        <p:nvPicPr>
          <p:cNvPr id="6" name="Picture 5" descr="q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3886200"/>
            <a:ext cx="4084983" cy="2743200"/>
          </a:xfrm>
          <a:prstGeom prst="rect">
            <a:avLst/>
          </a:prstGeom>
        </p:spPr>
      </p:pic>
      <p:pic>
        <p:nvPicPr>
          <p:cNvPr id="7" name="Picture 6" descr="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914400"/>
            <a:ext cx="4123536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Pank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art2092wide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95800" y="228600"/>
            <a:ext cx="4336440" cy="3429000"/>
          </a:xfr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199" y="1295400"/>
            <a:ext cx="3011557" cy="2743200"/>
          </a:xfrm>
          <a:prstGeom prst="rect">
            <a:avLst/>
          </a:prstGeom>
        </p:spPr>
      </p:pic>
      <p:pic>
        <p:nvPicPr>
          <p:cNvPr id="6" name="Picture 5" descr="highres_677493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886200"/>
            <a:ext cx="3429000" cy="27003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143-punk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733800"/>
            <a:ext cx="3888557" cy="2743200"/>
          </a:xfrm>
        </p:spPr>
      </p:pic>
      <p:pic>
        <p:nvPicPr>
          <p:cNvPr id="5" name="Picture 4" descr="punks460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200400"/>
            <a:ext cx="4876800" cy="3657600"/>
          </a:xfrm>
          <a:prstGeom prst="rect">
            <a:avLst/>
          </a:prstGeom>
        </p:spPr>
      </p:pic>
      <p:pic>
        <p:nvPicPr>
          <p:cNvPr id="6" name="Picture 5" descr="images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228600"/>
            <a:ext cx="1524000" cy="2870791"/>
          </a:xfrm>
          <a:prstGeom prst="rect">
            <a:avLst/>
          </a:prstGeom>
        </p:spPr>
      </p:pic>
      <p:pic>
        <p:nvPicPr>
          <p:cNvPr id="7" name="Picture 6" descr="26417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0"/>
            <a:ext cx="5231379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Skinhedsi</a:t>
            </a:r>
          </a:p>
        </p:txBody>
      </p:sp>
      <p:pic>
        <p:nvPicPr>
          <p:cNvPr id="4" name="Content Placeholder 3" descr="282px-Hoxton_Tom_McCourt_19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0" y="228600"/>
            <a:ext cx="1981200" cy="4208294"/>
          </a:xfrm>
        </p:spPr>
      </p:pic>
      <p:pic>
        <p:nvPicPr>
          <p:cNvPr id="5" name="Picture 4" descr="imag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676400"/>
            <a:ext cx="4170968" cy="31242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657600"/>
            <a:ext cx="2286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CA10LF9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4272699" cy="3200400"/>
          </a:xfrm>
        </p:spPr>
      </p:pic>
      <p:pic>
        <p:nvPicPr>
          <p:cNvPr id="5" name="Picture 4" descr="imagesCAVQZRZ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04800"/>
            <a:ext cx="4273588" cy="3200400"/>
          </a:xfrm>
          <a:prstGeom prst="rect">
            <a:avLst/>
          </a:prstGeom>
        </p:spPr>
      </p:pic>
      <p:pic>
        <p:nvPicPr>
          <p:cNvPr id="6" name="Picture 5" descr="imagesCARCMAJ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3657600"/>
            <a:ext cx="3996519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Metal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a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67200" y="228600"/>
            <a:ext cx="4632960" cy="2989006"/>
          </a:xfrm>
        </p:spPr>
      </p:pic>
      <p:pic>
        <p:nvPicPr>
          <p:cNvPr id="5" name="Picture 4" descr="ass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143000"/>
            <a:ext cx="3733800" cy="2144412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3429000"/>
            <a:ext cx="3505200" cy="3278571"/>
          </a:xfrm>
          <a:prstGeom prst="rect">
            <a:avLst/>
          </a:prstGeom>
        </p:spPr>
      </p:pic>
      <p:pic>
        <p:nvPicPr>
          <p:cNvPr id="7" name="Picture 6" descr="ss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0" y="3505199"/>
            <a:ext cx="2724150" cy="32266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Metodologija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Kvantitativna istraživaja (vremenski budžet)</a:t>
            </a:r>
          </a:p>
          <a:p>
            <a:r>
              <a:rPr lang="sr-Latn-CS" dirty="0"/>
              <a:t>Kvalitativna istraživanja </a:t>
            </a:r>
          </a:p>
          <a:p>
            <a:endParaRPr lang="sr-Latn-CS" dirty="0"/>
          </a:p>
          <a:p>
            <a:r>
              <a:rPr lang="sr-Latn-CS" b="1" dirty="0"/>
              <a:t>Teorijski okviri</a:t>
            </a:r>
          </a:p>
          <a:p>
            <a:r>
              <a:rPr lang="sr-Latn-CS" dirty="0"/>
              <a:t>Modernizacija – dokolica kao posledica moderne organizacije rada (Robertson) </a:t>
            </a:r>
          </a:p>
          <a:p>
            <a:r>
              <a:rPr lang="sr-Latn-RS" dirty="0"/>
              <a:t>G</a:t>
            </a:r>
            <a:r>
              <a:rPr lang="en-GB" dirty="0" err="1"/>
              <a:t>lobalizacij</a:t>
            </a:r>
            <a:r>
              <a:rPr lang="sr-Latn-RS" dirty="0"/>
              <a:t>a</a:t>
            </a:r>
            <a:r>
              <a:rPr lang="en-GB" dirty="0"/>
              <a:t>, </a:t>
            </a:r>
            <a:r>
              <a:rPr lang="en-GB" dirty="0" err="1"/>
              <a:t>deregulacij</a:t>
            </a:r>
            <a:r>
              <a:rPr lang="sr-Latn-RS" dirty="0"/>
              <a:t>a tržišta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privatizaci</a:t>
            </a:r>
            <a:r>
              <a:rPr lang="sr-Latn-RS" dirty="0"/>
              <a:t>ja diferenciraju</a:t>
            </a:r>
            <a:r>
              <a:rPr lang="en-GB" dirty="0"/>
              <a:t> </a:t>
            </a:r>
            <a:r>
              <a:rPr lang="en-GB" dirty="0" err="1"/>
              <a:t>dobitni</a:t>
            </a:r>
            <a:r>
              <a:rPr lang="sr-Latn-RS" dirty="0"/>
              <a:t>ke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gubitni</a:t>
            </a:r>
            <a:r>
              <a:rPr lang="sr-Latn-RS" dirty="0"/>
              <a:t>ke</a:t>
            </a:r>
            <a:r>
              <a:rPr lang="en-GB" dirty="0"/>
              <a:t>,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imaju</a:t>
            </a:r>
            <a:r>
              <a:rPr lang="en-GB" dirty="0"/>
              <a:t> </a:t>
            </a:r>
            <a:r>
              <a:rPr lang="en-GB" dirty="0" err="1"/>
              <a:t>različite</a:t>
            </a:r>
            <a:r>
              <a:rPr lang="en-GB" dirty="0"/>
              <a:t> </a:t>
            </a:r>
            <a:r>
              <a:rPr lang="en-GB" dirty="0" err="1"/>
              <a:t>nivoe</a:t>
            </a:r>
            <a:r>
              <a:rPr lang="en-GB" dirty="0"/>
              <a:t> </a:t>
            </a:r>
            <a:r>
              <a:rPr lang="en-GB" dirty="0" err="1"/>
              <a:t>prihoda</a:t>
            </a:r>
            <a:r>
              <a:rPr lang="en-GB" dirty="0"/>
              <a:t>, </a:t>
            </a:r>
            <a:r>
              <a:rPr lang="en-GB" dirty="0" err="1"/>
              <a:t>moći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shodno</a:t>
            </a:r>
            <a:r>
              <a:rPr lang="en-GB" dirty="0"/>
              <a:t> tome </a:t>
            </a:r>
            <a:r>
              <a:rPr lang="en-GB" dirty="0" err="1"/>
              <a:t>različite</a:t>
            </a:r>
            <a:r>
              <a:rPr lang="en-GB" dirty="0"/>
              <a:t> </a:t>
            </a:r>
            <a:r>
              <a:rPr lang="en-GB" dirty="0" err="1"/>
              <a:t>obrasce</a:t>
            </a:r>
            <a:r>
              <a:rPr lang="en-GB" dirty="0"/>
              <a:t> </a:t>
            </a:r>
            <a:r>
              <a:rPr lang="en-GB" dirty="0" err="1"/>
              <a:t>dokolice</a:t>
            </a:r>
            <a:r>
              <a:rPr lang="en-GB" dirty="0"/>
              <a:t> (</a:t>
            </a:r>
            <a:r>
              <a:rPr lang="en-GB" dirty="0" err="1"/>
              <a:t>Rojek</a:t>
            </a:r>
            <a:r>
              <a:rPr lang="en-GB" dirty="0"/>
              <a:t>, 2004)</a:t>
            </a:r>
            <a:endParaRPr lang="sr-Latn-CS" dirty="0"/>
          </a:p>
          <a:p>
            <a:endParaRPr lang="sr-Latn-C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Tehno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club_cultu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24400" y="0"/>
            <a:ext cx="4419600" cy="2840112"/>
          </a:xfrm>
        </p:spPr>
      </p:pic>
      <p:pic>
        <p:nvPicPr>
          <p:cNvPr id="5" name="Picture 4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32100"/>
            <a:ext cx="6070600" cy="40259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7017_edited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794230" cy="58674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Birmingemski</a:t>
            </a:r>
            <a:r>
              <a:rPr lang="en-US" dirty="0"/>
              <a:t> </a:t>
            </a:r>
            <a:r>
              <a:rPr lang="en-US" dirty="0" err="1"/>
              <a:t>centar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Razlika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r-Latn-RS" dirty="0"/>
              <a:t>čikašku školu</a:t>
            </a:r>
          </a:p>
          <a:p>
            <a:r>
              <a:rPr lang="sr-Latn-RS" dirty="0"/>
              <a:t>F. Koen, potkultura kao simboličko rešavanje protivrečnosti</a:t>
            </a:r>
          </a:p>
          <a:p>
            <a:r>
              <a:rPr lang="sr-Latn-RS" dirty="0"/>
              <a:t>Dž- Klark et all. </a:t>
            </a:r>
            <a:r>
              <a:rPr lang="en-US" dirty="0"/>
              <a:t>P</a:t>
            </a:r>
            <a:r>
              <a:rPr lang="sr-Latn-RS" dirty="0"/>
              <a:t>otkultura kao otpor kroz rituale</a:t>
            </a:r>
          </a:p>
          <a:p>
            <a:r>
              <a:rPr lang="sr-Latn-RS" dirty="0"/>
              <a:t>D. Hebdidž, formiranje potkultura u odnusu na rege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sr-Latn-RS" dirty="0"/>
              <a:t>ojmovi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sr-Latn-RS" dirty="0"/>
              <a:t>lasne kulture</a:t>
            </a:r>
          </a:p>
          <a:p>
            <a:r>
              <a:rPr lang="en-US" dirty="0"/>
              <a:t>H</a:t>
            </a:r>
            <a:r>
              <a:rPr lang="sr-Latn-RS" dirty="0"/>
              <a:t>egemonija (Gramši)</a:t>
            </a:r>
          </a:p>
          <a:p>
            <a:r>
              <a:rPr lang="sr-Latn-RS" dirty="0"/>
              <a:t>Homologija</a:t>
            </a:r>
          </a:p>
          <a:p>
            <a:r>
              <a:rPr lang="sr-Latn-RS" dirty="0"/>
              <a:t>Bricolage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sr-Latn-RS" dirty="0"/>
              <a:t>roblem sa konceptom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000" dirty="0"/>
              <a:t>Na teorijskom planu do promene perspektive dolazi na dva nivoa</a:t>
            </a:r>
          </a:p>
          <a:p>
            <a:pPr lvl="1"/>
            <a:r>
              <a:rPr lang="sr-Latn-RS" sz="1800" dirty="0"/>
              <a:t>1. </a:t>
            </a:r>
            <a:r>
              <a:rPr lang="en-US" sz="1800" dirty="0"/>
              <a:t>u </a:t>
            </a:r>
            <a:r>
              <a:rPr lang="en-US" sz="1800" dirty="0" err="1"/>
              <a:t>odnosu</a:t>
            </a:r>
            <a:r>
              <a:rPr lang="en-US" sz="1800" dirty="0"/>
              <a:t> </a:t>
            </a:r>
            <a:r>
              <a:rPr lang="en-US" sz="1800" dirty="0" err="1"/>
              <a:t>potkulture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njoj</a:t>
            </a:r>
            <a:r>
              <a:rPr lang="en-US" sz="1800" dirty="0"/>
              <a:t> </a:t>
            </a:r>
            <a:r>
              <a:rPr lang="en-US" sz="1800" dirty="0" err="1"/>
              <a:t>spoljašnjeg</a:t>
            </a:r>
            <a:r>
              <a:rPr lang="en-US" sz="1800" dirty="0"/>
              <a:t> </a:t>
            </a:r>
            <a:r>
              <a:rPr lang="en-US" sz="1800" dirty="0" err="1"/>
              <a:t>okruženja</a:t>
            </a:r>
            <a:r>
              <a:rPr lang="en-US" sz="1800" dirty="0"/>
              <a:t> </a:t>
            </a:r>
            <a:endParaRPr lang="sr-Latn-RS" sz="1800" dirty="0"/>
          </a:p>
          <a:p>
            <a:pPr lvl="1"/>
            <a:r>
              <a:rPr lang="pl-PL" sz="1800" dirty="0"/>
              <a:t>2. na nivou unutrašnjih odnosa u potkulturi </a:t>
            </a:r>
          </a:p>
          <a:p>
            <a:r>
              <a:rPr lang="en-US" sz="2000" dirty="0"/>
              <a:t>U </a:t>
            </a:r>
            <a:r>
              <a:rPr lang="en-US" sz="2000" dirty="0" err="1"/>
              <a:t>prvom</a:t>
            </a:r>
            <a:r>
              <a:rPr lang="en-US" sz="2000" dirty="0"/>
              <a:t> </a:t>
            </a:r>
            <a:r>
              <a:rPr lang="en-US" sz="2000" dirty="0" err="1"/>
              <a:t>slučaju</a:t>
            </a:r>
            <a:r>
              <a:rPr lang="en-US" sz="2000" dirty="0"/>
              <a:t> to </a:t>
            </a:r>
            <a:r>
              <a:rPr lang="en-US" sz="2000" dirty="0" err="1"/>
              <a:t>znači</a:t>
            </a:r>
            <a:r>
              <a:rPr lang="en-US" sz="2000" dirty="0"/>
              <a:t> </a:t>
            </a:r>
            <a:r>
              <a:rPr lang="en-US" sz="2000" dirty="0" err="1"/>
              <a:t>shvatanje</a:t>
            </a:r>
            <a:r>
              <a:rPr lang="en-US" sz="2000" dirty="0"/>
              <a:t> scene/</a:t>
            </a:r>
            <a:r>
              <a:rPr lang="en-US" sz="2000" dirty="0" err="1"/>
              <a:t>plemena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društveno-kulturnog</a:t>
            </a:r>
            <a:r>
              <a:rPr lang="en-US" sz="2000" dirty="0"/>
              <a:t> </a:t>
            </a:r>
            <a:r>
              <a:rPr lang="en-US" sz="2000" dirty="0" err="1"/>
              <a:t>oblika</a:t>
            </a:r>
            <a:r>
              <a:rPr lang="en-US" sz="2000" dirty="0"/>
              <a:t> ne </a:t>
            </a:r>
            <a:r>
              <a:rPr lang="en-US" sz="2000" dirty="0" err="1"/>
              <a:t>primarno</a:t>
            </a:r>
            <a:r>
              <a:rPr lang="en-US" sz="2000" dirty="0"/>
              <a:t> </a:t>
            </a:r>
            <a:r>
              <a:rPr lang="en-US" sz="2000" dirty="0" err="1"/>
              <a:t>uslovljenog</a:t>
            </a:r>
            <a:r>
              <a:rPr lang="en-US" sz="2000" dirty="0"/>
              <a:t> </a:t>
            </a:r>
            <a:r>
              <a:rPr lang="en-US" sz="2000" dirty="0" err="1"/>
              <a:t>društveno-strukturnim</a:t>
            </a:r>
            <a:r>
              <a:rPr lang="en-US" sz="2000" dirty="0"/>
              <a:t> </a:t>
            </a:r>
            <a:r>
              <a:rPr lang="en-US" sz="2000" dirty="0" err="1"/>
              <a:t>položajem</a:t>
            </a:r>
            <a:r>
              <a:rPr lang="en-US" sz="2000" dirty="0"/>
              <a:t>, </a:t>
            </a:r>
            <a:r>
              <a:rPr lang="en-US" sz="2000" dirty="0" err="1"/>
              <a:t>dakle</a:t>
            </a:r>
            <a:r>
              <a:rPr lang="en-US" sz="2000" dirty="0"/>
              <a:t> </a:t>
            </a:r>
            <a:r>
              <a:rPr lang="en-US" sz="2000" dirty="0" err="1"/>
              <a:t>klasnim</a:t>
            </a:r>
            <a:r>
              <a:rPr lang="en-US" sz="2000" baseline="30000" dirty="0" err="1"/>
              <a:t>8</a:t>
            </a:r>
            <a:r>
              <a:rPr lang="en-US" sz="2000" baseline="30000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etničkim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nekim</a:t>
            </a:r>
            <a:r>
              <a:rPr lang="en-US" sz="2000" dirty="0"/>
              <a:t> </a:t>
            </a:r>
            <a:r>
              <a:rPr lang="en-US" sz="2000" dirty="0" err="1"/>
              <a:t>drugim</a:t>
            </a:r>
            <a:r>
              <a:rPr lang="en-US" sz="2000" dirty="0"/>
              <a:t>) </a:t>
            </a:r>
            <a:r>
              <a:rPr lang="en-US" sz="2000" dirty="0" err="1"/>
              <a:t>položajem</a:t>
            </a:r>
            <a:r>
              <a:rPr lang="en-US" sz="2000" dirty="0"/>
              <a:t> </a:t>
            </a:r>
            <a:r>
              <a:rPr lang="en-US" sz="2000" dirty="0" err="1"/>
              <a:t>njenih</a:t>
            </a:r>
            <a:r>
              <a:rPr lang="en-US" sz="2000" dirty="0"/>
              <a:t> </a:t>
            </a:r>
            <a:r>
              <a:rPr lang="en-US" sz="2000" dirty="0" err="1"/>
              <a:t>pripadnika</a:t>
            </a:r>
            <a:r>
              <a:rPr lang="en-US" sz="2000" dirty="0"/>
              <a:t>, </a:t>
            </a:r>
            <a:r>
              <a:rPr lang="en-US" sz="2000" dirty="0" err="1"/>
              <a:t>već</a:t>
            </a:r>
            <a:r>
              <a:rPr lang="en-US" sz="2000" dirty="0"/>
              <a:t> pre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izraz</a:t>
            </a:r>
            <a:r>
              <a:rPr lang="en-US" sz="2000" dirty="0"/>
              <a:t> </a:t>
            </a:r>
            <a:r>
              <a:rPr lang="en-US" sz="2000" dirty="0" err="1"/>
              <a:t>preferencija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potrošačkog</a:t>
            </a:r>
            <a:r>
              <a:rPr lang="en-US" sz="2000" dirty="0"/>
              <a:t> </a:t>
            </a:r>
            <a:r>
              <a:rPr lang="en-US" sz="2000" dirty="0" err="1"/>
              <a:t>izbora</a:t>
            </a:r>
            <a:r>
              <a:rPr lang="en-US" sz="2000" dirty="0"/>
              <a:t> </a:t>
            </a:r>
            <a:r>
              <a:rPr lang="en-US" sz="2000" dirty="0" err="1"/>
              <a:t>omladine</a:t>
            </a:r>
            <a:endParaRPr lang="sr-Latn-RS" sz="2000" dirty="0"/>
          </a:p>
          <a:p>
            <a:endParaRPr lang="sr-Latn-RS" sz="2000" dirty="0"/>
          </a:p>
          <a:p>
            <a:r>
              <a:rPr lang="sr-Latn-RS" sz="2000" dirty="0"/>
              <a:t>Pitanje OTPORA vs. </a:t>
            </a:r>
            <a:r>
              <a:rPr lang="en-US" sz="2000" dirty="0"/>
              <a:t>D</a:t>
            </a:r>
            <a:r>
              <a:rPr lang="sr-Latn-RS" sz="2000" dirty="0"/>
              <a:t>istance</a:t>
            </a:r>
          </a:p>
          <a:p>
            <a:endParaRPr lang="en-US" sz="2000" dirty="0"/>
          </a:p>
          <a:p>
            <a:r>
              <a:rPr lang="en-US" sz="2000" i="1" dirty="0"/>
              <a:t>P</a:t>
            </a:r>
            <a:r>
              <a:rPr lang="sr-Latn-RS" sz="2000" i="1" dirty="0"/>
              <a:t>otkultura kao </a:t>
            </a:r>
            <a:r>
              <a:rPr lang="en-US" sz="2000" i="1" dirty="0" err="1"/>
              <a:t>protopolitički</a:t>
            </a:r>
            <a:r>
              <a:rPr lang="en-US" sz="2000" i="1" dirty="0"/>
              <a:t> </a:t>
            </a:r>
            <a:r>
              <a:rPr lang="en-US" sz="2000" i="1" dirty="0" err="1"/>
              <a:t>i</a:t>
            </a:r>
            <a:r>
              <a:rPr lang="en-US" sz="2000" i="1" dirty="0"/>
              <a:t> </a:t>
            </a:r>
            <a:r>
              <a:rPr lang="en-US" sz="2000" i="1" dirty="0" err="1"/>
              <a:t>protoumetnički</a:t>
            </a:r>
            <a:r>
              <a:rPr lang="sr-Latn-RS" sz="2000" i="1" dirty="0"/>
              <a:t> </a:t>
            </a:r>
            <a:r>
              <a:rPr lang="sr-Latn-RS" sz="2000" dirty="0"/>
              <a:t>izraz</a:t>
            </a:r>
            <a:r>
              <a:rPr lang="en-US" sz="2000" i="1" dirty="0"/>
              <a:t> </a:t>
            </a:r>
          </a:p>
          <a:p>
            <a:endParaRPr lang="en-US" sz="2000" dirty="0"/>
          </a:p>
          <a:p>
            <a:endParaRPr lang="pl-PL" sz="2200" dirty="0"/>
          </a:p>
          <a:p>
            <a:pPr lvl="1"/>
            <a:endParaRPr lang="en-US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81000"/>
            <a:ext cx="7498080" cy="5867400"/>
          </a:xfrm>
        </p:spPr>
        <p:txBody>
          <a:bodyPr/>
          <a:lstStyle/>
          <a:p>
            <a:endParaRPr lang="en-US" dirty="0"/>
          </a:p>
          <a:p>
            <a:r>
              <a:rPr lang="vi-VN" sz="2000" dirty="0"/>
              <a:t>U drugom slučaju se radi o shvatanju unutrašnjih odnosa potkulture. CCCS ih vidi kao podskupove društva – zajednice koje zauzimaju određenu teritoriju, koje su pritom u visokom stepenu homogene i čiji raznorodni strukturni elementi stoje u odnosu homologije. </a:t>
            </a:r>
            <a:endParaRPr lang="sr-Latn-RS" sz="2000" dirty="0"/>
          </a:p>
          <a:p>
            <a:endParaRPr lang="vi-VN" sz="2000" dirty="0"/>
          </a:p>
          <a:p>
            <a:r>
              <a:rPr lang="en-US" dirty="0"/>
              <a:t>S</a:t>
            </a:r>
            <a:r>
              <a:rPr lang="sr-Latn-RS" dirty="0"/>
              <a:t>ame potkulture su hijerarhizovane</a:t>
            </a:r>
          </a:p>
          <a:p>
            <a:r>
              <a:rPr lang="en-US" dirty="0"/>
              <a:t>P</a:t>
            </a:r>
            <a:r>
              <a:rPr lang="sr-Latn-RS" dirty="0"/>
              <a:t>itanje homologije stila</a:t>
            </a:r>
            <a:endParaRPr lang="en-US" dirty="0"/>
          </a:p>
          <a:p>
            <a:r>
              <a:rPr lang="en-US" dirty="0" err="1"/>
              <a:t>Promene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desile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istraživanja</a:t>
            </a:r>
            <a:r>
              <a:rPr lang="en-US" dirty="0"/>
              <a:t> </a:t>
            </a:r>
            <a:r>
              <a:rPr lang="en-US" i="1" dirty="0" err="1"/>
              <a:t>subjekta</a:t>
            </a:r>
            <a:r>
              <a:rPr lang="en-US" i="1" dirty="0"/>
              <a:t> </a:t>
            </a:r>
            <a:r>
              <a:rPr lang="en-US" i="1" dirty="0" err="1"/>
              <a:t>kulture</a:t>
            </a:r>
            <a:r>
              <a:rPr lang="en-US" i="1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Hvala na pažnji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8424936" cy="6120680"/>
          </a:xfrm>
        </p:spPr>
        <p:txBody>
          <a:bodyPr>
            <a:normAutofit/>
          </a:bodyPr>
          <a:lstStyle/>
          <a:p>
            <a:r>
              <a:rPr lang="sr-Latn-CS" dirty="0"/>
              <a:t>Životna putanja (life course)</a:t>
            </a:r>
          </a:p>
          <a:p>
            <a:pPr lvl="1"/>
            <a:r>
              <a:rPr lang="sr-Latn-CS" dirty="0"/>
              <a:t>Godine i dokolica</a:t>
            </a:r>
          </a:p>
          <a:p>
            <a:pPr lvl="1"/>
            <a:r>
              <a:rPr lang="sr-Latn-CS" dirty="0"/>
              <a:t>Socijalne biografije i dokolica</a:t>
            </a:r>
          </a:p>
          <a:p>
            <a:endParaRPr lang="sr-Latn-CS" dirty="0"/>
          </a:p>
          <a:p>
            <a:r>
              <a:rPr lang="sr-Latn-CS" dirty="0"/>
              <a:t>Posao i dokolica</a:t>
            </a:r>
          </a:p>
          <a:p>
            <a:pPr lvl="1"/>
            <a:r>
              <a:rPr lang="sr-Latn-CS" dirty="0"/>
              <a:t>Dokolica kao produkt procesa modernizacije</a:t>
            </a:r>
          </a:p>
          <a:p>
            <a:r>
              <a:rPr lang="sr-Latn-CS" dirty="0"/>
              <a:t>Nezaposlenost</a:t>
            </a:r>
          </a:p>
          <a:p>
            <a:pPr lvl="1"/>
            <a:r>
              <a:rPr lang="sr-Latn-CS" dirty="0"/>
              <a:t>Industrija dokolice (nove nejednakosti)</a:t>
            </a:r>
          </a:p>
          <a:p>
            <a:r>
              <a:rPr lang="sr-Latn-CS" dirty="0"/>
              <a:t>Rod i dokolica</a:t>
            </a:r>
          </a:p>
          <a:p>
            <a:pPr lvl="1"/>
            <a:r>
              <a:rPr lang="sr-Latn-CS" dirty="0"/>
              <a:t>Tri smene žene</a:t>
            </a:r>
          </a:p>
          <a:p>
            <a:pPr lvl="1"/>
            <a:r>
              <a:rPr lang="sr-Latn-CS" dirty="0"/>
              <a:t>Fragmentisano vreme</a:t>
            </a:r>
          </a:p>
          <a:p>
            <a:pPr lvl="1"/>
            <a:r>
              <a:rPr lang="sr-Latn-CS" dirty="0"/>
              <a:t>Patrijarhat</a:t>
            </a:r>
          </a:p>
          <a:p>
            <a:pPr lvl="1"/>
            <a:r>
              <a:rPr lang="sr-Latn-CS" dirty="0"/>
              <a:t>Maskulinitet – muški identiteti</a:t>
            </a:r>
          </a:p>
          <a:p>
            <a:pPr lvl="1">
              <a:buNone/>
            </a:pPr>
            <a:endParaRPr lang="sr-Latn-CS" dirty="0"/>
          </a:p>
          <a:p>
            <a:r>
              <a:rPr lang="sr-Latn-CS" dirty="0"/>
              <a:t>Status i dokolica</a:t>
            </a:r>
          </a:p>
          <a:p>
            <a:pPr lvl="1"/>
            <a:endParaRPr lang="sr-Latn-C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Dimenzije proučavanja</a:t>
            </a:r>
            <a:br>
              <a:rPr lang="sr-Latn-CS" dirty="0"/>
            </a:b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subjekt kao potrošač</a:t>
            </a:r>
          </a:p>
          <a:p>
            <a:r>
              <a:rPr lang="sr-Latn-CS" dirty="0"/>
              <a:t>građanin – politički subjekt</a:t>
            </a:r>
          </a:p>
          <a:p>
            <a:r>
              <a:rPr lang="sr-Latn-CS" dirty="0"/>
              <a:t>član organizacije – socijalni akter</a:t>
            </a:r>
          </a:p>
          <a:p>
            <a:r>
              <a:rPr lang="sr-Latn-CS" dirty="0"/>
              <a:t>privatni život</a:t>
            </a:r>
          </a:p>
          <a:p>
            <a:pPr>
              <a:buNone/>
            </a:pPr>
            <a:endParaRPr lang="sr-Latn-CS" dirty="0"/>
          </a:p>
          <a:p>
            <a:r>
              <a:rPr lang="sr-Latn-CS" dirty="0"/>
              <a:t>Strukturisano i nestrukturisano vreme</a:t>
            </a:r>
          </a:p>
          <a:p>
            <a:r>
              <a:rPr lang="sr-Latn-CS" dirty="0"/>
              <a:t>Pasivno vs. aktivno</a:t>
            </a:r>
          </a:p>
          <a:p>
            <a:endParaRPr lang="sr-Latn-CS" dirty="0"/>
          </a:p>
          <a:p>
            <a:r>
              <a:rPr lang="sr-Latn-CS" dirty="0"/>
              <a:t>Kulture mladih vs. Slobodno vreme mladih</a:t>
            </a:r>
          </a:p>
          <a:p>
            <a:endParaRPr lang="sr-Latn-CS" dirty="0"/>
          </a:p>
          <a:p>
            <a:pPr lvl="1"/>
            <a:endParaRPr lang="sr-Latn-CS" dirty="0"/>
          </a:p>
          <a:p>
            <a:pPr lvl="1"/>
            <a:endParaRPr lang="sr-Latn-CS" dirty="0"/>
          </a:p>
          <a:p>
            <a:pPr lvl="1"/>
            <a:endParaRPr lang="sr-Latn-CS" dirty="0"/>
          </a:p>
          <a:p>
            <a:pPr lvl="1"/>
            <a:endParaRPr lang="sr-Latn-C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Omladina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potkulture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sr-Latn-RS" dirty="0"/>
              <a:t>ragan Stanojević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Rastafarijanci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914400"/>
            <a:ext cx="2400300" cy="2540000"/>
          </a:xfrm>
        </p:spPr>
      </p:pic>
      <p:pic>
        <p:nvPicPr>
          <p:cNvPr id="5" name="Picture 4" descr="11425346673rastafari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990600"/>
            <a:ext cx="3657600" cy="2438400"/>
          </a:xfrm>
          <a:prstGeom prst="rect">
            <a:avLst/>
          </a:prstGeom>
        </p:spPr>
      </p:pic>
      <p:pic>
        <p:nvPicPr>
          <p:cNvPr id="6" name="Picture 5" descr="Bob_Marley_Redemption_1973-1980_fro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3505200"/>
            <a:ext cx="3048000" cy="3028950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3505200"/>
            <a:ext cx="2209800" cy="30820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Hipsteri </a:t>
            </a:r>
            <a:endParaRPr lang="en-US" dirty="0"/>
          </a:p>
        </p:txBody>
      </p:sp>
      <p:pic>
        <p:nvPicPr>
          <p:cNvPr id="8" name="Content Placeholder 7" descr="hip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43200" y="1222751"/>
            <a:ext cx="4673854" cy="502564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Teddy boys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4191000"/>
            <a:ext cx="3810000" cy="2526196"/>
          </a:xfrm>
        </p:spPr>
      </p:pic>
      <p:pic>
        <p:nvPicPr>
          <p:cNvPr id="5" name="Picture 4" descr="teddy+girls+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1219200"/>
            <a:ext cx="2962251" cy="2895600"/>
          </a:xfrm>
          <a:prstGeom prst="rect">
            <a:avLst/>
          </a:prstGeom>
        </p:spPr>
      </p:pic>
      <p:pic>
        <p:nvPicPr>
          <p:cNvPr id="7" name="Picture 6" descr="teds19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914400"/>
            <a:ext cx="4170000" cy="3530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eddy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399" y="609600"/>
            <a:ext cx="7448663" cy="5334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</TotalTime>
  <Words>363</Words>
  <Application>Microsoft Office PowerPoint</Application>
  <PresentationFormat>On-screen Show (4:3)</PresentationFormat>
  <Paragraphs>78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Retrospect</vt:lpstr>
      <vt:lpstr>Kulturni ukusi mladih i načini provođenja slobodnog vremena</vt:lpstr>
      <vt:lpstr>Metodologija </vt:lpstr>
      <vt:lpstr>PowerPoint Presentation</vt:lpstr>
      <vt:lpstr>Dimenzije proučavanja </vt:lpstr>
      <vt:lpstr>Omladina i potkulture</vt:lpstr>
      <vt:lpstr>Rastafarijanci </vt:lpstr>
      <vt:lpstr>Hipsteri </vt:lpstr>
      <vt:lpstr>Teddy boys</vt:lpstr>
      <vt:lpstr>PowerPoint Presentation</vt:lpstr>
      <vt:lpstr>Modi</vt:lpstr>
      <vt:lpstr>Rokeri </vt:lpstr>
      <vt:lpstr>PowerPoint Presentation</vt:lpstr>
      <vt:lpstr>Glem rok </vt:lpstr>
      <vt:lpstr>Disko  </vt:lpstr>
      <vt:lpstr>Pank </vt:lpstr>
      <vt:lpstr>PowerPoint Presentation</vt:lpstr>
      <vt:lpstr>Skinhedsi</vt:lpstr>
      <vt:lpstr>PowerPoint Presentation</vt:lpstr>
      <vt:lpstr>Metal </vt:lpstr>
      <vt:lpstr>Tehno </vt:lpstr>
      <vt:lpstr>PowerPoint Presentation</vt:lpstr>
      <vt:lpstr>Birmingemski centar</vt:lpstr>
      <vt:lpstr>Pojmovi </vt:lpstr>
      <vt:lpstr>Problem sa konceptom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Dragan</dc:creator>
  <cp:lastModifiedBy>dragan stanojevic</cp:lastModifiedBy>
  <cp:revision>9</cp:revision>
  <dcterms:created xsi:type="dcterms:W3CDTF">2013-04-08T15:29:16Z</dcterms:created>
  <dcterms:modified xsi:type="dcterms:W3CDTF">2021-04-04T21:30:52Z</dcterms:modified>
</cp:coreProperties>
</file>