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1" r:id="rId3"/>
    <p:sldId id="262" r:id="rId4"/>
    <p:sldId id="279" r:id="rId5"/>
    <p:sldId id="263" r:id="rId6"/>
    <p:sldId id="280" r:id="rId7"/>
    <p:sldId id="264" r:id="rId8"/>
    <p:sldId id="265" r:id="rId9"/>
    <p:sldId id="266" r:id="rId10"/>
    <p:sldId id="267" r:id="rId11"/>
    <p:sldId id="281" r:id="rId12"/>
    <p:sldId id="268" r:id="rId13"/>
    <p:sldId id="269" r:id="rId14"/>
    <p:sldId id="270" r:id="rId15"/>
    <p:sldId id="282" r:id="rId16"/>
    <p:sldId id="271" r:id="rId17"/>
    <p:sldId id="272" r:id="rId18"/>
    <p:sldId id="283" r:id="rId19"/>
    <p:sldId id="274" r:id="rId20"/>
    <p:sldId id="275" r:id="rId21"/>
    <p:sldId id="284" r:id="rId22"/>
    <p:sldId id="276" r:id="rId23"/>
    <p:sldId id="285"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10/17/2024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Latn-RS" dirty="0" smtClean="0"/>
              <a:t>Opštemetološke teme (antropologija za studente demografije)</a:t>
            </a:r>
            <a:endParaRPr lang="en-US" dirty="0"/>
          </a:p>
        </p:txBody>
      </p:sp>
      <p:sp>
        <p:nvSpPr>
          <p:cNvPr id="3" name="Subtitle 2"/>
          <p:cNvSpPr>
            <a:spLocks noGrp="1"/>
          </p:cNvSpPr>
          <p:nvPr>
            <p:ph type="subTitle" idx="1"/>
          </p:nvPr>
        </p:nvSpPr>
        <p:spPr/>
        <p:txBody>
          <a:bodyPr/>
          <a:lstStyle/>
          <a:p>
            <a:pPr algn="r"/>
            <a:r>
              <a:rPr lang="sr-Latn-RS" dirty="0"/>
              <a:t>Prof. dr Miloš Milenković</a:t>
            </a:r>
          </a:p>
          <a:p>
            <a:pPr algn="r"/>
            <a:r>
              <a:rPr lang="sr-Latn-RS" dirty="0"/>
              <a:t>Univerzitet u Beogradu – Filozofski fakultet</a:t>
            </a:r>
          </a:p>
          <a:p>
            <a:pPr algn="r"/>
            <a:r>
              <a:rPr lang="sr-Latn-RS" dirty="0"/>
              <a:t>Odeljenje za etnologiju i antropologiju</a:t>
            </a:r>
          </a:p>
          <a:p>
            <a:endParaRPr lang="en-US" dirty="0"/>
          </a:p>
        </p:txBody>
      </p:sp>
    </p:spTree>
    <p:extLst>
      <p:ext uri="{BB962C8B-B14F-4D97-AF65-F5344CB8AC3E}">
        <p14:creationId xmlns:p14="http://schemas.microsoft.com/office/powerpoint/2010/main" val="3220012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C2CFB6-36E8-4F42-979C-83A5D1D113B7}"/>
              </a:ext>
            </a:extLst>
          </p:cNvPr>
          <p:cNvSpPr>
            <a:spLocks noGrp="1"/>
          </p:cNvSpPr>
          <p:nvPr>
            <p:ph type="title"/>
          </p:nvPr>
        </p:nvSpPr>
        <p:spPr/>
        <p:txBody>
          <a:bodyPr>
            <a:normAutofit fontScale="90000"/>
          </a:bodyPr>
          <a:lstStyle/>
          <a:p>
            <a:r>
              <a:rPr lang="sr-Latn-RS" sz="3600" dirty="0"/>
              <a:t>Različite preovlađujuće metodološke norme među različitim naučnim poljima, disciplinama i pod-disciplinama</a:t>
            </a:r>
            <a:endParaRPr lang="en-US" dirty="0"/>
          </a:p>
        </p:txBody>
      </p:sp>
      <p:sp>
        <p:nvSpPr>
          <p:cNvPr id="3" name="Content Placeholder 2">
            <a:extLst>
              <a:ext uri="{FF2B5EF4-FFF2-40B4-BE49-F238E27FC236}">
                <a16:creationId xmlns="" xmlns:a16="http://schemas.microsoft.com/office/drawing/2014/main" id="{7E42F75D-D84D-40F3-95B8-E1784173FC41}"/>
              </a:ext>
            </a:extLst>
          </p:cNvPr>
          <p:cNvSpPr>
            <a:spLocks noGrp="1"/>
          </p:cNvSpPr>
          <p:nvPr>
            <p:ph idx="1"/>
          </p:nvPr>
        </p:nvSpPr>
        <p:spPr/>
        <p:txBody>
          <a:bodyPr>
            <a:normAutofit fontScale="77500" lnSpcReduction="20000"/>
          </a:bodyPr>
          <a:lstStyle/>
          <a:p>
            <a:r>
              <a:rPr lang="sr-Latn-RS" dirty="0"/>
              <a:t>U okviru istog naučnog polja (npr. u DHN) dve discipline mogu imati gotovo potpuno različite metodološke norme. Na primer, ono što se u eksperimentalnoj psihologiji smatra </a:t>
            </a:r>
            <a:r>
              <a:rPr lang="sr-Latn-RS" dirty="0" smtClean="0"/>
              <a:t>„minimumom naučnosti“ </a:t>
            </a:r>
            <a:r>
              <a:rPr lang="sr-Latn-RS" dirty="0"/>
              <a:t>(otkrivanje pravilnosti u ponašanju putem statističkog zaključivanja kao garanta objektivnosti ), u kulturnoj antropologiji se smatra nasiljem nad proučavanima i njihovim ličnim interpretacijama sopstvene kulture (neobjektivna reduktivna intruzija u sam predmet proučavanja)</a:t>
            </a:r>
          </a:p>
          <a:p>
            <a:endParaRPr lang="en-US" dirty="0" smtClean="0"/>
          </a:p>
          <a:p>
            <a:r>
              <a:rPr lang="sr-Latn-RS" dirty="0" smtClean="0"/>
              <a:t>S </a:t>
            </a:r>
            <a:r>
              <a:rPr lang="sr-Latn-RS" dirty="0"/>
              <a:t>druge strane, postoje pod-discipline koje pripadaju različitim naučnim poljima a imaju gotovo identične metodološke norme (npr. bioarheologija jej svrstana u DHN a mnogo je bliža geologiji i paleontologiji, koje i same pripadaju tehničkim odnosno biološkim naukama)</a:t>
            </a:r>
          </a:p>
          <a:p>
            <a:endParaRPr lang="sr-Latn-RS" dirty="0"/>
          </a:p>
          <a:p>
            <a:endParaRPr lang="en-US" dirty="0"/>
          </a:p>
        </p:txBody>
      </p:sp>
    </p:spTree>
    <p:extLst>
      <p:ext uri="{BB962C8B-B14F-4D97-AF65-F5344CB8AC3E}">
        <p14:creationId xmlns:p14="http://schemas.microsoft.com/office/powerpoint/2010/main" val="396848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sr-Latn-RS" dirty="0"/>
              <a:t>Uvek imajte na umu da je reč o dominantnim obrascima ponašanja naučnika u okviru neke discipline (naravno da postoje individualne i grupne varijacije, metodološki sporovi unutar samih disciplina i sl.)</a:t>
            </a:r>
          </a:p>
          <a:p>
            <a:endParaRPr lang="en-US" b="1" dirty="0" smtClean="0"/>
          </a:p>
          <a:p>
            <a:r>
              <a:rPr lang="sr-Latn-RS" b="1" dirty="0" smtClean="0"/>
              <a:t>Kada </a:t>
            </a:r>
            <a:r>
              <a:rPr lang="sr-Latn-RS" b="1" dirty="0"/>
              <a:t>postoji metodološki pluralizam, odlučujuća je reč mentora</a:t>
            </a:r>
            <a:r>
              <a:rPr lang="sr-Latn-RS" dirty="0"/>
              <a:t>! Možda Vam ovo zvuči konzervativno, ali kao studenti prvo pokažite da ste nečim ovladali, pa ga onda menjajte... </a:t>
            </a:r>
          </a:p>
          <a:p>
            <a:endParaRPr lang="en-US" dirty="0"/>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304360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5B1BA6-8DCC-46B1-ADFC-B4B56BCE801D}"/>
              </a:ext>
            </a:extLst>
          </p:cNvPr>
          <p:cNvSpPr>
            <a:spLocks noGrp="1"/>
          </p:cNvSpPr>
          <p:nvPr>
            <p:ph type="title"/>
          </p:nvPr>
        </p:nvSpPr>
        <p:spPr/>
        <p:txBody>
          <a:bodyPr>
            <a:normAutofit fontScale="90000"/>
          </a:bodyPr>
          <a:lstStyle/>
          <a:p>
            <a:pPr algn="ctr"/>
            <a:r>
              <a:rPr lang="sr-Latn-RS" dirty="0"/>
              <a:t>Savet: dok studirate, poštujte zatečene norme...</a:t>
            </a:r>
            <a:endParaRPr lang="en-US" dirty="0"/>
          </a:p>
        </p:txBody>
      </p:sp>
      <p:sp>
        <p:nvSpPr>
          <p:cNvPr id="3" name="Content Placeholder 2">
            <a:extLst>
              <a:ext uri="{FF2B5EF4-FFF2-40B4-BE49-F238E27FC236}">
                <a16:creationId xmlns="" xmlns:a16="http://schemas.microsoft.com/office/drawing/2014/main" id="{B634BE69-D508-4A01-A6A4-25FF06EC4538}"/>
              </a:ext>
            </a:extLst>
          </p:cNvPr>
          <p:cNvSpPr>
            <a:spLocks noGrp="1"/>
          </p:cNvSpPr>
          <p:nvPr>
            <p:ph idx="1"/>
          </p:nvPr>
        </p:nvSpPr>
        <p:spPr/>
        <p:txBody>
          <a:bodyPr>
            <a:normAutofit fontScale="77500" lnSpcReduction="20000"/>
          </a:bodyPr>
          <a:lstStyle/>
          <a:p>
            <a:r>
              <a:rPr lang="sr-Latn-RS" dirty="0"/>
              <a:t>Metodološku normu discipline u kojoj se specijalizujete usvojićete kroz predavanja i praksu tokom samih studija</a:t>
            </a:r>
          </a:p>
          <a:p>
            <a:endParaRPr lang="sr-Latn-RS" dirty="0"/>
          </a:p>
          <a:p>
            <a:r>
              <a:rPr lang="sr-Latn-RS" dirty="0"/>
              <a:t>Najznačajnije primere metodološke norme svoje discipline pronaći </a:t>
            </a:r>
            <a:r>
              <a:rPr lang="sr-Latn-RS" dirty="0" smtClean="0"/>
              <a:t>ćete </a:t>
            </a:r>
            <a:r>
              <a:rPr lang="sr-Latn-RS" dirty="0"/>
              <a:t>u člancima i knjigama mentora i profesora sa studijskog programa</a:t>
            </a:r>
          </a:p>
          <a:p>
            <a:endParaRPr lang="sr-Latn-RS" dirty="0"/>
          </a:p>
          <a:p>
            <a:r>
              <a:rPr lang="sr-Latn-RS" dirty="0"/>
              <a:t>Mentorski pogled na metodološku normu je presudan: </a:t>
            </a:r>
            <a:r>
              <a:rPr lang="sr-Latn-RS" b="1" dirty="0"/>
              <a:t>u metodološkom smislu „nema drugog boga do mentora“</a:t>
            </a:r>
            <a:r>
              <a:rPr lang="sr-Latn-RS" dirty="0"/>
              <a:t>. Mentor odgovara za Vaš rad ali ga istovremeno i verifikuje – mentor definiše naučnu realnost, njene granice, pravila, rokove i dr. Usaglašavanje s mentorom (ne misli se na slepu poslušnost) je ključ efikasnog studiranja!</a:t>
            </a:r>
          </a:p>
        </p:txBody>
      </p:sp>
    </p:spTree>
    <p:extLst>
      <p:ext uri="{BB962C8B-B14F-4D97-AF65-F5344CB8AC3E}">
        <p14:creationId xmlns:p14="http://schemas.microsoft.com/office/powerpoint/2010/main" val="679327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343664-BC3D-493D-B6EA-F5E9C7C40329}"/>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 xmlns:a16="http://schemas.microsoft.com/office/drawing/2014/main" id="{FC0AE1B1-138B-476A-9133-70383E1DB994}"/>
              </a:ext>
            </a:extLst>
          </p:cNvPr>
          <p:cNvSpPr>
            <a:spLocks noGrp="1"/>
          </p:cNvSpPr>
          <p:nvPr>
            <p:ph idx="1"/>
          </p:nvPr>
        </p:nvSpPr>
        <p:spPr/>
        <p:txBody>
          <a:bodyPr>
            <a:normAutofit fontScale="77500" lnSpcReduction="20000"/>
          </a:bodyPr>
          <a:lstStyle/>
          <a:p>
            <a:r>
              <a:rPr lang="sr-Latn-RS" dirty="0"/>
              <a:t>Izaberite mentora, između ostalog, i </a:t>
            </a:r>
            <a:r>
              <a:rPr lang="sr-Latn-RS" dirty="0" smtClean="0"/>
              <a:t>prema </a:t>
            </a:r>
            <a:r>
              <a:rPr lang="sr-Latn-RS" dirty="0"/>
              <a:t>ličnim afinitetima i sopstvenim shvatanjima karaktera discipline koju studirate</a:t>
            </a:r>
          </a:p>
          <a:p>
            <a:endParaRPr lang="sr-Latn-RS" dirty="0"/>
          </a:p>
          <a:p>
            <a:r>
              <a:rPr lang="sr-Latn-RS" b="1" dirty="0"/>
              <a:t>Preispitivanje metodoloških normi ostavite za kasnija istraživanja </a:t>
            </a:r>
            <a:r>
              <a:rPr lang="sr-Latn-RS" dirty="0"/>
              <a:t>(na primer, na doktorskom nivou) – naučite prvo nešto da biste stekli legitimitet da ga preispitujete </a:t>
            </a:r>
            <a:r>
              <a:rPr lang="sr-Latn-RS" dirty="0" smtClean="0"/>
              <a:t>(što je pozitivna karakteristika metodološkog </a:t>
            </a:r>
            <a:r>
              <a:rPr lang="sr-Latn-RS" dirty="0"/>
              <a:t>„konzervativizma</a:t>
            </a:r>
            <a:r>
              <a:rPr lang="sr-Latn-RS" dirty="0" smtClean="0"/>
              <a:t>“ ili „akademizma“)</a:t>
            </a:r>
            <a:endParaRPr lang="sr-Latn-RS" dirty="0"/>
          </a:p>
          <a:p>
            <a:endParaRPr lang="sr-Latn-RS" dirty="0"/>
          </a:p>
          <a:p>
            <a:r>
              <a:rPr lang="sr-Latn-RS" dirty="0"/>
              <a:t>Tradicionalne metodološke norme objektivnosti, proverljivosti, sistematičnosti, preciznosti i opštosti, uz poštovanje etičkih stadarda, morate prvo da „ispoštujete“ kako biste se kvalifikovali da ih kasnije eventualno preispitujete</a:t>
            </a:r>
          </a:p>
          <a:p>
            <a:endParaRPr lang="en-US" dirty="0"/>
          </a:p>
        </p:txBody>
      </p:sp>
    </p:spTree>
    <p:extLst>
      <p:ext uri="{BB962C8B-B14F-4D97-AF65-F5344CB8AC3E}">
        <p14:creationId xmlns:p14="http://schemas.microsoft.com/office/powerpoint/2010/main" val="3470601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0EB8C2-678E-472D-9E50-1BD74512E99D}"/>
              </a:ext>
            </a:extLst>
          </p:cNvPr>
          <p:cNvSpPr>
            <a:spLocks noGrp="1"/>
          </p:cNvSpPr>
          <p:nvPr>
            <p:ph type="title"/>
          </p:nvPr>
        </p:nvSpPr>
        <p:spPr/>
        <p:txBody>
          <a:bodyPr>
            <a:normAutofit fontScale="90000"/>
          </a:bodyPr>
          <a:lstStyle/>
          <a:p>
            <a:pPr algn="ctr"/>
            <a:r>
              <a:rPr lang="sr-Latn-RS" sz="3200" dirty="0"/>
              <a:t>Posebno važna tema: da li su društveno-humanističke nauke uopšte nauke ako ne koriste statistiku? </a:t>
            </a:r>
            <a:endParaRPr lang="en-US" sz="3200" dirty="0"/>
          </a:p>
        </p:txBody>
      </p:sp>
      <p:sp>
        <p:nvSpPr>
          <p:cNvPr id="3" name="Content Placeholder 2">
            <a:extLst>
              <a:ext uri="{FF2B5EF4-FFF2-40B4-BE49-F238E27FC236}">
                <a16:creationId xmlns="" xmlns:a16="http://schemas.microsoft.com/office/drawing/2014/main" id="{D653E7A7-4F9C-4E86-BCD1-F983D8B61221}"/>
              </a:ext>
            </a:extLst>
          </p:cNvPr>
          <p:cNvSpPr>
            <a:spLocks noGrp="1"/>
          </p:cNvSpPr>
          <p:nvPr>
            <p:ph idx="1"/>
          </p:nvPr>
        </p:nvSpPr>
        <p:spPr/>
        <p:txBody>
          <a:bodyPr>
            <a:normAutofit/>
          </a:bodyPr>
          <a:lstStyle/>
          <a:p>
            <a:r>
              <a:rPr lang="sr-Latn-RS" dirty="0"/>
              <a:t>Može li nauka ne biti kvantitativno zasnovana?</a:t>
            </a:r>
          </a:p>
          <a:p>
            <a:r>
              <a:rPr lang="sr-Latn-RS" dirty="0"/>
              <a:t>Problem istorijski ranijeg zasnivanja prirodnonaučnog znanja u odnosu na druga naučna polja („prve“, „fundamentalne“ nauke)</a:t>
            </a:r>
          </a:p>
          <a:p>
            <a:r>
              <a:rPr lang="sr-Latn-RS" dirty="0"/>
              <a:t>Mit o korespodenciji istraživača i stvarnosti pomoću metoda prirodnih nauka (priroda ne komunicira, makar ne očigledno, pa nema utiska da istraživač menja stvarnost</a:t>
            </a:r>
            <a:r>
              <a:rPr lang="sr-Latn-RS" dirty="0" smtClean="0"/>
              <a:t>)</a:t>
            </a:r>
            <a:endParaRPr lang="sr-Latn-RS" dirty="0"/>
          </a:p>
        </p:txBody>
      </p:sp>
    </p:spTree>
    <p:extLst>
      <p:ext uri="{BB962C8B-B14F-4D97-AF65-F5344CB8AC3E}">
        <p14:creationId xmlns:p14="http://schemas.microsoft.com/office/powerpoint/2010/main" val="1783014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a:t>Prividna pouzdanost merenja i brojanja  - šta kažu sami matematičari?</a:t>
            </a:r>
          </a:p>
          <a:p>
            <a:r>
              <a:rPr lang="sr-Latn-RS" dirty="0"/>
              <a:t>Metodološki redukcionizam (fizikalizam)</a:t>
            </a:r>
          </a:p>
          <a:p>
            <a:r>
              <a:rPr lang="sr-Latn-RS" dirty="0"/>
              <a:t>Neoscijentizam i </a:t>
            </a:r>
            <a:r>
              <a:rPr lang="sr-Latn-RS" dirty="0" smtClean="0"/>
              <a:t>kvantofrenija</a:t>
            </a:r>
            <a:endParaRPr lang="en-US" dirty="0" smtClean="0"/>
          </a:p>
          <a:p>
            <a:r>
              <a:rPr lang="sr-Latn-RS" dirty="0" smtClean="0"/>
              <a:t>brojevima, tabela i grafikonima protiv populizma</a:t>
            </a:r>
            <a:endParaRPr lang="sr-Latn-RS" dirty="0"/>
          </a:p>
          <a:p>
            <a:endParaRPr lang="en-US" dirty="0"/>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3742007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0E8287-B9F1-4907-9347-84374B348D31}"/>
              </a:ext>
            </a:extLst>
          </p:cNvPr>
          <p:cNvSpPr>
            <a:spLocks noGrp="1"/>
          </p:cNvSpPr>
          <p:nvPr>
            <p:ph type="title"/>
          </p:nvPr>
        </p:nvSpPr>
        <p:spPr/>
        <p:txBody>
          <a:bodyPr>
            <a:normAutofit fontScale="90000"/>
          </a:bodyPr>
          <a:lstStyle/>
          <a:p>
            <a:pPr algn="ctr"/>
            <a:r>
              <a:rPr lang="sr-Latn-RS" dirty="0" smtClean="0"/>
              <a:t>Antropologija na preseku društvenih i humanističkih nauka</a:t>
            </a:r>
            <a:endParaRPr lang="en-US" dirty="0"/>
          </a:p>
        </p:txBody>
      </p:sp>
      <p:sp>
        <p:nvSpPr>
          <p:cNvPr id="3" name="Content Placeholder 2">
            <a:extLst>
              <a:ext uri="{FF2B5EF4-FFF2-40B4-BE49-F238E27FC236}">
                <a16:creationId xmlns="" xmlns:a16="http://schemas.microsoft.com/office/drawing/2014/main" id="{C114D6AF-9FBC-4CED-8EF8-D7FF43CF8269}"/>
              </a:ext>
            </a:extLst>
          </p:cNvPr>
          <p:cNvSpPr>
            <a:spLocks noGrp="1"/>
          </p:cNvSpPr>
          <p:nvPr>
            <p:ph idx="1"/>
          </p:nvPr>
        </p:nvSpPr>
        <p:spPr/>
        <p:txBody>
          <a:bodyPr>
            <a:normAutofit fontScale="85000" lnSpcReduction="10000"/>
          </a:bodyPr>
          <a:lstStyle/>
          <a:p>
            <a:r>
              <a:rPr lang="sr-Latn-RS" dirty="0"/>
              <a:t>Humanistika nastoji da razume proizvode ljudske kulture, bilo savremene (terenski i medijski izvori) ili u prošlosti (arhivski i drugi istorijski izvori), relativno kontekstu u kojem su nastali</a:t>
            </a:r>
          </a:p>
          <a:p>
            <a:endParaRPr lang="sr-Latn-RS" dirty="0"/>
          </a:p>
          <a:p>
            <a:r>
              <a:rPr lang="sr-Latn-RS" dirty="0"/>
              <a:t>DHN neguje kritičko mišljenje i ključna je za održavanje ili i unapređivanje dostignutog nivoa demokratije i ljudskih prava </a:t>
            </a:r>
          </a:p>
          <a:p>
            <a:endParaRPr lang="sr-Latn-RS" dirty="0"/>
          </a:p>
          <a:p>
            <a:r>
              <a:rPr lang="sr-Latn-RS" dirty="0"/>
              <a:t>To je posebno važno ukoliko nameravate da se posvetite radu u obrazovanju – obrazovanje za sve postoji upravo zahvaljujući humanistici!</a:t>
            </a:r>
            <a:endParaRPr lang="en-US" dirty="0"/>
          </a:p>
          <a:p>
            <a:endParaRPr lang="en-US" dirty="0"/>
          </a:p>
        </p:txBody>
      </p:sp>
    </p:spTree>
    <p:extLst>
      <p:ext uri="{BB962C8B-B14F-4D97-AF65-F5344CB8AC3E}">
        <p14:creationId xmlns:p14="http://schemas.microsoft.com/office/powerpoint/2010/main" val="2926887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157A26-C953-40C5-9A14-4CEE3FB0F16A}"/>
              </a:ext>
            </a:extLst>
          </p:cNvPr>
          <p:cNvSpPr>
            <a:spLocks noGrp="1"/>
          </p:cNvSpPr>
          <p:nvPr>
            <p:ph type="title"/>
          </p:nvPr>
        </p:nvSpPr>
        <p:spPr/>
        <p:txBody>
          <a:bodyPr>
            <a:normAutofit fontScale="90000"/>
          </a:bodyPr>
          <a:lstStyle/>
          <a:p>
            <a:pPr algn="ctr"/>
            <a:r>
              <a:rPr lang="sr-Latn-RS" dirty="0"/>
              <a:t>Metodološki pluralizam – vrednost po sebi ili kraj nauke? ...</a:t>
            </a:r>
            <a:endParaRPr lang="en-US" dirty="0"/>
          </a:p>
        </p:txBody>
      </p:sp>
      <p:sp>
        <p:nvSpPr>
          <p:cNvPr id="3" name="Content Placeholder 2">
            <a:extLst>
              <a:ext uri="{FF2B5EF4-FFF2-40B4-BE49-F238E27FC236}">
                <a16:creationId xmlns="" xmlns:a16="http://schemas.microsoft.com/office/drawing/2014/main" id="{82C1600B-59A9-4DF6-AC7E-D0E6BD0CC639}"/>
              </a:ext>
            </a:extLst>
          </p:cNvPr>
          <p:cNvSpPr>
            <a:spLocks noGrp="1"/>
          </p:cNvSpPr>
          <p:nvPr>
            <p:ph idx="1"/>
          </p:nvPr>
        </p:nvSpPr>
        <p:spPr/>
        <p:txBody>
          <a:bodyPr>
            <a:normAutofit/>
          </a:bodyPr>
          <a:lstStyle/>
          <a:p>
            <a:r>
              <a:rPr lang="sr-Latn-RS" dirty="0"/>
              <a:t>Mnogi kritičari metodološkog pluralizma dovođenje u pitanje zanatskog karaktera nauke vide </a:t>
            </a:r>
            <a:r>
              <a:rPr lang="sr-Latn-RS" dirty="0" smtClean="0"/>
              <a:t>kao </a:t>
            </a:r>
            <a:r>
              <a:rPr lang="sr-Latn-RS" dirty="0"/>
              <a:t>njen „kraj“</a:t>
            </a:r>
          </a:p>
          <a:p>
            <a:endParaRPr lang="sr-Latn-RS" dirty="0" smtClean="0"/>
          </a:p>
          <a:p>
            <a:r>
              <a:rPr lang="sr-Latn-RS" dirty="0" smtClean="0"/>
              <a:t>Tradicionalni </a:t>
            </a:r>
            <a:r>
              <a:rPr lang="sr-Latn-RS" dirty="0"/>
              <a:t>pogled na metod podrazumeva da se on isključivo </a:t>
            </a:r>
            <a:r>
              <a:rPr lang="sr-Latn-RS" dirty="0" smtClean="0"/>
              <a:t>„ima </a:t>
            </a:r>
            <a:r>
              <a:rPr lang="sr-Latn-RS" dirty="0"/>
              <a:t>primenjivati a nikako </a:t>
            </a:r>
            <a:r>
              <a:rPr lang="sr-Latn-RS" dirty="0" smtClean="0"/>
              <a:t>preispitivati</a:t>
            </a:r>
            <a:r>
              <a:rPr lang="sr-Latn-RS" dirty="0" smtClean="0"/>
              <a:t>“</a:t>
            </a:r>
            <a:endParaRPr lang="sr-Latn-RS" dirty="0"/>
          </a:p>
        </p:txBody>
      </p:sp>
    </p:spTree>
    <p:extLst>
      <p:ext uri="{BB962C8B-B14F-4D97-AF65-F5344CB8AC3E}">
        <p14:creationId xmlns:p14="http://schemas.microsoft.com/office/powerpoint/2010/main" val="1459075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a:t>Tradicionalni pogled na nauku vidi je po modelu prirodne nauke („jedinstvo metoda“)</a:t>
            </a:r>
          </a:p>
          <a:p>
            <a:endParaRPr lang="sr-Latn-RS" dirty="0" smtClean="0"/>
          </a:p>
          <a:p>
            <a:r>
              <a:rPr lang="sr-Latn-RS" dirty="0" smtClean="0"/>
              <a:t>Bilo </a:t>
            </a:r>
            <a:r>
              <a:rPr lang="sr-Latn-RS" dirty="0"/>
              <a:t>koje proučavanje metoda (osnovno polje metodologije, i opšte i pojedinačnih disciplina) tu se smatra štetnim pa i destruktivnim</a:t>
            </a:r>
          </a:p>
          <a:p>
            <a:endParaRPr lang="en-US" dirty="0"/>
          </a:p>
        </p:txBody>
      </p:sp>
      <p:sp>
        <p:nvSpPr>
          <p:cNvPr id="3" name="Title 2"/>
          <p:cNvSpPr>
            <a:spLocks noGrp="1"/>
          </p:cNvSpPr>
          <p:nvPr>
            <p:ph type="title"/>
          </p:nvPr>
        </p:nvSpPr>
        <p:spPr/>
        <p:txBody>
          <a:bodyPr/>
          <a:lstStyle/>
          <a:p>
            <a:r>
              <a:rPr lang="sr-Latn-RS" dirty="0" smtClean="0"/>
              <a:t>...</a:t>
            </a:r>
            <a:endParaRPr lang="en-US" dirty="0"/>
          </a:p>
        </p:txBody>
      </p:sp>
    </p:spTree>
    <p:extLst>
      <p:ext uri="{BB962C8B-B14F-4D97-AF65-F5344CB8AC3E}">
        <p14:creationId xmlns:p14="http://schemas.microsoft.com/office/powerpoint/2010/main" val="2858357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B2A28A-40A9-49B0-8A2B-FDFE6F55F5D5}"/>
              </a:ext>
            </a:extLst>
          </p:cNvPr>
          <p:cNvSpPr>
            <a:spLocks noGrp="1"/>
          </p:cNvSpPr>
          <p:nvPr>
            <p:ph type="title"/>
          </p:nvPr>
        </p:nvSpPr>
        <p:spPr/>
        <p:txBody>
          <a:bodyPr>
            <a:normAutofit fontScale="90000"/>
          </a:bodyPr>
          <a:lstStyle/>
          <a:p>
            <a:r>
              <a:rPr lang="sr-Latn-RS" dirty="0"/>
              <a:t>Opšti praktični aspekti danas obrađenih tema</a:t>
            </a:r>
            <a:endParaRPr lang="en-US" dirty="0"/>
          </a:p>
        </p:txBody>
      </p:sp>
      <p:sp>
        <p:nvSpPr>
          <p:cNvPr id="3" name="Content Placeholder 2">
            <a:extLst>
              <a:ext uri="{FF2B5EF4-FFF2-40B4-BE49-F238E27FC236}">
                <a16:creationId xmlns="" xmlns:a16="http://schemas.microsoft.com/office/drawing/2014/main" id="{AB20E488-0D3C-4990-BAD1-EE6E55C26900}"/>
              </a:ext>
            </a:extLst>
          </p:cNvPr>
          <p:cNvSpPr>
            <a:spLocks noGrp="1"/>
          </p:cNvSpPr>
          <p:nvPr>
            <p:ph idx="1"/>
          </p:nvPr>
        </p:nvSpPr>
        <p:spPr/>
        <p:txBody>
          <a:bodyPr/>
          <a:lstStyle/>
          <a:p>
            <a:pPr marL="0" indent="0">
              <a:buNone/>
            </a:pPr>
            <a:r>
              <a:rPr lang="sr-Latn-RS" dirty="0"/>
              <a:t>Izučavanje metodologije ima brojne van-metodološke posledice:</a:t>
            </a:r>
          </a:p>
          <a:p>
            <a:pPr marL="0" indent="0">
              <a:buNone/>
            </a:pPr>
            <a:endParaRPr lang="sr-Latn-RS" dirty="0"/>
          </a:p>
          <a:p>
            <a:r>
              <a:rPr lang="sr-Latn-RS" dirty="0"/>
              <a:t>Vaspitno-obrazovne</a:t>
            </a:r>
          </a:p>
          <a:p>
            <a:r>
              <a:rPr lang="sr-Latn-RS" dirty="0"/>
              <a:t>Naučno-istraživačke</a:t>
            </a:r>
          </a:p>
          <a:p>
            <a:r>
              <a:rPr lang="sr-Latn-RS" dirty="0"/>
              <a:t>Profesionalne (institucionalne, javne, medijske...)</a:t>
            </a:r>
            <a:endParaRPr lang="en-US" dirty="0"/>
          </a:p>
        </p:txBody>
      </p:sp>
    </p:spTree>
    <p:extLst>
      <p:ext uri="{BB962C8B-B14F-4D97-AF65-F5344CB8AC3E}">
        <p14:creationId xmlns:p14="http://schemas.microsoft.com/office/powerpoint/2010/main" val="412885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Cambria" pitchFamily="18" charset="0"/>
              </a:rPr>
              <a:t>T</a:t>
            </a:r>
            <a:r>
              <a:rPr lang="sr-Latn-RS" sz="3600">
                <a:latin typeface="Cambria" pitchFamily="18" charset="0"/>
              </a:rPr>
              <a:t>radicionalna koncepcija metodologije</a:t>
            </a:r>
            <a:endParaRPr lang="en-US" sz="3600">
              <a:latin typeface="Cambria" pitchFamily="18" charset="0"/>
            </a:endParaRPr>
          </a:p>
        </p:txBody>
      </p:sp>
      <p:sp>
        <p:nvSpPr>
          <p:cNvPr id="3" name="Content Placeholder 2"/>
          <p:cNvSpPr>
            <a:spLocks noGrp="1"/>
          </p:cNvSpPr>
          <p:nvPr>
            <p:ph idx="1"/>
          </p:nvPr>
        </p:nvSpPr>
        <p:spPr/>
        <p:txBody>
          <a:bodyPr>
            <a:normAutofit fontScale="77500" lnSpcReduction="20000"/>
          </a:bodyPr>
          <a:lstStyle/>
          <a:p>
            <a:pPr>
              <a:buNone/>
            </a:pPr>
            <a:r>
              <a:rPr lang="sr-Latn-RS" dirty="0">
                <a:latin typeface="Cambria" pitchFamily="18" charset="0"/>
              </a:rPr>
              <a:t>Tradicionalna metodologija nauke se, po definiciji </a:t>
            </a:r>
            <a:r>
              <a:rPr lang="sr-Latn-RS" b="1" u="sng" dirty="0">
                <a:latin typeface="Cambria" pitchFamily="18" charset="0"/>
              </a:rPr>
              <a:t>ne</a:t>
            </a:r>
            <a:r>
              <a:rPr lang="sr-Latn-RS" dirty="0">
                <a:latin typeface="Cambria" pitchFamily="18" charset="0"/>
              </a:rPr>
              <a:t> pita:</a:t>
            </a:r>
          </a:p>
          <a:p>
            <a:pPr>
              <a:buNone/>
            </a:pPr>
            <a:endParaRPr lang="sr-Latn-RS" dirty="0">
              <a:latin typeface="Cambria" pitchFamily="18" charset="0"/>
            </a:endParaRPr>
          </a:p>
          <a:p>
            <a:r>
              <a:rPr lang="sr-Latn-RS" dirty="0">
                <a:latin typeface="Cambria" pitchFamily="18" charset="0"/>
              </a:rPr>
              <a:t>da li stvarnost postoji (to prepušta metafizici, teologiji, umetnosti i popularnoj kulturi)</a:t>
            </a:r>
          </a:p>
          <a:p>
            <a:r>
              <a:rPr lang="sr-Latn-RS" dirty="0">
                <a:latin typeface="Cambria" pitchFamily="18" charset="0"/>
              </a:rPr>
              <a:t>da li je stvarnost uopšte moguće proučavati (to prepušta teoriji saznanja/epistemologiji)</a:t>
            </a:r>
          </a:p>
          <a:p>
            <a:endParaRPr lang="sr-Latn-RS" dirty="0">
              <a:latin typeface="Cambria" pitchFamily="18" charset="0"/>
            </a:endParaRPr>
          </a:p>
          <a:p>
            <a:pPr>
              <a:buNone/>
            </a:pPr>
            <a:r>
              <a:rPr lang="en-US" dirty="0">
                <a:latin typeface="Cambria" pitchFamily="18" charset="0"/>
              </a:rPr>
              <a:t>T</a:t>
            </a:r>
            <a:r>
              <a:rPr lang="sr-Latn-RS" dirty="0">
                <a:latin typeface="Cambria" pitchFamily="18" charset="0"/>
              </a:rPr>
              <a:t>radicionalna metodologija se ograničava na:</a:t>
            </a:r>
          </a:p>
          <a:p>
            <a:pPr>
              <a:buNone/>
            </a:pPr>
            <a:endParaRPr lang="sr-Latn-RS" dirty="0">
              <a:latin typeface="Cambria" pitchFamily="18" charset="0"/>
            </a:endParaRPr>
          </a:p>
          <a:p>
            <a:pPr marL="514350" indent="-514350">
              <a:buAutoNum type="alphaLcParenR"/>
            </a:pPr>
            <a:r>
              <a:rPr lang="sr-Latn-RS" dirty="0">
                <a:latin typeface="Cambria" pitchFamily="18" charset="0"/>
              </a:rPr>
              <a:t>logičku i</a:t>
            </a:r>
          </a:p>
          <a:p>
            <a:pPr marL="514350" indent="-514350">
              <a:buAutoNum type="alphaLcParenR"/>
            </a:pPr>
            <a:r>
              <a:rPr lang="sr-Latn-RS" dirty="0">
                <a:latin typeface="Cambria" pitchFamily="18" charset="0"/>
              </a:rPr>
              <a:t>epistemološku analizu naučne prakse, radi normiranja pravog/boljeg istraživanja</a:t>
            </a:r>
          </a:p>
        </p:txBody>
      </p:sp>
    </p:spTree>
    <p:extLst>
      <p:ext uri="{BB962C8B-B14F-4D97-AF65-F5344CB8AC3E}">
        <p14:creationId xmlns:p14="http://schemas.microsoft.com/office/powerpoint/2010/main" val="4015139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97770C-649C-46BD-93E9-034DCB077DD0}"/>
              </a:ext>
            </a:extLst>
          </p:cNvPr>
          <p:cNvSpPr>
            <a:spLocks noGrp="1"/>
          </p:cNvSpPr>
          <p:nvPr>
            <p:ph type="title"/>
          </p:nvPr>
        </p:nvSpPr>
        <p:spPr/>
        <p:txBody>
          <a:bodyPr>
            <a:normAutofit/>
          </a:bodyPr>
          <a:lstStyle/>
          <a:p>
            <a:pPr algn="ctr"/>
            <a:r>
              <a:rPr lang="sr-Latn-RS" sz="3600" dirty="0" smtClean="0"/>
              <a:t>Značaj metodologije za profesionalni život</a:t>
            </a:r>
            <a:endParaRPr lang="en-US" sz="3600" dirty="0"/>
          </a:p>
        </p:txBody>
      </p:sp>
      <p:sp>
        <p:nvSpPr>
          <p:cNvPr id="3" name="Content Placeholder 2">
            <a:extLst>
              <a:ext uri="{FF2B5EF4-FFF2-40B4-BE49-F238E27FC236}">
                <a16:creationId xmlns="" xmlns:a16="http://schemas.microsoft.com/office/drawing/2014/main" id="{241FBED8-9AB6-44B9-BB4C-1417BA7E238D}"/>
              </a:ext>
            </a:extLst>
          </p:cNvPr>
          <p:cNvSpPr>
            <a:spLocks noGrp="1"/>
          </p:cNvSpPr>
          <p:nvPr>
            <p:ph idx="1"/>
          </p:nvPr>
        </p:nvSpPr>
        <p:spPr/>
        <p:txBody>
          <a:bodyPr>
            <a:normAutofit fontScale="92500"/>
          </a:bodyPr>
          <a:lstStyle/>
          <a:p>
            <a:r>
              <a:rPr lang="sr-Latn-RS" dirty="0"/>
              <a:t>Obrazovno-vaspitni </a:t>
            </a:r>
            <a:r>
              <a:rPr lang="sr-Latn-RS" dirty="0" smtClean="0"/>
              <a:t>sistem u svojim mnogim vidovima </a:t>
            </a:r>
            <a:r>
              <a:rPr lang="sr-Latn-RS" dirty="0"/>
              <a:t>zasnovan </a:t>
            </a:r>
            <a:r>
              <a:rPr lang="sr-Latn-RS" dirty="0" smtClean="0"/>
              <a:t>je </a:t>
            </a:r>
            <a:r>
              <a:rPr lang="sr-Latn-RS" dirty="0"/>
              <a:t>na pretpostavkama pouzdanosti nastavnih sadržaja i objektivnosti – svemu tome uči nas upravo </a:t>
            </a:r>
            <a:r>
              <a:rPr lang="sr-Latn-RS" dirty="0" smtClean="0"/>
              <a:t>metodologija</a:t>
            </a:r>
            <a:endParaRPr lang="sr-Latn-RS" dirty="0"/>
          </a:p>
          <a:p>
            <a:r>
              <a:rPr lang="sr-Latn-RS" dirty="0"/>
              <a:t>Metodološki pluralizam i multiperspektivnost – značaj za sazrevanje </a:t>
            </a:r>
            <a:r>
              <a:rPr lang="sr-Latn-RS" dirty="0" smtClean="0"/>
              <a:t>u </a:t>
            </a:r>
            <a:r>
              <a:rPr lang="sr-Latn-RS" dirty="0"/>
              <a:t>savremenom društvu </a:t>
            </a:r>
            <a:r>
              <a:rPr lang="en-US" dirty="0" err="1" smtClean="0"/>
              <a:t>i</a:t>
            </a:r>
            <a:r>
              <a:rPr lang="en-US" dirty="0" smtClean="0"/>
              <a:t> </a:t>
            </a:r>
            <a:r>
              <a:rPr lang="en-US" dirty="0" err="1" smtClean="0"/>
              <a:t>ra</a:t>
            </a:r>
            <a:r>
              <a:rPr lang="sr-Latn-RS" dirty="0" smtClean="0"/>
              <a:t>z</a:t>
            </a:r>
            <a:r>
              <a:rPr lang="en-US" dirty="0" err="1" smtClean="0"/>
              <a:t>umevanje</a:t>
            </a:r>
            <a:r>
              <a:rPr lang="en-US" dirty="0" smtClean="0"/>
              <a:t> </a:t>
            </a:r>
            <a:r>
              <a:rPr lang="sr-Latn-RS" dirty="0" smtClean="0"/>
              <a:t>njegovog </a:t>
            </a:r>
            <a:r>
              <a:rPr lang="en-US" dirty="0" err="1" smtClean="0"/>
              <a:t>demokratskog</a:t>
            </a:r>
            <a:r>
              <a:rPr lang="en-US" dirty="0" smtClean="0"/>
              <a:t> </a:t>
            </a:r>
            <a:r>
              <a:rPr lang="en-US" dirty="0" err="1" smtClean="0"/>
              <a:t>ure</a:t>
            </a:r>
            <a:r>
              <a:rPr lang="sr-Latn-RS" dirty="0"/>
              <a:t>đ</a:t>
            </a:r>
            <a:r>
              <a:rPr lang="en-US" dirty="0" err="1" smtClean="0"/>
              <a:t>enja</a:t>
            </a:r>
            <a:endParaRPr lang="sr-Latn-RS" dirty="0"/>
          </a:p>
          <a:p>
            <a:r>
              <a:rPr lang="sr-Latn-RS" dirty="0"/>
              <a:t>Metodološka kultura kritičkog samounapređivanja – značaj za </a:t>
            </a:r>
            <a:r>
              <a:rPr lang="sr-Latn-RS" dirty="0" smtClean="0"/>
              <a:t>neautoritarno </a:t>
            </a:r>
            <a:r>
              <a:rPr lang="sr-Latn-RS" dirty="0"/>
              <a:t>poimanje sebe i sopstvenog </a:t>
            </a:r>
            <a:r>
              <a:rPr lang="sr-Latn-RS" dirty="0" smtClean="0"/>
              <a:t>društva</a:t>
            </a:r>
            <a:endParaRPr lang="sr-Latn-RS" dirty="0"/>
          </a:p>
          <a:p>
            <a:endParaRPr lang="sr-Latn-RS" dirty="0"/>
          </a:p>
          <a:p>
            <a:endParaRPr lang="sr-Latn-RS" dirty="0"/>
          </a:p>
        </p:txBody>
      </p:sp>
    </p:spTree>
    <p:extLst>
      <p:ext uri="{BB962C8B-B14F-4D97-AF65-F5344CB8AC3E}">
        <p14:creationId xmlns:p14="http://schemas.microsoft.com/office/powerpoint/2010/main" val="1632166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a:t>Metodološki argumenti o napretku nauke – značaj za razvoj poverenja u nauku nasuprot magiji, posebno važno u doba retradicionalizacije</a:t>
            </a:r>
          </a:p>
          <a:p>
            <a:endParaRPr lang="sr-Latn-RS" dirty="0" smtClean="0"/>
          </a:p>
          <a:p>
            <a:r>
              <a:rPr lang="sr-Latn-RS" dirty="0" smtClean="0"/>
              <a:t>Učenjem </a:t>
            </a:r>
            <a:r>
              <a:rPr lang="sr-Latn-RS" dirty="0"/>
              <a:t>metodologije učite da kombinujete znanja i perspektive različitih naučnih polja i disciplina, što olakšava rad s različitim tipovima „korisnika“ Vaših znanja</a:t>
            </a:r>
          </a:p>
          <a:p>
            <a:endParaRPr lang="en-US" dirty="0"/>
          </a:p>
        </p:txBody>
      </p:sp>
      <p:sp>
        <p:nvSpPr>
          <p:cNvPr id="3" name="Title 2"/>
          <p:cNvSpPr>
            <a:spLocks noGrp="1"/>
          </p:cNvSpPr>
          <p:nvPr>
            <p:ph type="title"/>
          </p:nvPr>
        </p:nvSpPr>
        <p:spPr/>
        <p:txBody>
          <a:bodyPr/>
          <a:lstStyle/>
          <a:p>
            <a:r>
              <a:rPr lang="sr-Latn-RS" dirty="0" smtClean="0"/>
              <a:t>...</a:t>
            </a:r>
            <a:endParaRPr lang="en-US" dirty="0"/>
          </a:p>
        </p:txBody>
      </p:sp>
    </p:spTree>
    <p:extLst>
      <p:ext uri="{BB962C8B-B14F-4D97-AF65-F5344CB8AC3E}">
        <p14:creationId xmlns:p14="http://schemas.microsoft.com/office/powerpoint/2010/main" val="3147317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1EE0CB-8A27-4B55-AFD4-07B71A7B63D6}"/>
              </a:ext>
            </a:extLst>
          </p:cNvPr>
          <p:cNvSpPr>
            <a:spLocks noGrp="1"/>
          </p:cNvSpPr>
          <p:nvPr>
            <p:ph type="title"/>
          </p:nvPr>
        </p:nvSpPr>
        <p:spPr/>
        <p:txBody>
          <a:bodyPr>
            <a:normAutofit/>
          </a:bodyPr>
          <a:lstStyle/>
          <a:p>
            <a:pPr algn="ctr"/>
            <a:r>
              <a:rPr lang="sr-Latn-RS" sz="3600" dirty="0"/>
              <a:t>Ako </a:t>
            </a:r>
            <a:r>
              <a:rPr lang="sr-Latn-RS" sz="3600" dirty="0" smtClean="0"/>
              <a:t>želite da se u budućnosti bavite naukom...</a:t>
            </a:r>
            <a:endParaRPr lang="en-US" sz="3600" dirty="0"/>
          </a:p>
        </p:txBody>
      </p:sp>
      <p:sp>
        <p:nvSpPr>
          <p:cNvPr id="3" name="Content Placeholder 2">
            <a:extLst>
              <a:ext uri="{FF2B5EF4-FFF2-40B4-BE49-F238E27FC236}">
                <a16:creationId xmlns="" xmlns:a16="http://schemas.microsoft.com/office/drawing/2014/main" id="{8F4CA947-DF2A-4F23-92DE-B816BA0BE626}"/>
              </a:ext>
            </a:extLst>
          </p:cNvPr>
          <p:cNvSpPr>
            <a:spLocks noGrp="1"/>
          </p:cNvSpPr>
          <p:nvPr>
            <p:ph idx="1"/>
          </p:nvPr>
        </p:nvSpPr>
        <p:spPr/>
        <p:txBody>
          <a:bodyPr>
            <a:normAutofit/>
          </a:bodyPr>
          <a:lstStyle/>
          <a:p>
            <a:r>
              <a:rPr lang="sr-Latn-RS" dirty="0"/>
              <a:t>Priprema na </a:t>
            </a:r>
            <a:r>
              <a:rPr lang="sr-Latn-RS" dirty="0" smtClean="0"/>
              <a:t>diplomskom, pa kasnije na stručnom </a:t>
            </a:r>
            <a:r>
              <a:rPr lang="sr-Latn-RS" dirty="0"/>
              <a:t>(master) nivou za naučni (doktorski) nivo</a:t>
            </a:r>
          </a:p>
          <a:p>
            <a:r>
              <a:rPr lang="sr-Latn-RS" dirty="0"/>
              <a:t>Sposobnost da se kritički a ne dogmatski sagleda bilo koji (čiji) pristup predmetu nauke, naučnim teorijama i problemima, naučnim rezultatima i samoj primeni nauke</a:t>
            </a:r>
          </a:p>
          <a:p>
            <a:endParaRPr lang="sr-Latn-RS" dirty="0"/>
          </a:p>
          <a:p>
            <a:endParaRPr lang="sr-Latn-RS" dirty="0"/>
          </a:p>
          <a:p>
            <a:endParaRPr lang="sr-Latn-RS" dirty="0"/>
          </a:p>
          <a:p>
            <a:endParaRPr lang="en-US" dirty="0"/>
          </a:p>
        </p:txBody>
      </p:sp>
    </p:spTree>
    <p:extLst>
      <p:ext uri="{BB962C8B-B14F-4D97-AF65-F5344CB8AC3E}">
        <p14:creationId xmlns:p14="http://schemas.microsoft.com/office/powerpoint/2010/main" val="813481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a:t>Osećaj da se realistično sagledaju ciljevi smisao i dometi sopstvenih i tuđih istraživanja, bez potcenjivanja/precenjivanja</a:t>
            </a:r>
          </a:p>
          <a:p>
            <a:r>
              <a:rPr lang="sr-Latn-RS" dirty="0"/>
              <a:t>Treniranje da se uoči kada „otkrivamo toplu vodu“</a:t>
            </a:r>
          </a:p>
          <a:p>
            <a:r>
              <a:rPr lang="sr-Latn-RS" dirty="0"/>
              <a:t>Prevencija plagijarizma</a:t>
            </a:r>
          </a:p>
          <a:p>
            <a:r>
              <a:rPr lang="sr-Latn-RS" dirty="0" smtClean="0"/>
              <a:t>Podsticanje </a:t>
            </a:r>
            <a:r>
              <a:rPr lang="sr-Latn-RS" dirty="0"/>
              <a:t>interesovanja za istoriju i raznovrsnost nauke, njenu specifičnu kulturu i društveni uticaj</a:t>
            </a:r>
          </a:p>
          <a:p>
            <a:endParaRPr lang="en-US" dirty="0"/>
          </a:p>
        </p:txBody>
      </p:sp>
      <p:sp>
        <p:nvSpPr>
          <p:cNvPr id="3" name="Title 2"/>
          <p:cNvSpPr>
            <a:spLocks noGrp="1"/>
          </p:cNvSpPr>
          <p:nvPr>
            <p:ph type="title"/>
          </p:nvPr>
        </p:nvSpPr>
        <p:spPr/>
        <p:txBody>
          <a:bodyPr/>
          <a:lstStyle/>
          <a:p>
            <a:r>
              <a:rPr lang="sr-Latn-RS" dirty="0" smtClean="0"/>
              <a:t>...</a:t>
            </a:r>
            <a:endParaRPr lang="en-US" dirty="0"/>
          </a:p>
        </p:txBody>
      </p:sp>
    </p:spTree>
    <p:extLst>
      <p:ext uri="{BB962C8B-B14F-4D97-AF65-F5344CB8AC3E}">
        <p14:creationId xmlns:p14="http://schemas.microsoft.com/office/powerpoint/2010/main" val="2286351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2F6FFD-8B6D-4EFA-A996-858D76A68175}"/>
              </a:ext>
            </a:extLst>
          </p:cNvPr>
          <p:cNvSpPr>
            <a:spLocks noGrp="1"/>
          </p:cNvSpPr>
          <p:nvPr>
            <p:ph type="title"/>
          </p:nvPr>
        </p:nvSpPr>
        <p:spPr/>
        <p:txBody>
          <a:bodyPr>
            <a:normAutofit/>
          </a:bodyPr>
          <a:lstStyle/>
          <a:p>
            <a:pPr algn="ctr"/>
            <a:r>
              <a:rPr lang="sr-Latn-RS" sz="3600" dirty="0" smtClean="0"/>
              <a:t>Šta god da ćete raditi u životu treba da znate...</a:t>
            </a:r>
            <a:endParaRPr lang="en-US" sz="3600" dirty="0"/>
          </a:p>
        </p:txBody>
      </p:sp>
      <p:sp>
        <p:nvSpPr>
          <p:cNvPr id="3" name="Content Placeholder 2">
            <a:extLst>
              <a:ext uri="{FF2B5EF4-FFF2-40B4-BE49-F238E27FC236}">
                <a16:creationId xmlns="" xmlns:a16="http://schemas.microsoft.com/office/drawing/2014/main" id="{9B083AB8-36D3-4B5D-BAFE-4E687495A4CD}"/>
              </a:ext>
            </a:extLst>
          </p:cNvPr>
          <p:cNvSpPr>
            <a:spLocks noGrp="1"/>
          </p:cNvSpPr>
          <p:nvPr>
            <p:ph idx="1"/>
          </p:nvPr>
        </p:nvSpPr>
        <p:spPr/>
        <p:txBody>
          <a:bodyPr>
            <a:normAutofit fontScale="85000" lnSpcReduction="10000"/>
          </a:bodyPr>
          <a:lstStyle/>
          <a:p>
            <a:r>
              <a:rPr lang="sr-Latn-RS" dirty="0"/>
              <a:t>Metodska težnja objektivnosti, sistematičnosti i pouzdanosti </a:t>
            </a:r>
            <a:r>
              <a:rPr lang="sr-Latn-RS" dirty="0" smtClean="0"/>
              <a:t>od </a:t>
            </a:r>
            <a:r>
              <a:rPr lang="sr-Latn-RS" dirty="0"/>
              <a:t>nas čini zrele profesionalce  </a:t>
            </a:r>
            <a:r>
              <a:rPr lang="sr-Latn-RS" dirty="0" smtClean="0"/>
              <a:t>gde god i s kim god da radimo</a:t>
            </a:r>
            <a:endParaRPr lang="sr-Latn-RS" dirty="0"/>
          </a:p>
          <a:p>
            <a:endParaRPr lang="sr-Latn-RS" dirty="0"/>
          </a:p>
          <a:p>
            <a:r>
              <a:rPr lang="sr-Latn-RS" dirty="0"/>
              <a:t>Kritičko mišljenje, koje je u osnovi metodologije kao discipline koja preispituje vidove i posledice saznanja, važna je </a:t>
            </a:r>
            <a:r>
              <a:rPr lang="sr-Latn-RS" dirty="0" smtClean="0"/>
              <a:t>odlika i nas kao profesionalaca i kao građana</a:t>
            </a:r>
            <a:endParaRPr lang="sr-Latn-RS" dirty="0"/>
          </a:p>
          <a:p>
            <a:endParaRPr lang="sr-Latn-RS" dirty="0"/>
          </a:p>
          <a:p>
            <a:r>
              <a:rPr lang="sr-Latn-RS" dirty="0"/>
              <a:t>Ključno je da kritičko mišljene razlikujete od kritizerskog stava prema svemu i </a:t>
            </a:r>
            <a:r>
              <a:rPr lang="sr-Latn-RS" dirty="0" smtClean="0"/>
              <a:t>svakom, posebno od </a:t>
            </a:r>
            <a:r>
              <a:rPr lang="sr-Latn-RS" dirty="0"/>
              <a:t>„imanja mišljenja“ tj. stava o </a:t>
            </a:r>
            <a:r>
              <a:rPr lang="sr-Latn-RS" dirty="0" smtClean="0"/>
              <a:t>onome </a:t>
            </a:r>
            <a:r>
              <a:rPr lang="sr-Latn-RS" dirty="0"/>
              <a:t>o čemu ne </a:t>
            </a:r>
            <a:r>
              <a:rPr lang="sr-Latn-RS" dirty="0" smtClean="0"/>
              <a:t>posedujete </a:t>
            </a:r>
            <a:r>
              <a:rPr lang="sr-Latn-RS" dirty="0"/>
              <a:t>stručna </a:t>
            </a:r>
            <a:r>
              <a:rPr lang="sr-Latn-RS" dirty="0" smtClean="0"/>
              <a:t>znanja, tipičnog za savremeno društvo</a:t>
            </a:r>
            <a:endParaRPr lang="sr-Latn-RS" dirty="0"/>
          </a:p>
          <a:p>
            <a:endParaRPr lang="en-US" dirty="0"/>
          </a:p>
        </p:txBody>
      </p:sp>
    </p:spTree>
    <p:extLst>
      <p:ext uri="{BB962C8B-B14F-4D97-AF65-F5344CB8AC3E}">
        <p14:creationId xmlns:p14="http://schemas.microsoft.com/office/powerpoint/2010/main" val="1026058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82F98D-397A-49E0-B43D-F918A71289D4}"/>
              </a:ext>
            </a:extLst>
          </p:cNvPr>
          <p:cNvSpPr>
            <a:spLocks noGrp="1"/>
          </p:cNvSpPr>
          <p:nvPr>
            <p:ph type="title"/>
          </p:nvPr>
        </p:nvSpPr>
        <p:spPr/>
        <p:txBody>
          <a:bodyPr/>
          <a:lstStyle/>
          <a:p>
            <a:pPr algn="ctr"/>
            <a:r>
              <a:rPr lang="sr-Latn-RS" dirty="0"/>
              <a:t>Hvala na pažnji</a:t>
            </a:r>
            <a:endParaRPr lang="en-US" dirty="0"/>
          </a:p>
        </p:txBody>
      </p:sp>
      <p:sp>
        <p:nvSpPr>
          <p:cNvPr id="3" name="Content Placeholder 2">
            <a:extLst>
              <a:ext uri="{FF2B5EF4-FFF2-40B4-BE49-F238E27FC236}">
                <a16:creationId xmlns="" xmlns:a16="http://schemas.microsoft.com/office/drawing/2014/main" id="{1A051C78-F2EB-427B-ABE2-4C9FB56F2523}"/>
              </a:ext>
            </a:extLst>
          </p:cNvPr>
          <p:cNvSpPr>
            <a:spLocks noGrp="1"/>
          </p:cNvSpPr>
          <p:nvPr>
            <p:ph idx="1"/>
          </p:nvPr>
        </p:nvSpPr>
        <p:spPr/>
        <p:txBody>
          <a:bodyPr/>
          <a:lstStyle/>
          <a:p>
            <a:endParaRPr lang="sr-Latn-RS" dirty="0"/>
          </a:p>
          <a:p>
            <a:endParaRPr lang="sr-Latn-RS" dirty="0"/>
          </a:p>
          <a:p>
            <a:pPr marL="0" indent="0" algn="ctr">
              <a:buNone/>
            </a:pPr>
            <a:r>
              <a:rPr lang="sr-Latn-RS" dirty="0" smtClean="0"/>
              <a:t>Iskoristite priliku za </a:t>
            </a:r>
            <a:r>
              <a:rPr lang="sr-Latn-RS" smtClean="0"/>
              <a:t>stalne konsultacije: </a:t>
            </a:r>
            <a:endParaRPr lang="sr-Latn-RS" dirty="0"/>
          </a:p>
          <a:p>
            <a:pPr marL="0" indent="0" algn="ctr">
              <a:buNone/>
            </a:pPr>
            <a:r>
              <a:rPr lang="en-US" dirty="0"/>
              <a:t>milmil@f.bg.ac.rs</a:t>
            </a:r>
          </a:p>
        </p:txBody>
      </p:sp>
    </p:spTree>
    <p:extLst>
      <p:ext uri="{BB962C8B-B14F-4D97-AF65-F5344CB8AC3E}">
        <p14:creationId xmlns:p14="http://schemas.microsoft.com/office/powerpoint/2010/main" val="392253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2AEC00-B88C-40AA-99B4-CDA60B4544DD}"/>
              </a:ext>
            </a:extLst>
          </p:cNvPr>
          <p:cNvSpPr>
            <a:spLocks noGrp="1"/>
          </p:cNvSpPr>
          <p:nvPr>
            <p:ph type="title"/>
          </p:nvPr>
        </p:nvSpPr>
        <p:spPr/>
        <p:txBody>
          <a:bodyPr>
            <a:normAutofit fontScale="90000"/>
          </a:bodyPr>
          <a:lstStyle/>
          <a:p>
            <a:r>
              <a:rPr lang="sr-Latn-RS" dirty="0"/>
              <a:t>Metodološke sličnosti i razlike među naučnim poljima i disciplinama</a:t>
            </a:r>
            <a:endParaRPr lang="en-US" dirty="0"/>
          </a:p>
        </p:txBody>
      </p:sp>
      <p:sp>
        <p:nvSpPr>
          <p:cNvPr id="3" name="Content Placeholder 2">
            <a:extLst>
              <a:ext uri="{FF2B5EF4-FFF2-40B4-BE49-F238E27FC236}">
                <a16:creationId xmlns="" xmlns:a16="http://schemas.microsoft.com/office/drawing/2014/main" id="{C9B9B8A7-BBC9-4648-A06D-F2AD3EE27911}"/>
              </a:ext>
            </a:extLst>
          </p:cNvPr>
          <p:cNvSpPr>
            <a:spLocks noGrp="1"/>
          </p:cNvSpPr>
          <p:nvPr>
            <p:ph idx="1"/>
          </p:nvPr>
        </p:nvSpPr>
        <p:spPr/>
        <p:txBody>
          <a:bodyPr>
            <a:normAutofit/>
          </a:bodyPr>
          <a:lstStyle/>
          <a:p>
            <a:r>
              <a:rPr lang="sr-Latn-RS" dirty="0"/>
              <a:t>Sličnosti i razlike najlakše je da uočite kada analizirate </a:t>
            </a:r>
            <a:r>
              <a:rPr lang="sr-Latn-RS" dirty="0" smtClean="0"/>
              <a:t>različit </a:t>
            </a:r>
            <a:r>
              <a:rPr lang="sr-Latn-RS" dirty="0"/>
              <a:t>status </a:t>
            </a:r>
            <a:r>
              <a:rPr lang="sr-Latn-RS" dirty="0" smtClean="0"/>
              <a:t>prethodno pomenutih </a:t>
            </a:r>
            <a:r>
              <a:rPr lang="sr-Latn-RS" dirty="0"/>
              <a:t>temeljnih metodoloških pretpostavki, za koje se tvrdilo da važe za sve nauke, u različitim naučnim poljima</a:t>
            </a:r>
          </a:p>
          <a:p>
            <a:r>
              <a:rPr lang="sr-Latn-RS" dirty="0"/>
              <a:t>Prirodne nauke u užem smislu (fundamentalne nauke) i danas u praksi počivaju na temeljnim metodološkim postulatima (iako su oni prvo dovedeni u pitanje u filozofiji fizike) </a:t>
            </a:r>
          </a:p>
          <a:p>
            <a:endParaRPr lang="sr-Latn-RS" dirty="0"/>
          </a:p>
          <a:p>
            <a:endParaRPr lang="sr-Latn-RS" dirty="0"/>
          </a:p>
          <a:p>
            <a:endParaRPr lang="en-US" dirty="0"/>
          </a:p>
        </p:txBody>
      </p:sp>
    </p:spTree>
    <p:extLst>
      <p:ext uri="{BB962C8B-B14F-4D97-AF65-F5344CB8AC3E}">
        <p14:creationId xmlns:p14="http://schemas.microsoft.com/office/powerpoint/2010/main" val="3292004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sr-Latn-RS" dirty="0"/>
              <a:t>Biomedicinske nauke, Društveno-humanističke nauke i Tehničko-tehnološke nauke odavno su se odvojile od tradicije neupitnih metodoloških postulata, svako polje iz različitih razloga (paradoksalno, do toga smo došli proučavajuči istoriju prirodnih nauka)</a:t>
            </a:r>
          </a:p>
          <a:p>
            <a:endParaRPr lang="en-US" dirty="0" smtClean="0"/>
          </a:p>
          <a:p>
            <a:r>
              <a:rPr lang="sr-Latn-RS" dirty="0" smtClean="0"/>
              <a:t>Transformacija </a:t>
            </a:r>
            <a:r>
              <a:rPr lang="sr-Latn-RS" dirty="0"/>
              <a:t>nauke u „istraživanje“, o kojoj ćemo više govoriti dalje tokom kursa, ova tri polja je odvojila od tradicionalne koncepcije metoda, pa njihove metodologije istraživanje sagledavaju multiperspektivno – </a:t>
            </a:r>
            <a:r>
              <a:rPr lang="sr-Latn-RS" b="1" dirty="0"/>
              <a:t>objektivnost, proverljivost, sistematičnost, preciznost i opštost imaju različita znanjenja u različitim naučnim poljima i disciplinama</a:t>
            </a:r>
          </a:p>
          <a:p>
            <a:endParaRPr lang="en-US" dirty="0"/>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331101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22E4C-B204-4669-8075-83B174D0BFC7}"/>
              </a:ext>
            </a:extLst>
          </p:cNvPr>
          <p:cNvSpPr>
            <a:spLocks noGrp="1"/>
          </p:cNvSpPr>
          <p:nvPr>
            <p:ph type="title"/>
          </p:nvPr>
        </p:nvSpPr>
        <p:spPr/>
        <p:txBody>
          <a:bodyPr>
            <a:normAutofit fontScale="90000"/>
          </a:bodyPr>
          <a:lstStyle/>
          <a:p>
            <a:r>
              <a:rPr lang="sr-Latn-RS" sz="3200" dirty="0">
                <a:latin typeface="Cambria" panose="02040503050406030204" pitchFamily="18" charset="0"/>
                <a:ea typeface="Cambria" panose="02040503050406030204" pitchFamily="18" charset="0"/>
              </a:rPr>
              <a:t>Kako da odaberete pristup i mentora u zavisnosti od prethodnih znanja, sklonosti i ciljeva?</a:t>
            </a:r>
            <a:endParaRPr lang="en-US" sz="3200" dirty="0"/>
          </a:p>
        </p:txBody>
      </p:sp>
      <p:sp>
        <p:nvSpPr>
          <p:cNvPr id="3" name="Content Placeholder 2">
            <a:extLst>
              <a:ext uri="{FF2B5EF4-FFF2-40B4-BE49-F238E27FC236}">
                <a16:creationId xmlns="" xmlns:a16="http://schemas.microsoft.com/office/drawing/2014/main" id="{F0362E23-BF1A-4AD7-96CE-7F9C9B920D6C}"/>
              </a:ext>
            </a:extLst>
          </p:cNvPr>
          <p:cNvSpPr>
            <a:spLocks noGrp="1"/>
          </p:cNvSpPr>
          <p:nvPr>
            <p:ph idx="1"/>
          </p:nvPr>
        </p:nvSpPr>
        <p:spPr/>
        <p:txBody>
          <a:bodyPr>
            <a:normAutofit fontScale="92500"/>
          </a:bodyPr>
          <a:lstStyle/>
          <a:p>
            <a:r>
              <a:rPr lang="sr-Latn-RS" b="1" dirty="0"/>
              <a:t>Nisu svi metodi za svakoga </a:t>
            </a:r>
            <a:r>
              <a:rPr lang="sr-Latn-RS" dirty="0"/>
              <a:t>– neko je skloniji egzaktnim pokazateljima (pravilnostima, trendovima, pa i zakonitostima) a neko razumevanju jedinstvenosti i neponovljivosti konteksta, situacija pa i samih individua</a:t>
            </a:r>
          </a:p>
          <a:p>
            <a:r>
              <a:rPr lang="sr-Latn-RS" dirty="0"/>
              <a:t>Na širokoj lepezi od statističkog zaključivanja do metodološkog individualizma, Vi nećete birati konkretan pristup (ponavljam – sugerisaće ga mentor) ali to ne znači da na opšteobrazovnom predmetu ne treba da se okvirno upoznate s time šta sve postoji u metodološkoj ponudi</a:t>
            </a:r>
          </a:p>
          <a:p>
            <a:endParaRPr lang="en-US" dirty="0"/>
          </a:p>
          <a:p>
            <a:endParaRPr lang="en-US" dirty="0"/>
          </a:p>
        </p:txBody>
      </p:sp>
    </p:spTree>
    <p:extLst>
      <p:ext uri="{BB962C8B-B14F-4D97-AF65-F5344CB8AC3E}">
        <p14:creationId xmlns:p14="http://schemas.microsoft.com/office/powerpoint/2010/main" val="3576949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Latn-RS" dirty="0"/>
              <a:t>U tom procesu upoznavanja i učenja, steći ćete znanja o nauci i naučnom istraživanju koja posle možete da prenesete (obrazovna funkcija metodologije)</a:t>
            </a:r>
          </a:p>
          <a:p>
            <a:endParaRPr lang="en-US" dirty="0" smtClean="0"/>
          </a:p>
          <a:p>
            <a:r>
              <a:rPr lang="sr-Latn-RS" dirty="0" smtClean="0"/>
              <a:t>Refleksija </a:t>
            </a:r>
            <a:r>
              <a:rPr lang="sr-Latn-RS" dirty="0"/>
              <a:t>o načinima bavljenja naukom, iskustvo pokazuje, značajno koristi pri samoizgradnji ličnosti naučnika/nastavnika (vaspitna i samovaspitna funkcija metodologije)</a:t>
            </a:r>
          </a:p>
          <a:p>
            <a:endParaRPr lang="en-US" dirty="0"/>
          </a:p>
        </p:txBody>
      </p:sp>
      <p:sp>
        <p:nvSpPr>
          <p:cNvPr id="3" name="Title 2"/>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1856266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DADA10-0A01-414F-AF67-4C289DADE05F}"/>
              </a:ext>
            </a:extLst>
          </p:cNvPr>
          <p:cNvSpPr>
            <a:spLocks noGrp="1"/>
          </p:cNvSpPr>
          <p:nvPr>
            <p:ph type="title"/>
          </p:nvPr>
        </p:nvSpPr>
        <p:spPr/>
        <p:txBody>
          <a:bodyPr>
            <a:normAutofit fontScale="90000"/>
          </a:bodyPr>
          <a:lstStyle/>
          <a:p>
            <a:r>
              <a:rPr lang="sr-Latn-RS" dirty="0"/>
              <a:t>Važna poenta</a:t>
            </a:r>
            <a:r>
              <a:rPr lang="en-US" dirty="0"/>
              <a:t> </a:t>
            </a:r>
            <a:r>
              <a:rPr lang="sr-Latn-RS" dirty="0"/>
              <a:t>– interdisciplinarnost kao šuma pristupa i kao izgovor za površnost</a:t>
            </a:r>
            <a:endParaRPr lang="en-US" dirty="0"/>
          </a:p>
        </p:txBody>
      </p:sp>
      <p:sp>
        <p:nvSpPr>
          <p:cNvPr id="3" name="Content Placeholder 2">
            <a:extLst>
              <a:ext uri="{FF2B5EF4-FFF2-40B4-BE49-F238E27FC236}">
                <a16:creationId xmlns="" xmlns:a16="http://schemas.microsoft.com/office/drawing/2014/main" id="{53CF1ABD-9E5A-4EE5-8E30-72B6271623F8}"/>
              </a:ext>
            </a:extLst>
          </p:cNvPr>
          <p:cNvSpPr>
            <a:spLocks noGrp="1"/>
          </p:cNvSpPr>
          <p:nvPr>
            <p:ph idx="1"/>
          </p:nvPr>
        </p:nvSpPr>
        <p:spPr/>
        <p:txBody>
          <a:bodyPr>
            <a:normAutofit fontScale="70000" lnSpcReduction="20000"/>
          </a:bodyPr>
          <a:lstStyle/>
          <a:p>
            <a:r>
              <a:rPr lang="sr-Latn-RS" b="1" dirty="0"/>
              <a:t>Ne gubite se u </a:t>
            </a:r>
            <a:r>
              <a:rPr lang="sr-Latn-RS" b="1" dirty="0" smtClean="0"/>
              <a:t>multidisciplinarnosti </a:t>
            </a:r>
            <a:r>
              <a:rPr lang="sr-Latn-RS" dirty="0"/>
              <a:t>– postoji velika verovatnoća da takvo Vaše istraživanje neće dati rezultat (ili da ćete „otkriti toplu vodu“)</a:t>
            </a:r>
          </a:p>
          <a:p>
            <a:endParaRPr lang="sr-Latn-RS" dirty="0" smtClean="0"/>
          </a:p>
          <a:p>
            <a:r>
              <a:rPr lang="sr-Latn-RS" dirty="0" smtClean="0"/>
              <a:t>Dobra </a:t>
            </a:r>
            <a:r>
              <a:rPr lang="sr-Latn-RS" dirty="0"/>
              <a:t>nauka ima svoj metod, </a:t>
            </a:r>
            <a:r>
              <a:rPr lang="sr-Latn-RS" dirty="0" smtClean="0"/>
              <a:t>karakterističan </a:t>
            </a:r>
            <a:r>
              <a:rPr lang="sr-Latn-RS" dirty="0"/>
              <a:t>za polje, disciplinu ili uže težište istraživanja – </a:t>
            </a:r>
            <a:r>
              <a:rPr lang="sr-Latn-RS" b="1" dirty="0"/>
              <a:t>interdisciplinarnost je često beg i izgovor</a:t>
            </a:r>
          </a:p>
          <a:p>
            <a:endParaRPr lang="sr-Latn-RS" dirty="0" smtClean="0"/>
          </a:p>
          <a:p>
            <a:r>
              <a:rPr lang="sr-Latn-RS" dirty="0" smtClean="0"/>
              <a:t>Sklonost </a:t>
            </a:r>
            <a:r>
              <a:rPr lang="sr-Latn-RS" dirty="0"/>
              <a:t>da se „pobegne od svoje discipline“ posebno je primetna kod studenata </a:t>
            </a:r>
            <a:r>
              <a:rPr lang="sr-Latn-RS" dirty="0" smtClean="0"/>
              <a:t>na početku studija i na kraju, u periodu pisanja završnih radova</a:t>
            </a:r>
          </a:p>
          <a:p>
            <a:endParaRPr lang="sr-Latn-RS" dirty="0"/>
          </a:p>
          <a:p>
            <a:r>
              <a:rPr lang="sr-Latn-RS" dirty="0" smtClean="0"/>
              <a:t>Na vreme, odmah na početku studija, osvestite da demografija ima svoju istoriju, institucije, teorije i metode, a posebno se uvek setite da ima svoju društvenu funkciju, da je disciplina za sebe</a:t>
            </a:r>
            <a:endParaRPr lang="sr-Latn-RS" dirty="0"/>
          </a:p>
          <a:p>
            <a:endParaRPr lang="sr-Latn-RS" dirty="0" smtClean="0"/>
          </a:p>
          <a:p>
            <a:endParaRPr lang="sr-Latn-RS" dirty="0"/>
          </a:p>
        </p:txBody>
      </p:sp>
    </p:spTree>
    <p:extLst>
      <p:ext uri="{BB962C8B-B14F-4D97-AF65-F5344CB8AC3E}">
        <p14:creationId xmlns:p14="http://schemas.microsoft.com/office/powerpoint/2010/main" val="906931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456D2A-5C7B-4C70-95F5-C92D166C8B90}"/>
              </a:ext>
            </a:extLst>
          </p:cNvPr>
          <p:cNvSpPr>
            <a:spLocks noGrp="1"/>
          </p:cNvSpPr>
          <p:nvPr>
            <p:ph type="title"/>
          </p:nvPr>
        </p:nvSpPr>
        <p:spPr/>
        <p:txBody>
          <a:bodyPr>
            <a:normAutofit fontScale="90000"/>
          </a:bodyPr>
          <a:lstStyle/>
          <a:p>
            <a:r>
              <a:rPr lang="sr-Latn-RS" sz="3200" dirty="0"/>
              <a:t>Metodološke specifičnosti i izazovi interdisciplinarnih, multidisciplinarnih i transdisciplinarnih </a:t>
            </a:r>
            <a:r>
              <a:rPr lang="sr-Latn-RS" sz="3200" dirty="0" smtClean="0"/>
              <a:t>(IMT) istraživanja</a:t>
            </a:r>
            <a:endParaRPr lang="en-US" sz="3200" dirty="0"/>
          </a:p>
        </p:txBody>
      </p:sp>
      <p:sp>
        <p:nvSpPr>
          <p:cNvPr id="3" name="Content Placeholder 2">
            <a:extLst>
              <a:ext uri="{FF2B5EF4-FFF2-40B4-BE49-F238E27FC236}">
                <a16:creationId xmlns="" xmlns:a16="http://schemas.microsoft.com/office/drawing/2014/main" id="{88B3F5DC-D3DD-4959-A8BB-9C76FC281F7E}"/>
              </a:ext>
            </a:extLst>
          </p:cNvPr>
          <p:cNvSpPr>
            <a:spLocks noGrp="1"/>
          </p:cNvSpPr>
          <p:nvPr>
            <p:ph idx="1"/>
          </p:nvPr>
        </p:nvSpPr>
        <p:spPr/>
        <p:txBody>
          <a:bodyPr>
            <a:normAutofit fontScale="70000" lnSpcReduction="20000"/>
          </a:bodyPr>
          <a:lstStyle/>
          <a:p>
            <a:r>
              <a:rPr lang="sr-Latn-RS" dirty="0"/>
              <a:t>Osnovni problem predstavlja </a:t>
            </a:r>
            <a:r>
              <a:rPr lang="sr-Latn-RS" b="1" dirty="0"/>
              <a:t>nesamerljivost među disciplinama</a:t>
            </a:r>
            <a:r>
              <a:rPr lang="sr-Latn-RS" dirty="0"/>
              <a:t> – one su se tokom razvoja nauke i njenog odnosa prema vanakademskim kontekstima međusobno veoma udaljile, tako da je „prevođenje“ među njihovim teorijsko-metodološkim jezicima kao prevođenje među prirodnim jezicima</a:t>
            </a:r>
          </a:p>
          <a:p>
            <a:endParaRPr lang="sr-Latn-RS" dirty="0" smtClean="0"/>
          </a:p>
          <a:p>
            <a:r>
              <a:rPr lang="sr-Latn-RS" dirty="0" smtClean="0"/>
              <a:t>Kontraintuitivno</a:t>
            </a:r>
            <a:r>
              <a:rPr lang="sr-Latn-RS" dirty="0"/>
              <a:t>, IMT istraživanja nisu uvek teža – IMT timovi su „skuplji“ i pod pritiskom kratkih rokova za isporučivanje rezultata prinudno zanemaruju metodološke komplikacije (koje se prisustvom mnogih disciplina samo umnožavaju) i </a:t>
            </a:r>
            <a:r>
              <a:rPr lang="sr-Latn-RS" b="1" dirty="0"/>
              <a:t>fokusiraju se na rezultat</a:t>
            </a:r>
          </a:p>
          <a:p>
            <a:endParaRPr lang="sr-Latn-RS" dirty="0" smtClean="0"/>
          </a:p>
          <a:p>
            <a:r>
              <a:rPr lang="sr-Latn-RS" dirty="0" smtClean="0"/>
              <a:t>Ipak</a:t>
            </a:r>
            <a:r>
              <a:rPr lang="sr-Latn-RS" dirty="0"/>
              <a:t>, usmerenost na rezultat zahteva dobru koordinaciju, što nije uvek lako kada treba odrediti ko će voditi projekat i čiji metod će preovladati (</a:t>
            </a:r>
            <a:r>
              <a:rPr lang="sr-Latn-RS" b="1" dirty="0"/>
              <a:t>problemi međudisciplinarnih, međuinstitucionalnih i interpersonalnih surevnjivosti</a:t>
            </a:r>
            <a:r>
              <a:rPr lang="sr-Latn-RS" dirty="0"/>
              <a:t>). Razmislite, da li je baš lako da fizičar prihvati vođstvo istoričara, i obrnuto? Ili etnolog - psihologa</a:t>
            </a:r>
            <a:r>
              <a:rPr lang="sr-Latn-RS" dirty="0">
                <a:sym typeface="Wingdings" panose="05000000000000000000" pitchFamily="2" charset="2"/>
              </a:rPr>
              <a:t>...</a:t>
            </a:r>
            <a:endParaRPr lang="sr-Latn-RS" dirty="0"/>
          </a:p>
        </p:txBody>
      </p:sp>
    </p:spTree>
    <p:extLst>
      <p:ext uri="{BB962C8B-B14F-4D97-AF65-F5344CB8AC3E}">
        <p14:creationId xmlns:p14="http://schemas.microsoft.com/office/powerpoint/2010/main" val="2090804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4DE6DB-7C2F-4007-83F6-93011061AB61}"/>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 xmlns:a16="http://schemas.microsoft.com/office/drawing/2014/main" id="{72EF7CBB-A795-4160-827C-80BA20ECE902}"/>
              </a:ext>
            </a:extLst>
          </p:cNvPr>
          <p:cNvSpPr>
            <a:spLocks noGrp="1"/>
          </p:cNvSpPr>
          <p:nvPr>
            <p:ph idx="1"/>
          </p:nvPr>
        </p:nvSpPr>
        <p:spPr/>
        <p:txBody>
          <a:bodyPr>
            <a:normAutofit fontScale="62500" lnSpcReduction="20000"/>
          </a:bodyPr>
          <a:lstStyle/>
          <a:p>
            <a:r>
              <a:rPr lang="sr-Latn-RS" b="1" dirty="0"/>
              <a:t>Globalna transformacija nauke u istraživanje</a:t>
            </a:r>
            <a:r>
              <a:rPr lang="sr-Latn-RS" dirty="0"/>
              <a:t> (usmerenost na van-naučne umesto na unutar-naune ciljeve) </a:t>
            </a:r>
            <a:r>
              <a:rPr lang="sr-Latn-RS" b="1" dirty="0"/>
              <a:t>favorizuje jednostavnost pristupa i primenljivost rezultata</a:t>
            </a:r>
            <a:r>
              <a:rPr lang="sr-Latn-RS" dirty="0"/>
              <a:t> (usmerenost ne ka nauci samoj nego ka cilju, koji je po pravilu generisan u nekom izvanakademskom kontekstu). Iako naučnici imaju prirodnu sklonost da pišu jedni za druge, sve jači društveni pritisak da „opravdaju novac poreskih obveznika“ usmerava nauku ka problematici koju većina naučnika pre samo pola veka ne bi ni smatrala naukom!</a:t>
            </a:r>
          </a:p>
          <a:p>
            <a:endParaRPr lang="sr-Latn-RS" dirty="0" smtClean="0"/>
          </a:p>
          <a:p>
            <a:r>
              <a:rPr lang="sr-Latn-RS" dirty="0" smtClean="0"/>
              <a:t>Jednostavnost </a:t>
            </a:r>
            <a:r>
              <a:rPr lang="sr-Latn-RS" dirty="0"/>
              <a:t>se postiže preovladavanjem kvantitativne metodologije, numeričke redukcije proučavanih pojava, stavljanjem naglaska na primenjivost rezultata, a primetni su i </a:t>
            </a:r>
            <a:r>
              <a:rPr lang="sr-Latn-RS" b="1" dirty="0"/>
              <a:t>segmentiranje i spektakularizacija rezultata</a:t>
            </a:r>
            <a:r>
              <a:rPr lang="sr-Latn-RS" dirty="0"/>
              <a:t> (više o tome na času o etici istraživanja)</a:t>
            </a:r>
          </a:p>
          <a:p>
            <a:endParaRPr lang="sr-Latn-RS" dirty="0" smtClean="0"/>
          </a:p>
          <a:p>
            <a:r>
              <a:rPr lang="sr-Latn-RS" dirty="0" smtClean="0"/>
              <a:t>Upravo </a:t>
            </a:r>
            <a:r>
              <a:rPr lang="sr-Latn-RS" dirty="0"/>
              <a:t>u ovakvoj opštoj naučnoj klimi </a:t>
            </a:r>
            <a:r>
              <a:rPr lang="sr-Latn-RS" b="1" dirty="0"/>
              <a:t>statistika</a:t>
            </a:r>
            <a:r>
              <a:rPr lang="sr-Latn-RS" dirty="0"/>
              <a:t>, kao prividno univerzalno primenljiva na sve naučne discipline i njihove predmete istraživanja, postaje spona među disciplinama – </a:t>
            </a:r>
            <a:r>
              <a:rPr lang="sr-Latn-RS" b="1" dirty="0"/>
              <a:t>neka vrsta naučnog esperanta</a:t>
            </a:r>
          </a:p>
          <a:p>
            <a:endParaRPr lang="en-US" dirty="0"/>
          </a:p>
        </p:txBody>
      </p:sp>
    </p:spTree>
    <p:extLst>
      <p:ext uri="{BB962C8B-B14F-4D97-AF65-F5344CB8AC3E}">
        <p14:creationId xmlns:p14="http://schemas.microsoft.com/office/powerpoint/2010/main" val="3963131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TotalTime>
  <Words>1764</Words>
  <Application>Microsoft Office PowerPoint</Application>
  <PresentationFormat>On-screen Show (4:3)</PresentationFormat>
  <Paragraphs>127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Waveform</vt:lpstr>
      <vt:lpstr>Opštemetološke teme (antropologija za studente demografije)</vt:lpstr>
      <vt:lpstr>Tradicionalna koncepcija metodologije</vt:lpstr>
      <vt:lpstr>Metodološke sličnosti i razlike među naučnim poljima i disciplinama</vt:lpstr>
      <vt:lpstr>…</vt:lpstr>
      <vt:lpstr>Kako da odaberete pristup i mentora u zavisnosti od prethodnih znanja, sklonosti i ciljeva?</vt:lpstr>
      <vt:lpstr>…</vt:lpstr>
      <vt:lpstr>Važna poenta – interdisciplinarnost kao šuma pristupa i kao izgovor za površnost</vt:lpstr>
      <vt:lpstr>Metodološke specifičnosti i izazovi interdisciplinarnih, multidisciplinarnih i transdisciplinarnih (IMT) istraživanja</vt:lpstr>
      <vt:lpstr>...</vt:lpstr>
      <vt:lpstr>Različite preovlađujuće metodološke norme među različitim naučnim poljima, disciplinama i pod-disciplinama</vt:lpstr>
      <vt:lpstr>…</vt:lpstr>
      <vt:lpstr>Savet: dok studirate, poštujte zatečene norme...</vt:lpstr>
      <vt:lpstr>...</vt:lpstr>
      <vt:lpstr>Posebno važna tema: da li su društveno-humanističke nauke uopšte nauke ako ne koriste statistiku? </vt:lpstr>
      <vt:lpstr>…</vt:lpstr>
      <vt:lpstr>Antropologija na preseku društvenih i humanističkih nauka</vt:lpstr>
      <vt:lpstr>Metodološki pluralizam – vrednost po sebi ili kraj nauke? ...</vt:lpstr>
      <vt:lpstr>...</vt:lpstr>
      <vt:lpstr>Opšti praktični aspekti danas obrađenih tema</vt:lpstr>
      <vt:lpstr>Značaj metodologije za profesionalni život</vt:lpstr>
      <vt:lpstr>...</vt:lpstr>
      <vt:lpstr>Ako želite da se u budućnosti bavite naukom...</vt:lpstr>
      <vt:lpstr>...</vt:lpstr>
      <vt:lpstr>Šta god da ćete raditi u životu treba da znate...</vt:lpstr>
      <vt:lpstr>Hvala na pažnji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Opštemetološke teme (antropologija za studente demografije)</dc:title>
  <dc:creator>EA</dc:creator>
  <cp:lastModifiedBy>User</cp:lastModifiedBy>
  <cp:revision>3</cp:revision>
  <dcterms:created xsi:type="dcterms:W3CDTF">2006-08-16T00:00:00Z</dcterms:created>
  <dcterms:modified xsi:type="dcterms:W3CDTF">2024-10-17T06:24:00Z</dcterms:modified>
</cp:coreProperties>
</file>