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74" r:id="rId3"/>
    <p:sldId id="259" r:id="rId4"/>
    <p:sldId id="261" r:id="rId5"/>
    <p:sldId id="262" r:id="rId6"/>
    <p:sldId id="263" r:id="rId7"/>
    <p:sldId id="264" r:id="rId8"/>
    <p:sldId id="272" r:id="rId9"/>
    <p:sldId id="260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7FD90-A4E9-41A0-B0F0-CE3311FB24B4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D60C4-58C6-4001-B521-8AEDB01FD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D60C4-58C6-4001-B521-8AEDB01FD5B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86F7-B70E-4C0E-9855-5C34987A4C9B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C21C9-4B31-437B-AB00-5C12F0B14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86F7-B70E-4C0E-9855-5C34987A4C9B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21C9-4B31-437B-AB00-5C12F0B14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86F7-B70E-4C0E-9855-5C34987A4C9B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21C9-4B31-437B-AB00-5C12F0B14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EB86F7-B70E-4C0E-9855-5C34987A4C9B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1DC21C9-4B31-437B-AB00-5C12F0B14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86F7-B70E-4C0E-9855-5C34987A4C9B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21C9-4B31-437B-AB00-5C12F0B14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86F7-B70E-4C0E-9855-5C34987A4C9B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21C9-4B31-437B-AB00-5C12F0B14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21C9-4B31-437B-AB00-5C12F0B14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86F7-B70E-4C0E-9855-5C34987A4C9B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86F7-B70E-4C0E-9855-5C34987A4C9B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21C9-4B31-437B-AB00-5C12F0B14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86F7-B70E-4C0E-9855-5C34987A4C9B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21C9-4B31-437B-AB00-5C12F0B14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EB86F7-B70E-4C0E-9855-5C34987A4C9B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DC21C9-4B31-437B-AB00-5C12F0B14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86F7-B70E-4C0E-9855-5C34987A4C9B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C21C9-4B31-437B-AB00-5C12F0B14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EB86F7-B70E-4C0E-9855-5C34987A4C9B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1DC21C9-4B31-437B-AB00-5C12F0B14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Miloš Todorović</a:t>
            </a:r>
          </a:p>
          <a:p>
            <a:r>
              <a:rPr lang="sr-Latn-RS" dirty="0" smtClean="0"/>
              <a:t>AR 16/13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“</a:t>
            </a:r>
            <a:r>
              <a:rPr lang="sr-Latn-RS" dirty="0" smtClean="0"/>
              <a:t>Uspomene na hodočašće</a:t>
            </a:r>
            <a:r>
              <a:rPr lang="sr-Cyrl-RS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Eulogija - ampula za svetu vod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380287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46" y="4857760"/>
            <a:ext cx="504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Ampula iz 6. veka pronađena na Justinijani Primi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Za srednjevekovnog čoveka ovakvi suveniri su predstavljali njegovu ličnu vezu sa svecem</a:t>
            </a:r>
          </a:p>
          <a:p>
            <a:r>
              <a:rPr lang="sr-Latn-RS" dirty="0" smtClean="0"/>
              <a:t>Ampule nisu bile namenjene za hvaljenje već bi se nosile na grudima ispod odeće čime su uvek bile blizu vernika i simbolizovale njegovu vezu sa svecem</a:t>
            </a:r>
          </a:p>
          <a:p>
            <a:r>
              <a:rPr lang="sr-Latn-RS" dirty="0" smtClean="0"/>
              <a:t>Iako nisu unikatni predmeti, oni su predstavljali materijalan dokaz kontakta sa svecem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Ampule u srednjem veku</a:t>
            </a:r>
            <a:endParaRPr lang="en-US" dirty="0"/>
          </a:p>
        </p:txBody>
      </p:sp>
      <p:pic>
        <p:nvPicPr>
          <p:cNvPr id="9" name="Picture 8" descr="Ampulla_Menas_Louvre_AF7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4286256"/>
            <a:ext cx="1928826" cy="21428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Drugi tip suvenira koji bi hodočasnici sa sobom nosili su marame koje bi spuštali (kroz fenestelu konfesiones) pomoću kanapa do groba u crkvi kako bi zbog kontakta sa svecem same marame postale sveti predmeti koje oni mogu poneti kući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i="1" dirty="0" smtClean="0"/>
              <a:t>Brandeum</a:t>
            </a:r>
            <a:endParaRPr lang="en-US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tivit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5786" y="0"/>
            <a:ext cx="7669212" cy="5751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0430" y="5929330"/>
            <a:ext cx="234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Fenestela konfesiones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 smtClean="0"/>
              <a:t>Zanimljiv obrnut </a:t>
            </a:r>
            <a:r>
              <a:rPr lang="sr-Latn-RS" sz="3600" dirty="0" smtClean="0"/>
              <a:t>slučaj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dirty="0" smtClean="0"/>
              <a:t>U Jorku su hodočasnici u katedralu sv. Vlijama nosili votivne darove koje su poklanjali svetitelju</a:t>
            </a:r>
          </a:p>
          <a:p>
            <a:r>
              <a:rPr lang="sr-Latn-RS" dirty="0" smtClean="0"/>
              <a:t>Na slici desno je prikaz na prozoru čoveka koji Vilijamu poklanja repiliku svoje noge zato što mu je svetac pomogao oko problema sa nogom</a:t>
            </a:r>
          </a:p>
          <a:p>
            <a:endParaRPr lang="en-US" dirty="0"/>
          </a:p>
        </p:txBody>
      </p:sp>
      <p:pic>
        <p:nvPicPr>
          <p:cNvPr id="5" name="Content Placeholder 4" descr="24898709502_1487f5f875_k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928802"/>
            <a:ext cx="3694232" cy="307183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1942. godine je u katedrali u Eksteru pronađena ostava figurina izrađenih od voska koje bi se prinosile kao votivni darovi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Votivni darovi</a:t>
            </a:r>
            <a:endParaRPr lang="en-US" dirty="0"/>
          </a:p>
        </p:txBody>
      </p:sp>
      <p:pic>
        <p:nvPicPr>
          <p:cNvPr id="7" name="Picture 6" descr="wax-votive-wo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428868"/>
            <a:ext cx="2624346" cy="4000528"/>
          </a:xfrm>
          <a:prstGeom prst="rect">
            <a:avLst/>
          </a:prstGeom>
        </p:spPr>
      </p:pic>
      <p:pic>
        <p:nvPicPr>
          <p:cNvPr id="8" name="Picture 7" descr="votive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714752"/>
            <a:ext cx="3000396" cy="24337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x-votive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642918"/>
            <a:ext cx="7527946" cy="4572000"/>
          </a:xfrm>
        </p:spPr>
      </p:pic>
      <p:sp>
        <p:nvSpPr>
          <p:cNvPr id="5" name="TextBox 4"/>
          <p:cNvSpPr txBox="1"/>
          <p:nvPr/>
        </p:nvSpPr>
        <p:spPr>
          <a:xfrm>
            <a:off x="3214678" y="5572140"/>
            <a:ext cx="307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Fragmenti</a:t>
            </a:r>
            <a:r>
              <a:rPr lang="en-US" dirty="0" smtClean="0"/>
              <a:t> </a:t>
            </a:r>
            <a:r>
              <a:rPr lang="sr-Latn-RS" dirty="0" smtClean="0"/>
              <a:t>figurina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Ekstera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0562" y="1142984"/>
            <a:ext cx="4123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000" b="1" i="1" dirty="0" smtClean="0">
                <a:solidFill>
                  <a:schemeClr val="bg1"/>
                </a:solidFill>
              </a:rPr>
              <a:t>Hvala na pažnji!</a:t>
            </a:r>
            <a:endParaRPr lang="en-US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Početak hodoćašća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dirty="0" smtClean="0"/>
              <a:t>Majka Konstantina Velikog, sv. Jelena, </a:t>
            </a:r>
            <a:r>
              <a:rPr lang="en-US" dirty="0" smtClean="0"/>
              <a:t>326–28.</a:t>
            </a:r>
            <a:r>
              <a:rPr lang="sr-Latn-RS" dirty="0" smtClean="0"/>
              <a:t> </a:t>
            </a:r>
            <a:r>
              <a:rPr lang="sr-Latn-RS" dirty="0" smtClean="0"/>
              <a:t>godine odlazi na putovanje u Svetu zemlju</a:t>
            </a:r>
          </a:p>
          <a:p>
            <a:r>
              <a:rPr lang="sr-Latn-RS" dirty="0" smtClean="0"/>
              <a:t>Tokom svog hodočašća pronalazi relikvije, uključujući i Časni krst koji donosi u Konstantinopolj</a:t>
            </a:r>
            <a:endParaRPr lang="en-US" dirty="0"/>
          </a:p>
        </p:txBody>
      </p:sp>
      <p:pic>
        <p:nvPicPr>
          <p:cNvPr id="8" name="Content Placeholder 7" descr="220px-Nuremberg_chronicles_f_130v_1.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428736"/>
            <a:ext cx="3767810" cy="482964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obožnost je važan aspekt života srednjevekovnog čoveka zbog čega mnogi ljudi koji to mogu da priušte odlaze na hodočašće – osim Svete zemlje, posećuju se i relikvije koje su se čuvale u Evropi</a:t>
            </a:r>
          </a:p>
          <a:p>
            <a:r>
              <a:rPr lang="sr-Latn-RS" dirty="0" smtClean="0"/>
              <a:t>Hodočasnici bi sa ovih putovanja</a:t>
            </a:r>
          </a:p>
          <a:p>
            <a:pPr>
              <a:buNone/>
            </a:pPr>
            <a:r>
              <a:rPr lang="sr-Latn-RS" dirty="0" smtClean="0"/>
              <a:t>    često vraćali suvenire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Hodočašće</a:t>
            </a:r>
            <a:r>
              <a:rPr smtClean="0"/>
              <a:t> u srednjem veku</a:t>
            </a:r>
            <a:endParaRPr lang="en-US" dirty="0"/>
          </a:p>
        </p:txBody>
      </p:sp>
      <p:pic>
        <p:nvPicPr>
          <p:cNvPr id="4" name="Picture 3" descr="cover+pilgr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286124"/>
            <a:ext cx="2928943" cy="2954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Suveniri?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Crkva je podsticala odlazak na hodočašće, a hodočasnici su želeli da ponesu kući moć svetitelja</a:t>
            </a:r>
          </a:p>
          <a:p>
            <a:r>
              <a:rPr lang="sr-Latn-RS" dirty="0" smtClean="0"/>
              <a:t>Samim tim su se javili različiti suveniri koje bi hodočasnici kupovali ili sami uzimali</a:t>
            </a:r>
          </a:p>
          <a:p>
            <a:r>
              <a:rPr lang="sr-Latn-RS" dirty="0" smtClean="0"/>
              <a:t>Prodaja suvenira je bila značajan izvor prihoda za crkvu</a:t>
            </a:r>
            <a:endParaRPr lang="en-US" dirty="0"/>
          </a:p>
        </p:txBody>
      </p:sp>
      <p:pic>
        <p:nvPicPr>
          <p:cNvPr id="7" name="Content Placeholder 6" descr="30738461-offer-of-religious-souvenirs-in-the-pilgrimage-town-of-medjugorje-bosnia-and-herzegovin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285860"/>
            <a:ext cx="3211289" cy="482064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Značke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dirty="0" smtClean="0"/>
              <a:t>Čest suvenir su bile značke jer su se one nosile i potvrđivale da je osoba bila na hodočašću</a:t>
            </a:r>
          </a:p>
          <a:p>
            <a:r>
              <a:rPr lang="sr-Latn-RS" dirty="0" smtClean="0"/>
              <a:t>Na mestima mučeništva su bile prodavane značke tog sveca</a:t>
            </a:r>
          </a:p>
          <a:p>
            <a:r>
              <a:rPr lang="sr-Latn-RS" dirty="0" smtClean="0"/>
              <a:t>Isto važi i za katedrale</a:t>
            </a:r>
            <a:endParaRPr lang="en-US" dirty="0"/>
          </a:p>
        </p:txBody>
      </p:sp>
      <p:pic>
        <p:nvPicPr>
          <p:cNvPr id="5" name="Content Placeholder 4" descr="main-imag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27614"/>
            <a:ext cx="4059238" cy="436477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Osim što su značke bile izvor ponosa za ljude koji su ih nosili, one danas arheolozima nude svedočanstvo o putovanjima u srednjem veku</a:t>
            </a:r>
          </a:p>
          <a:p>
            <a:r>
              <a:rPr lang="sr-Latn-RS" dirty="0" smtClean="0"/>
              <a:t>Tako ova značka sa likom Jovana Krstitelja pronađena u Perthu u Škotskoj svedoči o tome da je stanovnik grada otišao na hodočašće u Notr Dam gde se prodavao ovakav privezak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Značaj</a:t>
            </a:r>
            <a:endParaRPr lang="en-US" dirty="0"/>
          </a:p>
        </p:txBody>
      </p:sp>
      <p:pic>
        <p:nvPicPr>
          <p:cNvPr id="6" name="Picture 5" descr="Kh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286256"/>
            <a:ext cx="2239935" cy="19716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a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4165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0298" y="857232"/>
            <a:ext cx="448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I danas se mogu pronaći isti ovakvi suveniri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642918"/>
            <a:ext cx="4040188" cy="762000"/>
          </a:xfrm>
        </p:spPr>
        <p:txBody>
          <a:bodyPr/>
          <a:lstStyle/>
          <a:p>
            <a:pPr algn="ctr"/>
            <a:r>
              <a:rPr lang="sr-Latn-RS" sz="3200" dirty="0" smtClean="0"/>
              <a:t>Nekad</a:t>
            </a:r>
            <a:endParaRPr lang="en-US" sz="3200" dirty="0"/>
          </a:p>
        </p:txBody>
      </p:sp>
      <p:pic>
        <p:nvPicPr>
          <p:cNvPr id="7" name="Content Placeholder 6" descr="738853eb49b94b964455cef672b84187--soapstone-pilgrimag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1536700"/>
            <a:ext cx="3786214" cy="4892696"/>
          </a:xfrm>
        </p:spPr>
      </p:pic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572000" y="642918"/>
            <a:ext cx="4040188" cy="762000"/>
          </a:xfrm>
        </p:spPr>
        <p:txBody>
          <a:bodyPr/>
          <a:lstStyle/>
          <a:p>
            <a:pPr algn="ctr"/>
            <a:r>
              <a:rPr lang="sr-Latn-RS" sz="3200" dirty="0" smtClean="0"/>
              <a:t>Sad</a:t>
            </a:r>
            <a:endParaRPr lang="en-US" sz="3200" dirty="0"/>
          </a:p>
        </p:txBody>
      </p:sp>
      <p:pic>
        <p:nvPicPr>
          <p:cNvPr id="8" name="Content Placeholder 7" descr="pizap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1500174"/>
            <a:ext cx="4071965" cy="492922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6543692" cy="4572000"/>
          </a:xfrm>
        </p:spPr>
        <p:txBody>
          <a:bodyPr/>
          <a:lstStyle/>
          <a:p>
            <a:r>
              <a:rPr lang="sr-Latn-RS" dirty="0" smtClean="0"/>
              <a:t>Podjednako česti suveniri su i ampule koje bi vernici tokom hodočašća napunili svetom vodom, voskom ili nekom drugom supstancom i nosili oko vrata kako bi ih štitila</a:t>
            </a:r>
          </a:p>
          <a:p>
            <a:r>
              <a:rPr lang="sr-Latn-RS" dirty="0" smtClean="0"/>
              <a:t>Ovakav tip suvenira se pojavljuje još tokom kasne antike, a ampule su pronađene i na tlu Srbije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Ampule</a:t>
            </a:r>
            <a:endParaRPr lang="en-US" dirty="0"/>
          </a:p>
        </p:txBody>
      </p:sp>
      <p:pic>
        <p:nvPicPr>
          <p:cNvPr id="4" name="Picture 3" descr="xenoi-ampul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714356"/>
            <a:ext cx="1585953" cy="535782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146</TotalTime>
  <Words>454</Words>
  <Application>Microsoft Office PowerPoint</Application>
  <PresentationFormat>On-screen Show (4:3)</PresentationFormat>
  <Paragraphs>43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 “Uspomene na hodočašće”</vt:lpstr>
      <vt:lpstr>Početak hodoćašća</vt:lpstr>
      <vt:lpstr>Hodočašće u srednjem veku</vt:lpstr>
      <vt:lpstr>Suveniri?</vt:lpstr>
      <vt:lpstr>Značke</vt:lpstr>
      <vt:lpstr>Značaj</vt:lpstr>
      <vt:lpstr>Slide 7</vt:lpstr>
      <vt:lpstr>Slide 8</vt:lpstr>
      <vt:lpstr>Ampule</vt:lpstr>
      <vt:lpstr>Slide 10</vt:lpstr>
      <vt:lpstr>Ampule u srednjem veku</vt:lpstr>
      <vt:lpstr>Brandeum</vt:lpstr>
      <vt:lpstr>Slide 13</vt:lpstr>
      <vt:lpstr>Zanimljiv obrnut slučaj</vt:lpstr>
      <vt:lpstr>Votivni darovi</vt:lpstr>
      <vt:lpstr>Slide 16</vt:lpstr>
      <vt:lpstr>Slide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Pobožnost u srednjem veku</dc:title>
  <dc:creator>Anicic</dc:creator>
  <cp:lastModifiedBy>Anicic</cp:lastModifiedBy>
  <cp:revision>20</cp:revision>
  <dcterms:created xsi:type="dcterms:W3CDTF">2020-05-09T15:30:31Z</dcterms:created>
  <dcterms:modified xsi:type="dcterms:W3CDTF">2020-05-09T17:58:56Z</dcterms:modified>
</cp:coreProperties>
</file>