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8770D-DE85-40CE-BC55-8BA58579C9B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708D8-9603-4EDB-AFFE-FECCE0F17F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56C4B8-2D1D-4C18-AAFA-AA083C92857C}" type="slidenum">
              <a:rPr lang="en-US"/>
              <a:pPr/>
              <a:t>12</a:t>
            </a:fld>
            <a:endParaRPr lang="en-US"/>
          </a:p>
        </p:txBody>
      </p:sp>
      <p:sp>
        <p:nvSpPr>
          <p:cNvPr id="158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58724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42AC0D-1BE3-4C6A-995A-64680F5D3C9C}" type="slidenum">
              <a:rPr lang="en-GB" sz="1200">
                <a:latin typeface="Calibri" pitchFamily="34" charset="0"/>
              </a:rPr>
              <a:pPr algn="r"/>
              <a:t>12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E1629B-E1C1-4AD5-8A1A-7731E802F48A}" type="slidenum">
              <a:rPr lang="en-US"/>
              <a:pPr/>
              <a:t>20</a:t>
            </a:fld>
            <a:endParaRPr lang="en-US"/>
          </a:p>
        </p:txBody>
      </p:sp>
      <p:sp>
        <p:nvSpPr>
          <p:cNvPr id="175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75108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A179A97-987E-4A18-9704-55020A9DE5F5}" type="slidenum">
              <a:rPr lang="en-GB" sz="1200">
                <a:latin typeface="Calibri" pitchFamily="34" charset="0"/>
              </a:rPr>
              <a:pPr algn="r"/>
              <a:t>20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14E01C-8708-400F-845C-7A9B47AF5E70}" type="slidenum">
              <a:rPr lang="en-US"/>
              <a:pPr/>
              <a:t>23</a:t>
            </a:fld>
            <a:endParaRPr lang="en-US"/>
          </a:p>
        </p:txBody>
      </p:sp>
      <p:sp>
        <p:nvSpPr>
          <p:cNvPr id="22528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25284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086C625-4B87-4C73-B4D5-75643DFE5A54}" type="slidenum">
              <a:rPr lang="en-GB" sz="1200">
                <a:latin typeface="Calibri" pitchFamily="34" charset="0"/>
              </a:rPr>
              <a:pPr algn="r"/>
              <a:t>23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550F0-9369-4EE2-B1CF-7AE5C99286D0}" type="slidenum">
              <a:rPr lang="en-US"/>
              <a:pPr/>
              <a:t>26</a:t>
            </a:fld>
            <a:endParaRPr lang="en-US"/>
          </a:p>
        </p:txBody>
      </p:sp>
      <p:sp>
        <p:nvSpPr>
          <p:cNvPr id="23040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30404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057613D-C618-4FDF-B1A1-ACB91A957D01}" type="slidenum">
              <a:rPr lang="en-GB" sz="1200">
                <a:latin typeface="Calibri" pitchFamily="34" charset="0"/>
              </a:rPr>
              <a:pPr algn="r"/>
              <a:t>26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A0561-555B-40C1-9759-6E10063B2A7E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14E48-8653-40A6-8DAC-7F8B2861B7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jstor.org/stable/1358963?seq=1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alleries.org/art-and-artists/575/rabbi-cat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etyakovgallery.ru/en/collection/avtoportret-s-zheltymi-liliyami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hyperlink" Target="https://www.tretyakovgallerymagazine.com/articles/1-2014-42/goncharova-name-had-ring-victor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tedelijk.nl/en/collection/1895-kazimir-malevich-bader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othyssen.org/en/collection/artists/goncharova-natalia/fishing-fishers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smtClean="0"/>
              <a:t>neoprimitivizam/gončarova i maljevič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"/>
            <a:ext cx="79883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2"/>
          <p:cNvSpPr>
            <a:spLocks noChangeArrowheads="1"/>
          </p:cNvSpPr>
          <p:nvPr/>
        </p:nvSpPr>
        <p:spPr bwMode="auto">
          <a:xfrm>
            <a:off x="685800" y="0"/>
            <a:ext cx="792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Natalija Gončarova</a:t>
            </a:r>
            <a:r>
              <a:rPr lang="pl-PL" dirty="0">
                <a:latin typeface="Calibri" pitchFamily="34" charset="0"/>
              </a:rPr>
              <a:t>, </a:t>
            </a:r>
            <a:r>
              <a:rPr lang="pl-PL" dirty="0" smtClean="0">
                <a:latin typeface="Calibri" pitchFamily="34" charset="0"/>
              </a:rPr>
              <a:t>Četvorica jevanđelista, </a:t>
            </a:r>
            <a:r>
              <a:rPr lang="pl-PL" dirty="0">
                <a:latin typeface="Calibri" pitchFamily="34" charset="0"/>
              </a:rPr>
              <a:t>1911,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pl-PL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3.bp.blogspot.com/_y9JCP1wazVo/RorfZEO2lKI/AAAAAAAAGhw/A4ks2dXEVAk/s640/279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457200"/>
            <a:ext cx="37909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2"/>
          <p:cNvSpPr>
            <a:spLocks noChangeArrowheads="1"/>
          </p:cNvSpPr>
          <p:nvPr/>
        </p:nvSpPr>
        <p:spPr bwMode="auto">
          <a:xfrm>
            <a:off x="381000" y="533400"/>
            <a:ext cx="411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 smtClean="0">
                <a:latin typeface="Calibri" pitchFamily="34" charset="0"/>
              </a:rPr>
              <a:t>Gon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arova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Blagovesti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oko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1909</a:t>
            </a:r>
          </a:p>
          <a:p>
            <a:pPr algn="r"/>
            <a:r>
              <a:rPr lang="sr-Latn-RS" dirty="0" smtClean="0">
                <a:latin typeface="Calibri" pitchFamily="34" charset="0"/>
              </a:rPr>
              <a:t>gvaš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www.russianartsalon.com/images/Artist-Images-Orig/GONCHAROVA-Religio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3675" y="0"/>
            <a:ext cx="514032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9" name="Picture 4" descr="http://classconnection.s3.amazonaws.com/529/flashcards/851529/png/113240895433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25538"/>
            <a:ext cx="3792538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pole tekstowe 3"/>
          <p:cNvSpPr txBox="1">
            <a:spLocks noChangeArrowheads="1"/>
          </p:cNvSpPr>
          <p:nvPr/>
        </p:nvSpPr>
        <p:spPr bwMode="auto">
          <a:xfrm>
            <a:off x="609600" y="152400"/>
            <a:ext cx="29306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dirty="0" smtClean="0">
                <a:latin typeface="Calibri" pitchFamily="34" charset="0"/>
              </a:rPr>
              <a:t>Natalija Gončarova,</a:t>
            </a:r>
            <a:endParaRPr lang="pl-PL" dirty="0">
              <a:latin typeface="Calibri" pitchFamily="34" charset="0"/>
            </a:endParaRPr>
          </a:p>
          <a:p>
            <a:pPr algn="ctr"/>
            <a:r>
              <a:rPr lang="pl-PL" i="1" dirty="0" smtClean="0">
                <a:latin typeface="Calibri" pitchFamily="34" charset="0"/>
              </a:rPr>
              <a:t>Bogorodica sa detetom</a:t>
            </a:r>
            <a:r>
              <a:rPr lang="pl-PL" dirty="0" smtClean="0">
                <a:latin typeface="Calibri" pitchFamily="34" charset="0"/>
              </a:rPr>
              <a:t>, </a:t>
            </a:r>
            <a:r>
              <a:rPr lang="pl-PL" dirty="0">
                <a:latin typeface="Calibri" pitchFamily="34" charset="0"/>
              </a:rPr>
              <a:t>1911</a:t>
            </a:r>
          </a:p>
          <a:p>
            <a:pPr algn="ctr"/>
            <a:r>
              <a:rPr lang="en-US" dirty="0" err="1" smtClean="0"/>
              <a:t>Tretjakovska</a:t>
            </a:r>
            <a:r>
              <a:rPr lang="en-US" dirty="0" smtClean="0"/>
              <a:t> </a:t>
            </a:r>
            <a:r>
              <a:rPr lang="en-US" dirty="0" err="1" smtClean="0"/>
              <a:t>galerija</a:t>
            </a:r>
            <a:r>
              <a:rPr lang="sr-Latn-RS" dirty="0" smtClean="0"/>
              <a:t>, Moskva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57701" name="pole tekstowe 4"/>
          <p:cNvSpPr txBox="1">
            <a:spLocks noChangeArrowheads="1"/>
          </p:cNvSpPr>
          <p:nvPr/>
        </p:nvSpPr>
        <p:spPr bwMode="auto">
          <a:xfrm>
            <a:off x="304800" y="6324600"/>
            <a:ext cx="3679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l-PL" dirty="0" smtClean="0">
                <a:latin typeface="Calibri" pitchFamily="34" charset="0"/>
              </a:rPr>
              <a:t>Natalija Gončarova, </a:t>
            </a:r>
            <a:r>
              <a:rPr lang="pl-PL" i="1" dirty="0" smtClean="0">
                <a:latin typeface="Calibri" pitchFamily="34" charset="0"/>
              </a:rPr>
              <a:t>Bekstvo u Egipat</a:t>
            </a:r>
            <a:endParaRPr lang="pl-PL" i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609600"/>
            <a:ext cx="725805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Rectangle 2"/>
          <p:cNvSpPr>
            <a:spLocks noChangeArrowheads="1"/>
          </p:cNvSpPr>
          <p:nvPr/>
        </p:nvSpPr>
        <p:spPr bwMode="auto">
          <a:xfrm>
            <a:off x="1144588" y="152400"/>
            <a:ext cx="6803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Gon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arova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1910, </a:t>
            </a:r>
            <a:r>
              <a:rPr lang="sr-Latn-RS" i="1" dirty="0" smtClean="0">
                <a:latin typeface="Calibri" pitchFamily="34" charset="0"/>
              </a:rPr>
              <a:t>Kosači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98x117.7 </a:t>
            </a:r>
            <a:r>
              <a:rPr lang="en-US" dirty="0" smtClean="0">
                <a:latin typeface="Calibri" pitchFamily="34" charset="0"/>
              </a:rPr>
              <a:t>cm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privatna kolekcija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2514600" y="76200"/>
            <a:ext cx="2287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Gončarova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Kolo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1910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160771" name="Picture 2" descr="http://artoftherussias.files.wordpress.com/2013/10/dance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457200"/>
            <a:ext cx="81724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533400" y="6019800"/>
            <a:ext cx="815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Matis, </a:t>
            </a:r>
            <a:r>
              <a:rPr lang="sr-Latn-RS" i="1" dirty="0" smtClean="0">
                <a:latin typeface="Calibri" pitchFamily="34" charset="0"/>
              </a:rPr>
              <a:t>Igra</a:t>
            </a:r>
            <a:r>
              <a:rPr lang="en-US" b="1" i="1" dirty="0" smtClean="0">
                <a:latin typeface="Calibri" pitchFamily="34" charset="0"/>
              </a:rPr>
              <a:t>.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1909- 1</a:t>
            </a:r>
            <a:r>
              <a:rPr lang="en-US" dirty="0" smtClean="0">
                <a:latin typeface="Calibri" pitchFamily="34" charset="0"/>
              </a:rPr>
              <a:t>910</a:t>
            </a:r>
            <a:r>
              <a:rPr lang="sr-Latn-CS" dirty="0" smtClean="0">
                <a:latin typeface="Calibri" pitchFamily="34" charset="0"/>
              </a:rPr>
              <a:t>, 260x391, (Ščukinova porudžbina), </a:t>
            </a:r>
            <a:r>
              <a:rPr lang="sr-Latn-RS" dirty="0" smtClean="0">
                <a:latin typeface="Calibri" pitchFamily="34" charset="0"/>
              </a:rPr>
              <a:t>Muzej Ermitaž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San</a:t>
            </a:r>
            <a:r>
              <a:rPr lang="sr-Latn-RS" dirty="0" smtClean="0">
                <a:latin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</a:rPr>
              <a:t>t </a:t>
            </a:r>
            <a:r>
              <a:rPr lang="en-US" dirty="0" err="1" smtClean="0">
                <a:latin typeface="Calibri" pitchFamily="34" charset="0"/>
              </a:rPr>
              <a:t>Peterburg</a:t>
            </a:r>
            <a:r>
              <a:rPr lang="sr-Latn-C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79724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38800" y="228600"/>
            <a:ext cx="3124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Gon</a:t>
            </a:r>
            <a:r>
              <a:rPr lang="sr-Latn-RS" dirty="0" smtClean="0"/>
              <a:t>č</a:t>
            </a:r>
            <a:r>
              <a:rPr lang="en-US" dirty="0" err="1" smtClean="0"/>
              <a:t>arova</a:t>
            </a:r>
            <a:r>
              <a:rPr lang="en-US" dirty="0" smtClean="0"/>
              <a:t>,</a:t>
            </a:r>
            <a:r>
              <a:rPr lang="sr-Latn-RS" dirty="0" smtClean="0"/>
              <a:t> Jevrejska porodica, 1912.</a:t>
            </a:r>
          </a:p>
          <a:p>
            <a:endParaRPr lang="sr-Latn-RS" dirty="0" smtClean="0"/>
          </a:p>
          <a:p>
            <a:r>
              <a:rPr lang="sr-Latn-RS" dirty="0" smtClean="0"/>
              <a:t>o temama iz jevrejskog života (običajima, životu, patnji, progonima i antisemitskim raspoloženjima u carskoj Rusiji) u slikarstvu Natalije Gončarove, o  videti: C</a:t>
            </a:r>
            <a:r>
              <a:rPr lang="en-US" dirty="0" err="1" smtClean="0"/>
              <a:t>heryl</a:t>
            </a:r>
            <a:r>
              <a:rPr lang="en-US" dirty="0" smtClean="0"/>
              <a:t> Kramer</a:t>
            </a:r>
            <a:r>
              <a:rPr lang="sr-Latn-RS" dirty="0" smtClean="0"/>
              <a:t>,</a:t>
            </a:r>
            <a:endParaRPr lang="en-US" dirty="0" smtClean="0"/>
          </a:p>
          <a:p>
            <a:r>
              <a:rPr lang="sr-Latn-RS" dirty="0" smtClean="0"/>
              <a:t>“</a:t>
            </a:r>
            <a:r>
              <a:rPr lang="en-US" dirty="0" smtClean="0"/>
              <a:t>Natalia </a:t>
            </a:r>
            <a:r>
              <a:rPr lang="en-US" dirty="0" err="1" smtClean="0"/>
              <a:t>Goncharova</a:t>
            </a:r>
            <a:r>
              <a:rPr lang="en-US" dirty="0" smtClean="0"/>
              <a:t>: Her Depiction of Jews in Tsarist Russia</a:t>
            </a:r>
            <a:r>
              <a:rPr lang="sr-Latn-RS" dirty="0" smtClean="0"/>
              <a:t>”, </a:t>
            </a:r>
            <a:endParaRPr lang="en-US" dirty="0" smtClean="0"/>
          </a:p>
          <a:p>
            <a:r>
              <a:rPr lang="en-US" i="1" dirty="0" smtClean="0"/>
              <a:t>Woman's Art Journal</a:t>
            </a:r>
            <a:endParaRPr lang="en-US" dirty="0" smtClean="0"/>
          </a:p>
          <a:p>
            <a:r>
              <a:rPr lang="en-US" dirty="0" smtClean="0"/>
              <a:t>Vol. 23, No. 1 (Spring - Summer, 2002), pp. 17-23</a:t>
            </a:r>
            <a:endParaRPr lang="sr-Latn-RS" dirty="0" smtClean="0"/>
          </a:p>
          <a:p>
            <a:r>
              <a:rPr lang="en-US" dirty="0" smtClean="0">
                <a:hlinkClick r:id="rId2"/>
              </a:rPr>
              <a:t>https://www.jstor.org/stable/1358963?seq=1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65892" name="AutoShape 4" descr="Natalia Goncharova: Her Depiction of Jews in Tsarist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4" name="AutoShape 6" descr="Natalia Goncharova: Her Depiction of Jews in Tsarist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6" name="AutoShape 8" descr="Natalia Goncharova: Her Depiction of Jews in Tsarist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5897" name="Picture 9" descr="C:\Users\User\Documents\JASMINA SVE\NASLOVI-e-knjige\rusi\gončaro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09600"/>
            <a:ext cx="3733800" cy="4440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www.tretyakovgallery.ru/upload/iblock/61d/61d53d5672a625818d20ee58cd46a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5466308" cy="6400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019800" y="304800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Gončarova, </a:t>
            </a:r>
            <a:r>
              <a:rPr lang="sr-Latn-RS" i="1" dirty="0" smtClean="0"/>
              <a:t>Jevrejske žene (jevrejska prodavnica), </a:t>
            </a:r>
            <a:r>
              <a:rPr lang="en-US" i="1" dirty="0" smtClean="0"/>
              <a:t> </a:t>
            </a:r>
            <a:r>
              <a:rPr lang="en-US" dirty="0" smtClean="0"/>
              <a:t>1912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Natalia Goncharova, Rabbi with C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57293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562600" y="594360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https://www.nationalgalleries.org/art-and-artists/575/rabbi-cat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Jews (Shabbat) | ARTISTS &amp; IMAGES of The Tretyakov Gallery Magaz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5434279" cy="6400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867400" y="5334000"/>
            <a:ext cx="3124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Gončarova,</a:t>
            </a:r>
            <a:r>
              <a:rPr lang="sr-Latn-RS" i="1" dirty="0" smtClean="0"/>
              <a:t> Jevreji (Šabat),</a:t>
            </a:r>
            <a:r>
              <a:rPr lang="en-US" i="1" dirty="0" smtClean="0"/>
              <a:t> </a:t>
            </a:r>
            <a:r>
              <a:rPr lang="en-US" dirty="0" smtClean="0"/>
              <a:t>1911</a:t>
            </a:r>
          </a:p>
          <a:p>
            <a:r>
              <a:rPr lang="sr-Latn-RS" dirty="0" smtClean="0"/>
              <a:t>ulje na platnu,</a:t>
            </a:r>
            <a:r>
              <a:rPr lang="en-US" dirty="0" smtClean="0"/>
              <a:t> 137 × 118 cm. </a:t>
            </a:r>
            <a:r>
              <a:rPr lang="sr-Latn-RS" dirty="0" smtClean="0"/>
              <a:t>Državni muzej lepih umetnosti</a:t>
            </a:r>
            <a:r>
              <a:rPr lang="en-US" dirty="0" smtClean="0"/>
              <a:t> </a:t>
            </a:r>
            <a:r>
              <a:rPr lang="en-US" dirty="0" err="1" smtClean="0"/>
              <a:t>Republi</a:t>
            </a:r>
            <a:r>
              <a:rPr lang="sr-Latn-RS" dirty="0" smtClean="0"/>
              <a:t>ke Tartastana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29622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7239000" y="152400"/>
            <a:ext cx="1905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sz="1600" dirty="0" smtClean="0">
                <a:latin typeface="Calibri" pitchFamily="34" charset="0"/>
              </a:rPr>
              <a:t>Gončarova, </a:t>
            </a:r>
            <a:r>
              <a:rPr lang="sr-Latn-RS" sz="1600" i="1" dirty="0" smtClean="0">
                <a:latin typeface="Calibri" pitchFamily="34" charset="0"/>
              </a:rPr>
              <a:t>Autoportret sa žutim ljiljanima</a:t>
            </a:r>
            <a:r>
              <a:rPr lang="sr-Latn-RS" sz="1600" dirty="0" smtClean="0">
                <a:latin typeface="Calibri" pitchFamily="34" charset="0"/>
              </a:rPr>
              <a:t>, 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1907–1908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 ulje na platnu,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77,5 х </a:t>
            </a:r>
            <a:r>
              <a:rPr lang="en-US" sz="1600" dirty="0" smtClean="0">
                <a:latin typeface="Calibri" pitchFamily="34" charset="0"/>
              </a:rPr>
              <a:t>58,2</a:t>
            </a:r>
            <a:r>
              <a:rPr lang="sr-Latn-RS" sz="1600" dirty="0" smtClean="0">
                <a:latin typeface="Calibri" pitchFamily="34" charset="0"/>
              </a:rPr>
              <a:t> cm,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/>
              <a:t>Tretjakovska</a:t>
            </a:r>
            <a:r>
              <a:rPr lang="en-US" sz="1600" dirty="0" smtClean="0"/>
              <a:t> </a:t>
            </a:r>
            <a:r>
              <a:rPr lang="en-US" sz="1600" dirty="0" err="1" smtClean="0"/>
              <a:t>galerija</a:t>
            </a:r>
            <a:r>
              <a:rPr lang="sr-Latn-RS" sz="1600" dirty="0" smtClean="0"/>
              <a:t>, Moskva</a:t>
            </a:r>
          </a:p>
          <a:p>
            <a:r>
              <a:rPr lang="en-US" sz="1600" dirty="0" smtClean="0">
                <a:latin typeface="Calibri" pitchFamily="34" charset="0"/>
              </a:rPr>
              <a:t>V</a:t>
            </a:r>
            <a:r>
              <a:rPr lang="sr-Latn-RS" sz="1600" dirty="0" smtClean="0">
                <a:latin typeface="Calibri" pitchFamily="34" charset="0"/>
              </a:rPr>
              <a:t>ideti na: </a:t>
            </a:r>
            <a:r>
              <a:rPr lang="en-US" sz="1600" dirty="0" smtClean="0">
                <a:hlinkClick r:id="rId3"/>
              </a:rPr>
              <a:t>https://www.tretyakovgallery.ru/en/collection/avtoportret-s-zheltymi-liliyami/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152401" y="152400"/>
            <a:ext cx="5867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Natalija Gončarova </a:t>
            </a:r>
            <a:r>
              <a:rPr lang="pl-PL" dirty="0">
                <a:latin typeface="Calibri" pitchFamily="34" charset="0"/>
              </a:rPr>
              <a:t>(1881-1962</a:t>
            </a:r>
            <a:r>
              <a:rPr lang="pl-PL" sz="1600" dirty="0">
                <a:latin typeface="Calibri" pitchFamily="34" charset="0"/>
              </a:rPr>
              <a:t>) </a:t>
            </a:r>
            <a:r>
              <a:rPr lang="pl-PL" sz="1600" dirty="0" smtClean="0">
                <a:latin typeface="Calibri" pitchFamily="34" charset="0"/>
              </a:rPr>
              <a:t>; videti tekst: </a:t>
            </a:r>
            <a:r>
              <a:rPr lang="en-US" dirty="0" smtClean="0">
                <a:hlinkClick r:id="rId4"/>
              </a:rPr>
              <a:t>https://www.tretyakovgallerymagazine.com/articles/1-2014-42/goncharova-name-had-ring-victory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41317" name="Picture 2" descr="http://www.tretyakovgallery.ru/dataphotos/3/3d/3de48af3561f7dd100c13de2fd8cec8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1612900"/>
            <a:ext cx="390525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http://www.imj.org.il/images/exhibitions/2004/russian/naked_woman_gontscharow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3500438"/>
            <a:ext cx="22002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4" descr="http://1.bp.blogspot.com/-vCYLvqAZRko/T8pkRQCxh3I/AAAAAAAAGIs/BCEfuBzSzNE/s1600/Natalia+Goncharova+Auto-Retra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1438" y="0"/>
            <a:ext cx="2722562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6" descr="http://biography.sgu.ru/bio/data/files/pictures/image/4017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81075"/>
            <a:ext cx="634365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5" name="pole tekstowe 4"/>
          <p:cNvSpPr txBox="1">
            <a:spLocks noChangeArrowheads="1"/>
          </p:cNvSpPr>
          <p:nvPr/>
        </p:nvSpPr>
        <p:spPr bwMode="auto">
          <a:xfrm>
            <a:off x="0" y="333375"/>
            <a:ext cx="6516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 smtClean="0">
                <a:latin typeface="Calibri" pitchFamily="34" charset="0"/>
              </a:rPr>
              <a:t>Natalija Gončarova</a:t>
            </a:r>
            <a:r>
              <a:rPr lang="pl-PL" sz="1600" dirty="0">
                <a:latin typeface="Calibri" pitchFamily="34" charset="0"/>
              </a:rPr>
              <a:t>, </a:t>
            </a:r>
            <a:r>
              <a:rPr lang="pl-PL" sz="1600" i="1" dirty="0" smtClean="0">
                <a:latin typeface="Calibri" pitchFamily="34" charset="0"/>
              </a:rPr>
              <a:t>Proleće u gradu</a:t>
            </a:r>
            <a:r>
              <a:rPr lang="pl-PL" sz="1600" dirty="0" smtClean="0">
                <a:latin typeface="Calibri" pitchFamily="34" charset="0"/>
              </a:rPr>
              <a:t>, </a:t>
            </a:r>
            <a:r>
              <a:rPr lang="pl-PL" sz="1600" dirty="0">
                <a:latin typeface="Calibri" pitchFamily="34" charset="0"/>
              </a:rPr>
              <a:t>1910, </a:t>
            </a:r>
            <a:r>
              <a:rPr lang="sr-Latn-RS" sz="1600" dirty="0" smtClean="0">
                <a:latin typeface="Calibri" pitchFamily="34" charset="0"/>
              </a:rPr>
              <a:t>ulje na platnu</a:t>
            </a:r>
            <a:r>
              <a:rPr lang="pl-PL" sz="1600" dirty="0" smtClean="0">
                <a:latin typeface="Calibri" pitchFamily="34" charset="0"/>
              </a:rPr>
              <a:t>, </a:t>
            </a:r>
            <a:r>
              <a:rPr lang="pl-PL" sz="1600" dirty="0">
                <a:latin typeface="Calibri" pitchFamily="34" charset="0"/>
              </a:rPr>
              <a:t>70 x 91 cm, </a:t>
            </a:r>
          </a:p>
          <a:p>
            <a:r>
              <a:rPr lang="pl-PL" sz="1600" dirty="0" smtClean="0">
                <a:latin typeface="Calibri" pitchFamily="34" charset="0"/>
              </a:rPr>
              <a:t>Privatna kolekcija, Sankt Peterburg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174086" name="pole tekstowe 5"/>
          <p:cNvSpPr txBox="1">
            <a:spLocks noChangeArrowheads="1"/>
          </p:cNvSpPr>
          <p:nvPr/>
        </p:nvSpPr>
        <p:spPr bwMode="auto">
          <a:xfrm>
            <a:off x="6372225" y="6237288"/>
            <a:ext cx="2619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dirty="0">
                <a:latin typeface="Calibri" pitchFamily="34" charset="0"/>
              </a:rPr>
              <a:t>1910, Moscow, </a:t>
            </a:r>
            <a:r>
              <a:rPr lang="en-US" sz="1400" dirty="0" err="1" smtClean="0"/>
              <a:t>Tretjakovska</a:t>
            </a:r>
            <a:r>
              <a:rPr lang="en-US" sz="1400" dirty="0" smtClean="0"/>
              <a:t> </a:t>
            </a:r>
            <a:r>
              <a:rPr lang="en-US" sz="1400" dirty="0" err="1" smtClean="0"/>
              <a:t>galerija</a:t>
            </a:r>
            <a:r>
              <a:rPr lang="sr-Latn-RS" sz="1400" dirty="0" smtClean="0"/>
              <a:t>, Moskva</a:t>
            </a:r>
            <a:endParaRPr lang="en-GB" sz="1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pole tekstowe 2"/>
          <p:cNvSpPr txBox="1">
            <a:spLocks noChangeArrowheads="1"/>
          </p:cNvSpPr>
          <p:nvPr/>
        </p:nvSpPr>
        <p:spPr bwMode="auto">
          <a:xfrm>
            <a:off x="1981200" y="87868"/>
            <a:ext cx="48678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Gončarova</a:t>
            </a:r>
            <a:r>
              <a:rPr lang="pl-PL" dirty="0">
                <a:latin typeface="Calibri" pitchFamily="34" charset="0"/>
              </a:rPr>
              <a:t>, </a:t>
            </a:r>
            <a:r>
              <a:rPr lang="pl-PL" i="1" dirty="0" smtClean="0">
                <a:latin typeface="Calibri" pitchFamily="34" charset="0"/>
              </a:rPr>
              <a:t>Ulica u Moskvi</a:t>
            </a:r>
            <a:r>
              <a:rPr lang="pl-PL" dirty="0" smtClean="0">
                <a:latin typeface="Calibri" pitchFamily="34" charset="0"/>
              </a:rPr>
              <a:t>,  </a:t>
            </a:r>
            <a:r>
              <a:rPr lang="pl-PL" dirty="0">
                <a:latin typeface="Calibri" pitchFamily="34" charset="0"/>
              </a:rPr>
              <a:t>1911, 64.8 x 78.7 </a:t>
            </a:r>
            <a:r>
              <a:rPr lang="pl-PL" dirty="0" smtClean="0">
                <a:latin typeface="Calibri" pitchFamily="34" charset="0"/>
              </a:rPr>
              <a:t>cm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176131" name="Picture 2" descr="http://elegantnewyork.com/wp-content/uploads/2012/09/Natlia-Goncharova-Street-in-Mosc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520700"/>
            <a:ext cx="77374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http://www.usc.edu/dept/LAS/IMRC/course_website/slides11/_male001_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5" name="Rectangle 2"/>
          <p:cNvSpPr>
            <a:spLocks noChangeArrowheads="1"/>
          </p:cNvSpPr>
          <p:nvPr/>
        </p:nvSpPr>
        <p:spPr bwMode="auto">
          <a:xfrm>
            <a:off x="1371600" y="152400"/>
            <a:ext cx="30178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sr-Latn-RS" b="1" dirty="0" smtClean="0">
                <a:latin typeface="Calibri" pitchFamily="34" charset="0"/>
              </a:rPr>
              <a:t>Kazimir Maljevič </a:t>
            </a:r>
            <a:r>
              <a:rPr lang="sr-Latn-CS" b="1" dirty="0" smtClean="0">
                <a:latin typeface="Calibri" pitchFamily="34" charset="0"/>
              </a:rPr>
              <a:t>(1879-1935</a:t>
            </a:r>
            <a:r>
              <a:rPr lang="sr-Latn-CS" b="1" dirty="0">
                <a:latin typeface="Calibri" pitchFamily="34" charset="0"/>
              </a:rPr>
              <a:t>),</a:t>
            </a:r>
          </a:p>
          <a:p>
            <a:pPr algn="r"/>
            <a:r>
              <a:rPr lang="en-US" dirty="0">
                <a:latin typeface="Calibri" pitchFamily="34" charset="0"/>
              </a:rPr>
              <a:t>Kursk, </a:t>
            </a:r>
            <a:r>
              <a:rPr lang="sr-Latn-RS" dirty="0" smtClean="0">
                <a:latin typeface="Calibri" pitchFamily="34" charset="0"/>
              </a:rPr>
              <a:t>oko </a:t>
            </a:r>
            <a:r>
              <a:rPr lang="en-US" dirty="0" smtClean="0">
                <a:latin typeface="Calibri" pitchFamily="34" charset="0"/>
              </a:rPr>
              <a:t>1900</a:t>
            </a:r>
            <a:r>
              <a:rPr lang="sr-Latn-RS" dirty="0" smtClean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4" descr="http://elibron.com/support/view_im.php?fl=/u08/usr2/pview_img002/58966/15443&amp;ft=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1688" y="0"/>
            <a:ext cx="4532312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59" name="pole tekstowe 4"/>
          <p:cNvSpPr txBox="1">
            <a:spLocks noChangeArrowheads="1"/>
          </p:cNvSpPr>
          <p:nvPr/>
        </p:nvSpPr>
        <p:spPr bwMode="auto">
          <a:xfrm>
            <a:off x="914400" y="228600"/>
            <a:ext cx="351700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l-PL" dirty="0" smtClean="0">
                <a:latin typeface="Calibri" pitchFamily="34" charset="0"/>
              </a:rPr>
              <a:t>Maljevič, </a:t>
            </a:r>
            <a:r>
              <a:rPr lang="pl-PL" i="1" dirty="0" smtClean="0">
                <a:latin typeface="Calibri" pitchFamily="34" charset="0"/>
              </a:rPr>
              <a:t>Kupač</a:t>
            </a:r>
            <a:r>
              <a:rPr lang="pl-PL" dirty="0" smtClean="0">
                <a:latin typeface="Calibri" pitchFamily="34" charset="0"/>
              </a:rPr>
              <a:t>, </a:t>
            </a:r>
            <a:r>
              <a:rPr lang="pl-PL" dirty="0">
                <a:latin typeface="Calibri" pitchFamily="34" charset="0"/>
              </a:rPr>
              <a:t>1911</a:t>
            </a:r>
          </a:p>
          <a:p>
            <a:pPr algn="r"/>
            <a:r>
              <a:rPr lang="pl-PL" dirty="0" smtClean="0">
                <a:latin typeface="Calibri" pitchFamily="34" charset="0"/>
              </a:rPr>
              <a:t>gvaš na papiru, </a:t>
            </a:r>
            <a:r>
              <a:rPr lang="pl-PL" dirty="0">
                <a:latin typeface="Calibri" pitchFamily="34" charset="0"/>
              </a:rPr>
              <a:t>106.7 x 71.1 cm</a:t>
            </a:r>
          </a:p>
          <a:p>
            <a:pPr algn="r"/>
            <a:r>
              <a:rPr lang="pl-PL" dirty="0">
                <a:latin typeface="Calibri" pitchFamily="34" charset="0"/>
              </a:rPr>
              <a:t>Stedelijk, </a:t>
            </a:r>
            <a:r>
              <a:rPr lang="pl-PL" dirty="0" smtClean="0">
                <a:latin typeface="Calibri" pitchFamily="34" charset="0"/>
              </a:rPr>
              <a:t>Amsterdam</a:t>
            </a:r>
          </a:p>
          <a:p>
            <a:pPr algn="r"/>
            <a:r>
              <a:rPr lang="pl-PL" dirty="0" smtClean="0">
                <a:latin typeface="Calibri" pitchFamily="34" charset="0"/>
              </a:rPr>
              <a:t>Videti na: </a:t>
            </a:r>
            <a:r>
              <a:rPr lang="en-US" dirty="0" smtClean="0">
                <a:hlinkClick r:id="rId4"/>
              </a:rPr>
              <a:t>https://www.stedelijk.nl/en/collection/1895-kazimir-malevich-bader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24260" name="Rectangle 3"/>
          <p:cNvSpPr>
            <a:spLocks noChangeArrowheads="1"/>
          </p:cNvSpPr>
          <p:nvPr/>
        </p:nvSpPr>
        <p:spPr bwMode="auto">
          <a:xfrm>
            <a:off x="457200" y="5791200"/>
            <a:ext cx="3733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(Malevicev </a:t>
            </a:r>
            <a:r>
              <a:rPr lang="pl-PL" dirty="0">
                <a:latin typeface="Calibri" pitchFamily="34" charset="0"/>
              </a:rPr>
              <a:t>odgovor na Matisovu sobu u Ščukinovoj kući u </a:t>
            </a:r>
            <a:r>
              <a:rPr lang="pl-PL" dirty="0" smtClean="0">
                <a:latin typeface="Calibri" pitchFamily="34" charset="0"/>
              </a:rPr>
              <a:t>Moskvi)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ttp://www.usc.edu/dept/LAS/IMRC/course_website/slides11/malev004_tif150_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5538" y="0"/>
            <a:ext cx="6748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07" name="Rectangle 2"/>
          <p:cNvSpPr>
            <a:spLocks noChangeArrowheads="1"/>
          </p:cNvSpPr>
          <p:nvPr/>
        </p:nvSpPr>
        <p:spPr bwMode="auto">
          <a:xfrm>
            <a:off x="152400" y="228600"/>
            <a:ext cx="205105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Mal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err="1" smtClean="0">
                <a:latin typeface="Calibri" pitchFamily="34" charset="0"/>
              </a:rPr>
              <a:t>evi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smtClean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 </a:t>
            </a:r>
            <a:r>
              <a:rPr lang="sr-Latn-RS" i="1" dirty="0" smtClean="0">
                <a:latin typeface="Calibri" pitchFamily="34" charset="0"/>
              </a:rPr>
              <a:t>Čovek na bulevaru </a:t>
            </a:r>
            <a:r>
              <a:rPr lang="en-US" dirty="0">
                <a:latin typeface="Calibri" pitchFamily="34" charset="0"/>
              </a:rPr>
              <a:t> (1910)</a:t>
            </a:r>
            <a:r>
              <a:rPr lang="sr-Latn-CS" dirty="0">
                <a:latin typeface="Calibri" pitchFamily="34" charset="0"/>
              </a:rPr>
              <a:t>, 72x71 cm, Stedelijk, Amsterdam</a:t>
            </a:r>
          </a:p>
          <a:p>
            <a:pPr algn="r"/>
            <a:endParaRPr lang="sr-Latn-CS" dirty="0">
              <a:latin typeface="Calibri" pitchFamily="34" charset="0"/>
            </a:endParaRPr>
          </a:p>
          <a:p>
            <a:pPr algn="r"/>
            <a:r>
              <a:rPr lang="sr-Latn-CS" dirty="0">
                <a:latin typeface="Calibri" pitchFamily="34" charset="0"/>
              </a:rPr>
              <a:t>Larionov je 1910 pozvao Maljeviča da se pridruži izložbi novoformirane grupe Karo Pub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Kazimir Malevich. Gardener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8150" y="0"/>
            <a:ext cx="48958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5" name="Rectangle 2"/>
          <p:cNvSpPr>
            <a:spLocks noChangeArrowheads="1"/>
          </p:cNvSpPr>
          <p:nvPr/>
        </p:nvSpPr>
        <p:spPr bwMode="auto">
          <a:xfrm>
            <a:off x="381000" y="152400"/>
            <a:ext cx="3810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Maljevič, </a:t>
            </a:r>
            <a:r>
              <a:rPr lang="sr-Latn-RS" i="1" dirty="0" smtClean="0">
                <a:latin typeface="Calibri" pitchFamily="34" charset="0"/>
              </a:rPr>
              <a:t>Baštovan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nl-NL" dirty="0">
                <a:latin typeface="Calibri" pitchFamily="34" charset="0"/>
              </a:rPr>
              <a:t> 1911. </a:t>
            </a:r>
            <a:r>
              <a:rPr lang="sr-Latn-RS" dirty="0" smtClean="0">
                <a:latin typeface="Calibri" pitchFamily="34" charset="0"/>
              </a:rPr>
              <a:t>gvaš na papiru,</a:t>
            </a:r>
            <a:r>
              <a:rPr lang="nl-NL" dirty="0" smtClean="0">
                <a:latin typeface="Calibri" pitchFamily="34" charset="0"/>
              </a:rPr>
              <a:t> </a:t>
            </a:r>
            <a:r>
              <a:rPr lang="nl-NL" dirty="0">
                <a:latin typeface="Calibri" pitchFamily="34" charset="0"/>
              </a:rPr>
              <a:t>91 x 70 cm. Stedelijk Museum, </a:t>
            </a:r>
            <a:r>
              <a:rPr lang="nl-NL" dirty="0" smtClean="0">
                <a:latin typeface="Calibri" pitchFamily="34" charset="0"/>
              </a:rPr>
              <a:t>Amsterdam.</a:t>
            </a:r>
            <a:endParaRPr lang="sr-Latn-CS" dirty="0">
              <a:latin typeface="Calibri" pitchFamily="34" charset="0"/>
            </a:endParaRPr>
          </a:p>
          <a:p>
            <a:pPr algn="r"/>
            <a:endParaRPr lang="sr-Latn-CS" dirty="0">
              <a:latin typeface="Calibri" pitchFamily="34" charset="0"/>
            </a:endParaRPr>
          </a:p>
          <a:p>
            <a:pPr algn="r"/>
            <a:r>
              <a:rPr lang="sr-Latn-CS" dirty="0"/>
              <a:t>(</a:t>
            </a:r>
            <a:r>
              <a:rPr lang="sr-Latn-CS" dirty="0">
                <a:latin typeface="Calibri" pitchFamily="34" charset="0"/>
              </a:rPr>
              <a:t>Gogen i fovističko nasleđe</a:t>
            </a:r>
            <a:r>
              <a:rPr lang="sr-Latn-CS" dirty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http://realgallery.ru/copy_pictures/orig/1021174.jpg?10.03.10.12.51.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8438" y="0"/>
            <a:ext cx="6405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9" name="Prostokąt 2"/>
          <p:cNvSpPr>
            <a:spLocks noChangeArrowheads="1"/>
          </p:cNvSpPr>
          <p:nvPr/>
        </p:nvSpPr>
        <p:spPr bwMode="auto">
          <a:xfrm>
            <a:off x="-65195" y="0"/>
            <a:ext cx="275601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l-PL" dirty="0" smtClean="0">
                <a:latin typeface="Calibri" pitchFamily="34" charset="0"/>
              </a:rPr>
              <a:t>Maljevič</a:t>
            </a:r>
            <a:endParaRPr lang="pl-PL" dirty="0">
              <a:latin typeface="Calibri" pitchFamily="34" charset="0"/>
            </a:endParaRPr>
          </a:p>
          <a:p>
            <a:pPr algn="r"/>
            <a:r>
              <a:rPr lang="sr-Latn-RS" i="1" dirty="0" smtClean="0">
                <a:latin typeface="Calibri" pitchFamily="34" charset="0"/>
              </a:rPr>
              <a:t>Ljudi koji poliraju pod</a:t>
            </a:r>
            <a:r>
              <a:rPr lang="pl-PL" dirty="0" smtClean="0">
                <a:latin typeface="Calibri" pitchFamily="34" charset="0"/>
              </a:rPr>
              <a:t>, </a:t>
            </a:r>
            <a:r>
              <a:rPr lang="en-GB" dirty="0">
                <a:latin typeface="Calibri" pitchFamily="34" charset="0"/>
              </a:rPr>
              <a:t>1911</a:t>
            </a:r>
            <a:endParaRPr lang="pl-PL" dirty="0">
              <a:latin typeface="Calibri" pitchFamily="34" charset="0"/>
            </a:endParaRPr>
          </a:p>
          <a:p>
            <a:pPr algn="r"/>
            <a:r>
              <a:rPr lang="pl-PL" dirty="0" smtClean="0">
                <a:latin typeface="Calibri" pitchFamily="34" charset="0"/>
              </a:rPr>
              <a:t>gvaš na papiru</a:t>
            </a:r>
            <a:endParaRPr lang="pl-PL" dirty="0">
              <a:latin typeface="Calibri" pitchFamily="34" charset="0"/>
            </a:endParaRPr>
          </a:p>
          <a:p>
            <a:pPr algn="r"/>
            <a:r>
              <a:rPr lang="pl-PL" dirty="0">
                <a:latin typeface="Calibri" pitchFamily="34" charset="0"/>
              </a:rPr>
              <a:t>71.12 x </a:t>
            </a:r>
            <a:r>
              <a:rPr lang="pl-PL" dirty="0" smtClean="0">
                <a:latin typeface="Calibri" pitchFamily="34" charset="0"/>
              </a:rPr>
              <a:t>71.12</a:t>
            </a:r>
          </a:p>
          <a:p>
            <a:pPr algn="r"/>
            <a:r>
              <a:rPr lang="en-GB" dirty="0" smtClean="0">
                <a:latin typeface="Calibri" pitchFamily="34" charset="0"/>
              </a:rPr>
              <a:t>Amsterdam</a:t>
            </a:r>
            <a:r>
              <a:rPr lang="en-GB" dirty="0">
                <a:latin typeface="Calibri" pitchFamily="34" charset="0"/>
              </a:rPr>
              <a:t>, </a:t>
            </a:r>
            <a:r>
              <a:rPr lang="en-GB" dirty="0" err="1">
                <a:latin typeface="Calibri" pitchFamily="34" charset="0"/>
              </a:rPr>
              <a:t>Stedel</a:t>
            </a:r>
            <a:r>
              <a:rPr lang="pl-PL" dirty="0">
                <a:latin typeface="Calibri" pitchFamily="34" charset="0"/>
              </a:rPr>
              <a:t>ijk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4700" y="0"/>
            <a:ext cx="455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Rectangle 2"/>
          <p:cNvSpPr>
            <a:spLocks noChangeArrowheads="1"/>
          </p:cNvSpPr>
          <p:nvPr/>
        </p:nvSpPr>
        <p:spPr bwMode="auto">
          <a:xfrm>
            <a:off x="381000" y="304800"/>
            <a:ext cx="3962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 smtClean="0">
                <a:latin typeface="Calibri" pitchFamily="34" charset="0"/>
              </a:rPr>
              <a:t>Gon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arova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Berba voća</a:t>
            </a:r>
            <a:r>
              <a:rPr lang="sr-Latn-CS" dirty="0" smtClean="0">
                <a:latin typeface="Calibri" pitchFamily="34" charset="0"/>
              </a:rPr>
              <a:t>, 1909, </a:t>
            </a:r>
            <a:r>
              <a:rPr lang="sr-Latn-RS" dirty="0" smtClean="0">
                <a:latin typeface="Calibri" pitchFamily="34" charset="0"/>
              </a:rPr>
              <a:t>ulje na platnu,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1201x72 cm.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r>
              <a:rPr lang="en-US" dirty="0" smtClean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"/>
          <p:cNvSpPr>
            <a:spLocks noChangeArrowheads="1"/>
          </p:cNvSpPr>
          <p:nvPr/>
        </p:nvSpPr>
        <p:spPr bwMode="auto">
          <a:xfrm>
            <a:off x="990600" y="304800"/>
            <a:ext cx="358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dirty="0" smtClean="0">
                <a:latin typeface="Calibri" pitchFamily="34" charset="0"/>
              </a:rPr>
              <a:t>Gončarova, </a:t>
            </a:r>
            <a:r>
              <a:rPr lang="sr-Latn-RS" i="1" dirty="0" smtClean="0">
                <a:latin typeface="Calibri" pitchFamily="34" charset="0"/>
              </a:rPr>
              <a:t>Berba voća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1910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 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(103.5x71 cm)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 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43363" name="Picture 2" descr="Goncharova. Fruit Picking, 19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6025" y="0"/>
            <a:ext cx="4117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3"/>
          <p:cNvSpPr>
            <a:spLocks noChangeArrowheads="1"/>
          </p:cNvSpPr>
          <p:nvPr/>
        </p:nvSpPr>
        <p:spPr bwMode="auto">
          <a:xfrm>
            <a:off x="228600" y="152400"/>
            <a:ext cx="4114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dirty="0" smtClean="0">
                <a:latin typeface="Calibri" pitchFamily="34" charset="0"/>
              </a:rPr>
              <a:t>Gončarova, </a:t>
            </a:r>
            <a:r>
              <a:rPr lang="sr-Latn-RS" i="1" dirty="0" smtClean="0">
                <a:latin typeface="Calibri" pitchFamily="34" charset="0"/>
              </a:rPr>
              <a:t>Berba voća,</a:t>
            </a:r>
            <a:r>
              <a:rPr lang="sr-Latn-RS" b="1" i="1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1909</a:t>
            </a:r>
            <a:r>
              <a:rPr lang="en-US" b="1" dirty="0">
                <a:latin typeface="Calibri" pitchFamily="34" charset="0"/>
              </a:rPr>
              <a:t>.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 ulje na platnu,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102x72 cm.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44387" name="Picture 2" descr="http://cdn2.all-art.org/art_20th_century/cubism/goncharova/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2463" y="0"/>
            <a:ext cx="4681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41910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Rectangle 2"/>
          <p:cNvSpPr>
            <a:spLocks noChangeArrowheads="1"/>
          </p:cNvSpPr>
          <p:nvPr/>
        </p:nvSpPr>
        <p:spPr bwMode="auto">
          <a:xfrm>
            <a:off x="304800" y="152400"/>
            <a:ext cx="3810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Gon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arova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Dečak sa petlom</a:t>
            </a:r>
            <a:r>
              <a:rPr lang="en-US" dirty="0" smtClean="0">
                <a:latin typeface="Calibri" pitchFamily="34" charset="0"/>
              </a:rPr>
              <a:t>, 1900-1913, </a:t>
            </a:r>
            <a:r>
              <a:rPr lang="sr-Latn-RS" dirty="0" smtClean="0">
                <a:latin typeface="Calibri" pitchFamily="34" charset="0"/>
              </a:rPr>
              <a:t>ulje na platnu,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99 x 79 cm. National Gallery of Armenia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Yerevan</a:t>
            </a:r>
          </a:p>
        </p:txBody>
      </p:sp>
      <p:pic>
        <p:nvPicPr>
          <p:cNvPr id="1454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52400"/>
            <a:ext cx="40862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Rectangle 4"/>
          <p:cNvSpPr>
            <a:spLocks noChangeArrowheads="1"/>
          </p:cNvSpPr>
          <p:nvPr/>
        </p:nvSpPr>
        <p:spPr bwMode="auto">
          <a:xfrm>
            <a:off x="4953000" y="3200400"/>
            <a:ext cx="3962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 smtClean="0">
                <a:latin typeface="Calibri" pitchFamily="34" charset="0"/>
              </a:rPr>
              <a:t>Gon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arova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Pralje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1911.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 ulje na platnu</a:t>
            </a:r>
            <a:r>
              <a:rPr lang="en-US" dirty="0" smtClean="0">
                <a:latin typeface="Calibri" pitchFamily="34" charset="0"/>
              </a:rPr>
              <a:t>,</a:t>
            </a:r>
            <a:r>
              <a:rPr lang="sr-Latn-R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102x146 </a:t>
            </a:r>
            <a:r>
              <a:rPr lang="en-US" dirty="0">
                <a:latin typeface="Calibri" pitchFamily="34" charset="0"/>
              </a:rPr>
              <a:t>cm.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[museo_thyssen_g_CTB_1977_34.jpg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52400"/>
            <a:ext cx="57150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Rectangle 2"/>
          <p:cNvSpPr>
            <a:spLocks noChangeArrowheads="1"/>
          </p:cNvSpPr>
          <p:nvPr/>
        </p:nvSpPr>
        <p:spPr bwMode="auto">
          <a:xfrm>
            <a:off x="304800" y="304800"/>
            <a:ext cx="2667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Gončarova, </a:t>
            </a:r>
            <a:r>
              <a:rPr lang="sr-Latn-RS" i="1" dirty="0" smtClean="0">
                <a:latin typeface="Calibri" pitchFamily="34" charset="0"/>
              </a:rPr>
              <a:t>Ribolov </a:t>
            </a:r>
            <a:r>
              <a:rPr lang="sr-Latn-RS" dirty="0" smtClean="0">
                <a:latin typeface="Calibri" pitchFamily="34" charset="0"/>
              </a:rPr>
              <a:t>(</a:t>
            </a:r>
            <a:r>
              <a:rPr lang="sr-Latn-RS" i="1" dirty="0" smtClean="0">
                <a:latin typeface="Calibri" pitchFamily="34" charset="0"/>
              </a:rPr>
              <a:t>Ribolovci)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1909</a:t>
            </a:r>
            <a:endParaRPr lang="en-US" dirty="0">
              <a:latin typeface="Calibri" pitchFamily="34" charset="0"/>
            </a:endParaRPr>
          </a:p>
          <a:p>
            <a:pPr algn="r"/>
            <a:r>
              <a:rPr lang="sr-Latn-RS" dirty="0" smtClean="0">
                <a:latin typeface="Calibri" pitchFamily="34" charset="0"/>
              </a:rPr>
              <a:t>ulje na platnu </a:t>
            </a:r>
            <a:r>
              <a:rPr lang="en-US" dirty="0" smtClean="0">
                <a:latin typeface="Calibri" pitchFamily="34" charset="0"/>
              </a:rPr>
              <a:t>112 </a:t>
            </a:r>
            <a:r>
              <a:rPr lang="en-US" dirty="0">
                <a:latin typeface="Calibri" pitchFamily="34" charset="0"/>
              </a:rPr>
              <a:t>x 99,7 cm</a:t>
            </a:r>
          </a:p>
          <a:p>
            <a:pPr algn="r"/>
            <a:r>
              <a:rPr lang="en-US" dirty="0" err="1">
                <a:latin typeface="Calibri" pitchFamily="34" charset="0"/>
              </a:rPr>
              <a:t>Museo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Thyssen-Bornemisza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Madrid</a:t>
            </a:r>
            <a:endParaRPr lang="sr-Latn-R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V</a:t>
            </a:r>
            <a:r>
              <a:rPr lang="sr-Latn-RS" dirty="0" smtClean="0">
                <a:latin typeface="Calibri" pitchFamily="34" charset="0"/>
              </a:rPr>
              <a:t>ideti na: </a:t>
            </a:r>
            <a:r>
              <a:rPr lang="en-US" dirty="0" smtClean="0">
                <a:hlinkClick r:id="rId3"/>
              </a:rPr>
              <a:t>https://www.museothyssen.org/en/collection/artists/goncharova-natalia/fishing-fishers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://www.russianpaintings.net/articleimg/goncharova/goncharova_peasants_gathering_grapes_19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86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2"/>
          <p:cNvSpPr>
            <a:spLocks noChangeArrowheads="1"/>
          </p:cNvSpPr>
          <p:nvPr/>
        </p:nvSpPr>
        <p:spPr bwMode="auto">
          <a:xfrm>
            <a:off x="5638800" y="152400"/>
            <a:ext cx="3124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Gon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arova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Seljani beru grožđe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1911</a:t>
            </a:r>
            <a:r>
              <a:rPr lang="sr-Latn-C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(jedna od devet kompozicija)</a:t>
            </a:r>
            <a:r>
              <a:rPr lang="en-US" dirty="0" smtClean="0">
                <a:latin typeface="Calibri" pitchFamily="34" charset="0"/>
              </a:rPr>
              <a:t>,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131x100.5 cm</a:t>
            </a:r>
            <a:r>
              <a:rPr lang="sr-Latn-CS" dirty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/>
              <a:t>Tretjakovska</a:t>
            </a:r>
            <a:r>
              <a:rPr lang="en-US" dirty="0" smtClean="0"/>
              <a:t> </a:t>
            </a:r>
            <a:r>
              <a:rPr lang="en-US" dirty="0" err="1" smtClean="0"/>
              <a:t>galerija</a:t>
            </a:r>
            <a:r>
              <a:rPr lang="sr-Latn-RS" dirty="0" smtClean="0"/>
              <a:t>, Moskva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52580" name="Picture 2" descr="http://artoftherussias.files.wordpress.com/2013/10/grapes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8825" y="2571750"/>
            <a:ext cx="33051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38200"/>
            <a:ext cx="8458200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Rectangle 2"/>
          <p:cNvSpPr>
            <a:spLocks noChangeArrowheads="1"/>
          </p:cNvSpPr>
          <p:nvPr/>
        </p:nvSpPr>
        <p:spPr bwMode="auto">
          <a:xfrm>
            <a:off x="914400" y="152400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latin typeface="Calibri" pitchFamily="34" charset="0"/>
              </a:rPr>
              <a:t>Natalija Gončarova</a:t>
            </a:r>
            <a:r>
              <a:rPr lang="pl-PL" dirty="0">
                <a:latin typeface="Calibri" pitchFamily="34" charset="0"/>
              </a:rPr>
              <a:t>, </a:t>
            </a:r>
            <a:r>
              <a:rPr lang="pl-PL" dirty="0" smtClean="0">
                <a:latin typeface="Calibri" pitchFamily="34" charset="0"/>
              </a:rPr>
              <a:t>Branje grožđa: seljani plešu, </a:t>
            </a:r>
            <a:r>
              <a:rPr lang="pl-PL" dirty="0">
                <a:latin typeface="Calibri" pitchFamily="34" charset="0"/>
              </a:rPr>
              <a:t>1911, 92 x 145 cm, Canberra, National Gallery of Australia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461</Words>
  <Application>Microsoft Office PowerPoint</Application>
  <PresentationFormat>On-screen Show (4:3)</PresentationFormat>
  <Paragraphs>66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neoprimitivizam/gončarova i maljevič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neoprimitivizam/gončarova i maljevič</dc:title>
  <dc:creator>User</dc:creator>
  <cp:lastModifiedBy>User</cp:lastModifiedBy>
  <cp:revision>1</cp:revision>
  <dcterms:created xsi:type="dcterms:W3CDTF">2020-04-15T21:41:12Z</dcterms:created>
  <dcterms:modified xsi:type="dcterms:W3CDTF">2020-04-15T21:42:24Z</dcterms:modified>
</cp:coreProperties>
</file>