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69" r:id="rId5"/>
    <p:sldId id="275" r:id="rId6"/>
    <p:sldId id="276" r:id="rId7"/>
    <p:sldId id="271" r:id="rId8"/>
    <p:sldId id="273" r:id="rId9"/>
    <p:sldId id="277" r:id="rId10"/>
    <p:sldId id="272" r:id="rId11"/>
    <p:sldId id="285" r:id="rId12"/>
    <p:sldId id="278" r:id="rId13"/>
    <p:sldId id="284" r:id="rId14"/>
    <p:sldId id="258" r:id="rId15"/>
    <p:sldId id="279" r:id="rId16"/>
    <p:sldId id="259" r:id="rId17"/>
    <p:sldId id="280" r:id="rId18"/>
    <p:sldId id="260" r:id="rId19"/>
    <p:sldId id="281" r:id="rId20"/>
    <p:sldId id="261" r:id="rId21"/>
    <p:sldId id="282" r:id="rId22"/>
    <p:sldId id="262" r:id="rId23"/>
    <p:sldId id="283" r:id="rId24"/>
    <p:sldId id="263" r:id="rId25"/>
    <p:sldId id="264" r:id="rId26"/>
    <p:sldId id="2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114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Nativna vs. Kosmopolitska antropologija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Identitet i saznanje</a:t>
            </a:r>
          </a:p>
          <a:p>
            <a:r>
              <a:rPr lang="sr-Latn-RS" dirty="0"/>
              <a:t>p</a:t>
            </a:r>
            <a:r>
              <a:rPr lang="sr-Latn-RS" dirty="0" smtClean="0"/>
              <a:t>rof. dr Miloš Milenković</a:t>
            </a:r>
          </a:p>
          <a:p>
            <a:r>
              <a:rPr lang="sr-Latn-RS" dirty="0" smtClean="0"/>
              <a:t>202</a:t>
            </a:r>
            <a:r>
              <a:rPr lang="en-US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458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Zapadni antropolozi kao kolonizatori, eksploatatori koji ne izvlače poljoprivrednu ili rudnu već „intelektualnu rentu“</a:t>
            </a:r>
          </a:p>
          <a:p>
            <a:endParaRPr lang="sr-Latn-RS" dirty="0" smtClean="0"/>
          </a:p>
          <a:p>
            <a:r>
              <a:rPr lang="sr-Latn-RS" dirty="0" smtClean="0"/>
              <a:t>Uporedite kritiku „nacionalnih radnika“ u društvima poput našeg</a:t>
            </a:r>
            <a:endParaRPr lang="sr-Latn-RS" dirty="0"/>
          </a:p>
          <a:p>
            <a:endParaRPr lang="sr-Latn-RS" dirty="0" smtClean="0"/>
          </a:p>
          <a:p>
            <a:r>
              <a:rPr lang="sr-Latn-RS" dirty="0" smtClean="0"/>
              <a:t>Već tada počinje nezadovoljstvo onih koji sebe </a:t>
            </a:r>
            <a:r>
              <a:rPr lang="sr-Latn-RS" b="1" dirty="0" smtClean="0"/>
              <a:t>ne</a:t>
            </a:r>
            <a:r>
              <a:rPr lang="sr-Latn-RS" dirty="0" smtClean="0"/>
              <a:t> smatraju kolonijalnim antropolozima</a:t>
            </a:r>
          </a:p>
          <a:p>
            <a:endParaRPr lang="sr-Latn-RS" dirty="0" smtClean="0"/>
          </a:p>
          <a:p>
            <a:r>
              <a:rPr lang="sr-Latn-RS" dirty="0" smtClean="0"/>
              <a:t>Biti „sa Zapada“ ne mora da znači da si </a:t>
            </a:r>
            <a:r>
              <a:rPr lang="sr-Latn-RS" dirty="0" smtClean="0"/>
              <a:t>eksploatator kao što i baviti se etnologijom ili biti sveštenik ne mora da znači da si licemerni manipulator</a:t>
            </a:r>
            <a:endParaRPr lang="sr-Latn-RS" dirty="0" smtClean="0"/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Kritička antropologija kao vrhunac samokritike i izvor kontra-udara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7877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Uporedni primer: biti Srpkinja ili Srbin ne znači da si automatski za politike Karađorđevića, pa Brozovih sledbenika, Miloševića, Šešelja i njihovih savremenih ideoloških naslednika</a:t>
            </a:r>
          </a:p>
          <a:p>
            <a:endParaRPr lang="sr-Latn-RS" dirty="0"/>
          </a:p>
          <a:p>
            <a:r>
              <a:rPr lang="sr-Latn-RS" dirty="0"/>
              <a:t>Treći, „oni između“, koji se ne uklapaju lako u dihotomije Kolonizatori/kolonizovani – etnolozi i antropolozi iz kolonijalnih sila koje su izgubile, prikrile ili asimilovale stanovništvo na svojim kolonijalnim posedima (Osmanska </a:t>
            </a:r>
            <a:r>
              <a:rPr lang="sr-Latn-RS" dirty="0" smtClean="0"/>
              <a:t>Turska</a:t>
            </a:r>
            <a:r>
              <a:rPr lang="sr-Latn-RS" dirty="0"/>
              <a:t>, Holandija, Rusija, Austro-Ugarska, Nemačka, Portugalija...)</a:t>
            </a:r>
          </a:p>
          <a:p>
            <a:endParaRPr lang="sr-Latn-RS" dirty="0"/>
          </a:p>
          <a:p>
            <a:r>
              <a:rPr lang="sr-Latn-RS" dirty="0"/>
              <a:t>Gde to ostavlja nas, uglavnom slovenske narode, koji smo bili nečije kolonije, pa se u međuvremenu nakon oslobođenja ponovo i međusobno kolonijalizovali?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38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Treći, „oni između“, koji se ne uklapaju lako u dihotomije Kolonizatori/kolonizovani – etnolozi i antropolozi iz kolonijalnih sila koje su izgubile, prikrile ili asimilovale stanovništvo na svojim kolonijalnim posedima (Osmanska turska, Holandija, Rusija, Austro-Ugarska, Nemačka, Portugalija...)</a:t>
            </a:r>
          </a:p>
          <a:p>
            <a:endParaRPr lang="sr-Latn-RS" dirty="0"/>
          </a:p>
          <a:p>
            <a:r>
              <a:rPr lang="sr-Latn-RS" dirty="0"/>
              <a:t>Gde to </a:t>
            </a:r>
            <a:r>
              <a:rPr lang="sr-Latn-RS" dirty="0" smtClean="0"/>
              <a:t>u intelektualnoj istoriji društveno-humanističkih nauka ostavlja </a:t>
            </a:r>
            <a:r>
              <a:rPr lang="sr-Latn-RS" dirty="0"/>
              <a:t>nas, uglavnom slovenske narode, koji smo bili nečije kolonije, pa se u međuvremenu nakon oslobođenja ponovo i međusobno kolonijalizovali?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806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Vidimo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15min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9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Koliko „delimo“ identitet sa zajednicom iz koje dolazimo?</a:t>
            </a:r>
          </a:p>
          <a:p>
            <a:endParaRPr lang="sr-Latn-RS" dirty="0"/>
          </a:p>
          <a:p>
            <a:r>
              <a:rPr lang="sr-Latn-RS" dirty="0" smtClean="0"/>
              <a:t>Da li smo svojim antropološkim obrazovanjem mi već „izmešteni“ iz nje?</a:t>
            </a:r>
          </a:p>
          <a:p>
            <a:endParaRPr lang="sr-Latn-RS" dirty="0" smtClean="0"/>
          </a:p>
          <a:p>
            <a:r>
              <a:rPr lang="sr-Latn-RS" dirty="0" smtClean="0"/>
              <a:t>Ovo nas vraća pitanju: „a ko su uopšte nativci“?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Ne </a:t>
            </a:r>
            <a:r>
              <a:rPr lang="sr-Latn-RS" dirty="0" smtClean="0"/>
              <a:t>zasniva li se nativna antropologija na nenaučnim, predantropološkim, esencijalističkim pojmovima kulture i kolektivnog identiteta?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</a:t>
            </a:r>
            <a:r>
              <a:rPr lang="en-US" sz="3200" dirty="0" err="1"/>
              <a:t>Koliko</a:t>
            </a:r>
            <a:r>
              <a:rPr lang="en-US" sz="3200" dirty="0"/>
              <a:t> je </a:t>
            </a:r>
            <a:r>
              <a:rPr lang="en-US" sz="3200" dirty="0" err="1"/>
              <a:t>nativan</a:t>
            </a:r>
            <a:r>
              <a:rPr lang="en-US" sz="3200" dirty="0"/>
              <a:t> n</a:t>
            </a:r>
            <a:r>
              <a:rPr lang="sr-Latn-RS" sz="3200" dirty="0"/>
              <a:t>a</a:t>
            </a:r>
            <a:r>
              <a:rPr lang="en-US" sz="3200" dirty="0" err="1"/>
              <a:t>tivni</a:t>
            </a:r>
            <a:r>
              <a:rPr lang="en-US" sz="3200" dirty="0"/>
              <a:t> </a:t>
            </a:r>
            <a:r>
              <a:rPr lang="en-US" sz="3200" dirty="0" err="1"/>
              <a:t>antropolog</a:t>
            </a:r>
            <a:r>
              <a:rPr lang="sr-Latn-RS" sz="3200" dirty="0"/>
              <a:t>“?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5427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Kada postoje podele u samoj zajednici, na čiju stranu stajemo? Koji su kriterijumi identifikacije onih koje/i predstavjaju „autentični interes“ koji želimo da podržimo?</a:t>
            </a:r>
          </a:p>
          <a:p>
            <a:endParaRPr lang="sr-Latn-RS" dirty="0"/>
          </a:p>
          <a:p>
            <a:r>
              <a:rPr lang="sr-Latn-RS" dirty="0"/>
              <a:t>Pazite, ovo je jako važno za vaš profesionalni rad. Svi finansijeri naučnog rada, </a:t>
            </a:r>
            <a:r>
              <a:rPr lang="sr-Latn-RS" dirty="0" smtClean="0"/>
              <a:t>uključujuči </a:t>
            </a:r>
            <a:r>
              <a:rPr lang="sr-Latn-RS" dirty="0"/>
              <a:t>i državu, traže „inkluziju stejkholdera“ u projektne aktivnosti.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Nema </a:t>
            </a:r>
            <a:r>
              <a:rPr lang="sr-Latn-RS" dirty="0"/>
              <a:t>više pisanja empirijske društvene nauke koja nije prošla neku vrstu testa samih pručavanih (politička korektnost donatora).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Ali </a:t>
            </a:r>
            <a:r>
              <a:rPr lang="sr-Latn-RS" dirty="0"/>
              <a:t>koga uključiti? Kako izabrati „autentične nativce“? </a:t>
            </a:r>
            <a:r>
              <a:rPr lang="sr-Latn-RS" dirty="0" smtClean="0"/>
              <a:t>Kako </a:t>
            </a:r>
            <a:r>
              <a:rPr lang="sr-Latn-RS" dirty="0"/>
              <a:t>postaviti granicu između Istog/Drugog?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28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„Samo Srbin razume Srbina“/samo naučnik razume bilo koga = identitet kvalifikuje i za naučno saznanje/izostanak identiteta kvalifikuje za isto</a:t>
            </a:r>
          </a:p>
          <a:p>
            <a:endParaRPr lang="sr-Latn-RS" dirty="0"/>
          </a:p>
          <a:p>
            <a:r>
              <a:rPr lang="sr-Latn-RS" dirty="0" smtClean="0"/>
              <a:t>U „nacionalnim naukama“ (nacionalna istorija, jezik i književnost, etnologija, etnomuzikologija itd.), identitet i saznanje se spajaju tako da jedno bez drugog ne mogu.</a:t>
            </a:r>
          </a:p>
          <a:p>
            <a:endParaRPr lang="sr-Latn-RS" dirty="0"/>
          </a:p>
          <a:p>
            <a:r>
              <a:rPr lang="sr-Latn-RS" dirty="0" smtClean="0"/>
              <a:t>U kosmopolitski shvaćenoj nauci, kolektivni identitet je nebitan, a često se posmatra i kao opterećujući (on je buka u sistemu, kočnica primene naučnog metoda, skreće nas sa puta dostizanja objektivnog i pouzdanog znanja)</a:t>
            </a:r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600" dirty="0" smtClean="0"/>
              <a:t/>
            </a:r>
            <a:br>
              <a:rPr lang="sr-Latn-RS" sz="3600" dirty="0" smtClean="0"/>
            </a:br>
            <a:r>
              <a:rPr lang="sr-Latn-RS" sz="3600" dirty="0" smtClean="0"/>
              <a:t>Etnologija/antropologija </a:t>
            </a:r>
            <a:r>
              <a:rPr lang="sr-Latn-RS" sz="3600" dirty="0"/>
              <a:t>= nativna/kosmopolitska?</a:t>
            </a:r>
            <a:r>
              <a:rPr lang="sr-Latn-RS" dirty="0"/>
              <a:t/>
            </a:r>
            <a:br>
              <a:rPr lang="sr-Latn-R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55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Ipak, primećujemo i da se formira kolektivni identitet kosmopolitskih individualista</a:t>
            </a:r>
          </a:p>
          <a:p>
            <a:endParaRPr lang="sr-Latn-RS" dirty="0"/>
          </a:p>
          <a:p>
            <a:r>
              <a:rPr lang="sr-Latn-RS" dirty="0"/>
              <a:t>Interesantno je da se objektivna nauka i danas, u 21. veku, definiše nasuprot razumevanju, za koje nativni naučnici tvrde da proističe iz poznavanja konteksta... Objektivno je vankontekstualno</a:t>
            </a:r>
          </a:p>
          <a:p>
            <a:endParaRPr lang="sr-Latn-RS" dirty="0"/>
          </a:p>
          <a:p>
            <a:r>
              <a:rPr lang="sr-Latn-RS" dirty="0"/>
              <a:t>Nenativistički pokušaji zasnivanja razumevanja – semantički (strukturalizam i </a:t>
            </a:r>
            <a:r>
              <a:rPr lang="sr-Latn-RS" dirty="0" smtClean="0"/>
              <a:t>semiologija – jedinstvo ljudskog uma), </a:t>
            </a:r>
            <a:r>
              <a:rPr lang="sr-Latn-RS" dirty="0"/>
              <a:t>socijalni (sociologija i socijalni </a:t>
            </a:r>
            <a:r>
              <a:rPr lang="sr-Latn-RS" dirty="0" smtClean="0"/>
              <a:t>rad – jedinstvo socijalnih nejednakosti), demografski, ekonomski i političke nauke </a:t>
            </a:r>
            <a:r>
              <a:rPr lang="sr-Latn-RS" dirty="0"/>
              <a:t>(statistika)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696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Starogrčki cosmos (svet) i polis (grad, ovde: pripadnost nekoj opštoj ljudskoj zajednici</a:t>
            </a:r>
            <a:r>
              <a:rPr lang="sr-Latn-RS" dirty="0" smtClean="0"/>
              <a:t>) vs. </a:t>
            </a:r>
            <a:r>
              <a:rPr lang="sr-Latn-RS" dirty="0"/>
              <a:t>l</a:t>
            </a:r>
            <a:r>
              <a:rPr lang="sr-Latn-RS" dirty="0" smtClean="0"/>
              <a:t>atinski </a:t>
            </a:r>
            <a:r>
              <a:rPr lang="sr-Latn-RS" dirty="0" smtClean="0"/>
              <a:t>nativus (prirođen, domorodan)</a:t>
            </a:r>
          </a:p>
          <a:p>
            <a:endParaRPr lang="sr-Latn-RS" dirty="0" smtClean="0"/>
          </a:p>
          <a:p>
            <a:r>
              <a:rPr lang="sr-Latn-RS" dirty="0" smtClean="0"/>
              <a:t>Vama od ranije poznat spor liberali vs. </a:t>
            </a:r>
            <a:r>
              <a:rPr lang="sr-Latn-RS" dirty="0"/>
              <a:t>k</a:t>
            </a:r>
            <a:r>
              <a:rPr lang="sr-Latn-RS" dirty="0" smtClean="0"/>
              <a:t>omunitaristi (Charles Taylor, Will Kymlicka);  savremena varijanta spora u političkoj teoriji: somewheres vs. </a:t>
            </a:r>
            <a:r>
              <a:rPr lang="sr-Latn-RS" dirty="0"/>
              <a:t>anywheres </a:t>
            </a:r>
            <a:r>
              <a:rPr lang="sr-Latn-RS" dirty="0" smtClean="0"/>
              <a:t>(David Goodhart</a:t>
            </a:r>
            <a:r>
              <a:rPr lang="sr-Latn-RS" dirty="0"/>
              <a:t>, Jan-Werner </a:t>
            </a:r>
            <a:r>
              <a:rPr lang="sr-Latn-RS" dirty="0" smtClean="0"/>
              <a:t>Müller)</a:t>
            </a:r>
          </a:p>
          <a:p>
            <a:endParaRPr lang="sr-Latn-RS" dirty="0" smtClean="0"/>
          </a:p>
          <a:p>
            <a:r>
              <a:rPr lang="sr-Latn-RS" dirty="0" smtClean="0"/>
              <a:t>Opšta tema antropološke teorije, koju delimo sa drugim teorijskim društvenim naukama: da li može postojati čovek bez svojstava, toliko opšte formalno definisan da definicija ne obuhvata nikakav sadržaj sepcifičan za neko određeno društvo, kulturu, „rasu“ i sl.</a:t>
            </a:r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Da li „pravi“ antropolog u stvari „nema“ identitet?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18094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Etnologija nema dilemu: stvarni živi ljudi postoje kao pripadnici zajednica, oni izvan njih mogu postojati samo apstraktno, kao teorijski entiteti, „ljudi kao takvi“</a:t>
            </a:r>
          </a:p>
          <a:p>
            <a:endParaRPr lang="sr-Latn-RS" u="sng" dirty="0"/>
          </a:p>
          <a:p>
            <a:r>
              <a:rPr lang="sr-Latn-RS" u="sng" dirty="0"/>
              <a:t>Nativna antropologija preuzima etnološku teoriju čoveka dok pokušava da ostvari antropološke ciljeve u društvu</a:t>
            </a:r>
          </a:p>
          <a:p>
            <a:endParaRPr lang="sr-Latn-RS" u="sng" dirty="0"/>
          </a:p>
          <a:p>
            <a:r>
              <a:rPr lang="sr-Latn-RS" u="sng" dirty="0"/>
              <a:t>Dilema koju treba da vam razreši ovaj kurs – da li je moguće biti nativni antropolog, preuzimati komunitarističku teoriju čoveka i istovremeno držati do liberalne teorije </a:t>
            </a:r>
            <a:r>
              <a:rPr lang="sr-Latn-RS" u="sng" dirty="0" smtClean="0"/>
              <a:t>nauke i slediti kosmopolitske ciljeve?</a:t>
            </a:r>
            <a:endParaRPr lang="en-US" u="sng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5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Uvod u istoriju spora. Kritička </a:t>
            </a:r>
            <a:r>
              <a:rPr lang="sr-Latn-RS" dirty="0" smtClean="0"/>
              <a:t>antropologija </a:t>
            </a:r>
            <a:r>
              <a:rPr lang="sr-Latn-RS" dirty="0" smtClean="0"/>
              <a:t>kao čvorište u istoriji antropoloških ideja</a:t>
            </a:r>
          </a:p>
          <a:p>
            <a:endParaRPr lang="sr-Latn-RS" dirty="0"/>
          </a:p>
          <a:p>
            <a:r>
              <a:rPr lang="en-US" dirty="0" smtClean="0"/>
              <a:t>“</a:t>
            </a:r>
            <a:r>
              <a:rPr lang="en-US" dirty="0" err="1" smtClean="0"/>
              <a:t>Koliko</a:t>
            </a:r>
            <a:r>
              <a:rPr lang="en-US" dirty="0" smtClean="0"/>
              <a:t> je </a:t>
            </a:r>
            <a:r>
              <a:rPr lang="en-US" dirty="0" err="1" smtClean="0"/>
              <a:t>nativan</a:t>
            </a:r>
            <a:r>
              <a:rPr lang="en-US" dirty="0" smtClean="0"/>
              <a:t> n</a:t>
            </a:r>
            <a:r>
              <a:rPr lang="sr-Latn-RS" dirty="0" smtClean="0"/>
              <a:t>a</a:t>
            </a:r>
            <a:r>
              <a:rPr lang="en-US" dirty="0" err="1" smtClean="0"/>
              <a:t>tivni</a:t>
            </a:r>
            <a:r>
              <a:rPr lang="en-US" dirty="0" smtClean="0"/>
              <a:t> </a:t>
            </a:r>
            <a:r>
              <a:rPr lang="en-US" dirty="0" err="1" smtClean="0"/>
              <a:t>antropolog</a:t>
            </a:r>
            <a:r>
              <a:rPr lang="sr-Latn-RS" dirty="0" smtClean="0"/>
              <a:t>“? </a:t>
            </a:r>
          </a:p>
          <a:p>
            <a:endParaRPr lang="sr-Latn-RS" dirty="0" smtClean="0"/>
          </a:p>
          <a:p>
            <a:r>
              <a:rPr lang="sr-Latn-RS" dirty="0" smtClean="0"/>
              <a:t>Etnologija/antropologija = 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smtClean="0"/>
              <a:t>nativna </a:t>
            </a:r>
            <a:r>
              <a:rPr lang="sr-Latn-RS" dirty="0" smtClean="0"/>
              <a:t>antropologija/kosmopolitska antropologija?</a:t>
            </a:r>
          </a:p>
          <a:p>
            <a:endParaRPr lang="sr-Latn-RS" dirty="0"/>
          </a:p>
          <a:p>
            <a:r>
              <a:rPr lang="sr-Latn-RS" dirty="0" smtClean="0"/>
              <a:t>Da li moramo „nemati identitet“ da bismo bili dobri naučnici tj. „pravi“ antropolozi?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/>
              <a:t>Glavnije teme današnjeg </a:t>
            </a:r>
            <a:r>
              <a:rPr lang="en-US" sz="3200" dirty="0" err="1" smtClean="0"/>
              <a:t>predavanja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530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dirty="0" smtClean="0"/>
              <a:t>Neopozitivističke pretpostavke:</a:t>
            </a:r>
          </a:p>
          <a:p>
            <a:endParaRPr lang="sr-Latn-RS" dirty="0"/>
          </a:p>
          <a:p>
            <a:r>
              <a:rPr lang="sr-Latn-RS" dirty="0" smtClean="0"/>
              <a:t>Naučnik mora biti smrtno ozbiljan da bi održao autoritet u društvu</a:t>
            </a:r>
          </a:p>
          <a:p>
            <a:endParaRPr lang="sr-Latn-RS" dirty="0" smtClean="0"/>
          </a:p>
          <a:p>
            <a:r>
              <a:rPr lang="sr-Latn-RS" dirty="0" smtClean="0"/>
              <a:t>Svaka veza sa politikom je štetna po nauku – naučnik je nepristrasan</a:t>
            </a:r>
          </a:p>
          <a:p>
            <a:endParaRPr lang="sr-Latn-RS" dirty="0" smtClean="0"/>
          </a:p>
          <a:p>
            <a:r>
              <a:rPr lang="sr-Latn-RS" dirty="0" smtClean="0"/>
              <a:t>U politiku nas vuku naši identiteti, dakle, moramo ih se osloboditi</a:t>
            </a:r>
          </a:p>
          <a:p>
            <a:endParaRPr lang="sr-Latn-R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200" dirty="0" smtClean="0"/>
              <a:t/>
            </a:r>
            <a:br>
              <a:rPr lang="sr-Latn-RS" sz="3200" dirty="0" smtClean="0"/>
            </a:br>
            <a:r>
              <a:rPr lang="sr-Latn-RS" sz="3200" dirty="0" smtClean="0"/>
              <a:t>Perpeturianje </a:t>
            </a:r>
            <a:r>
              <a:rPr lang="sr-Latn-RS" sz="3200" dirty="0"/>
              <a:t>pozitivističkog mita o vrednosnoj neutralnosti  nauke?</a:t>
            </a:r>
            <a:br>
              <a:rPr lang="sr-Latn-R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7344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Samo ako budemo pisali nepristrasnu antropologiju, sa koje smo „ogulili“ svaku naslagu pripadanja nekom kolektivu, naša kritika će biti legitimna</a:t>
            </a:r>
          </a:p>
          <a:p>
            <a:endParaRPr lang="sr-Latn-RS" dirty="0"/>
          </a:p>
          <a:p>
            <a:r>
              <a:rPr lang="sr-Latn-RS" dirty="0"/>
              <a:t>Strategija kojoj pribegava etnologija, iako očiglendo nacionalna nauka, od samih početaka – identiteti su objekti, oni su realni; nacionalne granice se mogu definisati na osnovu tradicije koja ima svoja svojstva i svoje nosioce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791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Naizgled kontradikcija samoj ideji antropologije kao nauke o kulturnim razlikama</a:t>
            </a:r>
          </a:p>
          <a:p>
            <a:endParaRPr lang="sr-Latn-RS" dirty="0" smtClean="0"/>
          </a:p>
          <a:p>
            <a:r>
              <a:rPr lang="sr-Latn-RS" dirty="0" smtClean="0"/>
              <a:t>Veoma popularna ideja na prelazu Milenijuma </a:t>
            </a:r>
          </a:p>
          <a:p>
            <a:endParaRPr lang="sr-Latn-RS" dirty="0" smtClean="0"/>
          </a:p>
          <a:p>
            <a:r>
              <a:rPr lang="sr-Latn-RS" dirty="0" smtClean="0"/>
              <a:t>Današnji mladi autori </a:t>
            </a:r>
            <a:r>
              <a:rPr lang="sr-Latn-RS" dirty="0" smtClean="0"/>
              <a:t>uglavnom </a:t>
            </a:r>
            <a:r>
              <a:rPr lang="sr-Latn-RS" dirty="0" smtClean="0"/>
              <a:t>pod uticajem te </a:t>
            </a:r>
            <a:r>
              <a:rPr lang="sr-Latn-RS" dirty="0" smtClean="0"/>
              <a:t>ideje</a:t>
            </a:r>
          </a:p>
          <a:p>
            <a:endParaRPr lang="sr-Latn-RS" dirty="0"/>
          </a:p>
          <a:p>
            <a:r>
              <a:rPr lang="sr-Latn-RS" dirty="0" smtClean="0"/>
              <a:t>Da li povratak kritičkoj ulozi antropologije u društvu  zahteva i povratak teorijam aod pre pola veka? 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„Univerzalna moralnost“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192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/>
              <a:t>Izrasta već treća generacija autora koji dominantno smatraju da je osnovni zadatak antropologije da menja svet</a:t>
            </a:r>
          </a:p>
          <a:p>
            <a:endParaRPr lang="sr-Latn-RS" dirty="0"/>
          </a:p>
          <a:p>
            <a:r>
              <a:rPr lang="sr-Latn-RS" dirty="0"/>
              <a:t>Koreni ove ideje idu do Boasove škole, preko kritičke i „postmoderne“ antropologije, uz značajan doprinos feminističke i marksističek antropologije, i u neskladu je s antikolonijalnim/nativističkim inteektualnim strujanjima</a:t>
            </a:r>
          </a:p>
          <a:p>
            <a:endParaRPr lang="sr-Latn-RS" dirty="0"/>
          </a:p>
          <a:p>
            <a:r>
              <a:rPr lang="sr-Latn-RS" dirty="0"/>
              <a:t>Legitimacija takve strategije traži se u izmeštanju pojedinačnog antropologa iz svog nativnog identiteta – biti moralno lojalan čovečanstvu a ne nekoj grupi (etničkoj, religijskoj...)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440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 smtClean="0"/>
              <a:t>Stapanje društvene kritike i antipozitivističke epistemologije u američkom postmodernizmu (posebno u kritičkoj antropologiji), salonsko-pozerska kritika društva</a:t>
            </a:r>
          </a:p>
          <a:p>
            <a:endParaRPr lang="sr-Latn-RS" dirty="0" smtClean="0"/>
          </a:p>
          <a:p>
            <a:r>
              <a:rPr lang="sr-Latn-RS" dirty="0" smtClean="0"/>
              <a:t>Primenjena antropologija, stavljanje na stranu potlačenih, terenska partizanska kritika društva kroz surovi socijalni realizam</a:t>
            </a:r>
          </a:p>
          <a:p>
            <a:endParaRPr lang="sr-Latn-RS" dirty="0" smtClean="0"/>
          </a:p>
          <a:p>
            <a:r>
              <a:rPr lang="sr-Latn-RS" dirty="0" smtClean="0"/>
              <a:t>Podrivanje saznajnog autoriteta antropologije kao nauke koja etnoeksplikacije proučava umesto da se sa njima </a:t>
            </a:r>
            <a:r>
              <a:rPr lang="sr-Latn-RS" dirty="0" smtClean="0"/>
              <a:t>identifikuje (povratak etnologiji „mog sela“ i „mog naroda“)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Pseudo-metodologija ili tajno mističko znanje u koje smo samo mi posvećeni? </a:t>
            </a:r>
          </a:p>
          <a:p>
            <a:endParaRPr lang="sr-Latn-RS" dirty="0"/>
          </a:p>
          <a:p>
            <a:r>
              <a:rPr lang="sr-Latn-RS" dirty="0" smtClean="0"/>
              <a:t>Korelira s popularizacijom „</a:t>
            </a:r>
            <a:r>
              <a:rPr lang="sr-Latn-RS" dirty="0" smtClean="0"/>
              <a:t>kvalitativnih </a:t>
            </a:r>
            <a:r>
              <a:rPr lang="sr-Latn-RS" dirty="0" smtClean="0"/>
              <a:t>istraživanja“ (interdisciplinanri naziv za pojednostavljenu </a:t>
            </a:r>
            <a:r>
              <a:rPr lang="sr-Latn-RS" dirty="0" smtClean="0"/>
              <a:t>etnografiju, primenljivu izvan konteksta konkretnog istraživanja)</a:t>
            </a:r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Metodološki izvori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37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 smtClean="0"/>
              <a:t>Ukoliko je tačno da univerzalno moralno stanovište proističe iz distanciranja od kolektivnog identiteta, onda je zapravo metodološki konzervativizam (neopozitivizam) pr</a:t>
            </a:r>
            <a:r>
              <a:rPr lang="en-US" dirty="0" smtClean="0"/>
              <a:t>e</a:t>
            </a:r>
            <a:r>
              <a:rPr lang="sr-Latn-RS" dirty="0" smtClean="0"/>
              <a:t>duslov za liberalnu društvenu kritiku</a:t>
            </a:r>
            <a:endParaRPr lang="en-US" dirty="0" smtClean="0"/>
          </a:p>
          <a:p>
            <a:endParaRPr lang="sr-Latn-RS" dirty="0" smtClean="0"/>
          </a:p>
          <a:p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paradoks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imate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umu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pozicionirate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autori</a:t>
            </a:r>
            <a:r>
              <a:rPr lang="en-US" dirty="0" smtClean="0"/>
              <a:t>, </a:t>
            </a:r>
            <a:r>
              <a:rPr lang="sr-Latn-RS" dirty="0" smtClean="0"/>
              <a:t>bilo naučnici bilo profesionalci, i to </a:t>
            </a:r>
            <a:r>
              <a:rPr lang="en-US" dirty="0" err="1" smtClean="0"/>
              <a:t>ve</a:t>
            </a:r>
            <a:r>
              <a:rPr lang="sr-Latn-RS" dirty="0" smtClean="0"/>
              <a:t>ć od diplomskog rada</a:t>
            </a:r>
          </a:p>
          <a:p>
            <a:endParaRPr lang="sr-Latn-RS" dirty="0" smtClean="0"/>
          </a:p>
          <a:p>
            <a:r>
              <a:rPr lang="sr-Latn-RS" dirty="0" smtClean="0"/>
              <a:t>Kulturni i naučni ratovi su živi i zdravi, oni nisu neka epizoda iz opšteakademske istorije, oni se vode povodom svega čime smo okruženi – vakcine, rudarenje, ko treba da upravlja zemljom...</a:t>
            </a:r>
          </a:p>
          <a:p>
            <a:endParaRPr lang="sr-Latn-RS" dirty="0"/>
          </a:p>
          <a:p>
            <a:r>
              <a:rPr lang="sr-Latn-RS" dirty="0" smtClean="0"/>
              <a:t>Sprega nativizma i populizma je ključno obeležje savremenih društveno-političkih </a:t>
            </a:r>
            <a:r>
              <a:rPr lang="sr-Latn-RS" dirty="0" smtClean="0"/>
              <a:t>pokreta („nama su i Zeleni nacionalisti“)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Nekritičko pridruživanje istim nije samo internet-zabava nego i (nesvestan) epistemološki i politički izbor istovremeno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Metodološke posledice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85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Čitajte literaturu za kolokvijum</a:t>
            </a:r>
          </a:p>
          <a:p>
            <a:r>
              <a:rPr lang="sr-Latn-RS" dirty="0" smtClean="0"/>
              <a:t>Pišite ako nešto ne razumete</a:t>
            </a:r>
          </a:p>
          <a:p>
            <a:r>
              <a:rPr lang="en-US" dirty="0" smtClean="0"/>
              <a:t>milmil@f.bg.ac.rs</a:t>
            </a:r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614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Nije li to samo perpeturianje pozitivističkog mita o vrednosnoj neutralnosti  nauke?</a:t>
            </a:r>
          </a:p>
          <a:p>
            <a:endParaRPr lang="sr-Latn-RS" dirty="0"/>
          </a:p>
          <a:p>
            <a:r>
              <a:rPr lang="sr-Latn-RS" dirty="0"/>
              <a:t>Ideja univerzalnog morala, koja nadilazi granice pojedinačnih kultura, posebno je jaka u antropologiji... </a:t>
            </a:r>
            <a:r>
              <a:rPr lang="sr-Latn-RS" dirty="0" smtClean="0"/>
              <a:t>Kosmopolitska </a:t>
            </a:r>
            <a:r>
              <a:rPr lang="sr-Latn-RS" dirty="0"/>
              <a:t>antropologija kao moralni imperativ, normativna a ne deksriptivna i analitička disciplina?</a:t>
            </a:r>
          </a:p>
          <a:p>
            <a:endParaRPr lang="sr-Latn-RS" dirty="0"/>
          </a:p>
          <a:p>
            <a:r>
              <a:rPr lang="sr-Latn-RS" dirty="0"/>
              <a:t>Ona ima svoje metodološke izvore i metodološke posledice</a:t>
            </a:r>
          </a:p>
          <a:p>
            <a:endParaRPr lang="sr-Latn-RS" dirty="0"/>
          </a:p>
          <a:p>
            <a:r>
              <a:rPr lang="sr-Latn-RS" dirty="0"/>
              <a:t>Šta možete da naučite, ne samo na planu istorije ideja, nego i u praktičnom smislu – šta je tu korisno za Vaš diplomski rad i kasniji profesionalni ili istraživački angažman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4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Kosmopolitska antropologija nastaje </a:t>
            </a:r>
            <a:r>
              <a:rPr lang="sr-Latn-RS" b="1" dirty="0" smtClean="0"/>
              <a:t>reaktivno</a:t>
            </a:r>
            <a:r>
              <a:rPr lang="sr-Latn-RS" dirty="0" smtClean="0"/>
              <a:t>, ona je manje posledica starih težnji za pozitivnom društvenom  naukom među filozofima nauke a više odgovor samih antropologa na politiku identiteta u okviru same antropologije (posebno na relaciji Evropa/Amerika)</a:t>
            </a:r>
          </a:p>
          <a:p>
            <a:endParaRPr lang="sr-Latn-RS" dirty="0" smtClean="0"/>
          </a:p>
          <a:p>
            <a:r>
              <a:rPr lang="sr-Latn-RS" dirty="0" smtClean="0"/>
              <a:t>Kosmopolitski antropolozi tvrde da nativna antropologija uopšte i nije antropologija, već vrsta „kulturnog rada“ (poput „sportskih radnika“, „političkih radnika“ i sl), posvećenosti zajednici tipična za etnologiju i folkloristiku, i druge „nacionalne“ nauke</a:t>
            </a:r>
          </a:p>
          <a:p>
            <a:endParaRPr lang="sr-Latn-RS" dirty="0"/>
          </a:p>
          <a:p>
            <a:r>
              <a:rPr lang="sr-Latn-RS" dirty="0" smtClean="0"/>
              <a:t>Nativna antropologija je „kolektivna psihoterapija Zapada“ (Kuper), što je  Lič mislio za kritičku a Gelner za </a:t>
            </a:r>
            <a:r>
              <a:rPr lang="sr-Latn-RS" dirty="0" smtClean="0"/>
              <a:t>postmodernu </a:t>
            </a:r>
            <a:r>
              <a:rPr lang="sr-Latn-RS" dirty="0" smtClean="0"/>
              <a:t>antropologiju</a:t>
            </a:r>
          </a:p>
          <a:p>
            <a:endParaRPr lang="sr-Latn-RS" dirty="0" smtClean="0"/>
          </a:p>
          <a:p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Istorija </a:t>
            </a:r>
            <a:r>
              <a:rPr lang="sr-Latn-RS" dirty="0" smtClean="0"/>
              <a:t>spora</a:t>
            </a:r>
            <a:r>
              <a:rPr lang="en-US" dirty="0" smtClean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0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Spor nije samo unutar-antropološki i povezan je sa širokim interdisciplinarnim sporom poznatim kao „naučni ratovi“ odn. „kulturni ratovi“ između konzervativaca i </a:t>
            </a:r>
            <a:r>
              <a:rPr lang="sr-Latn-RS" dirty="0" smtClean="0"/>
              <a:t>liberala...</a:t>
            </a:r>
          </a:p>
          <a:p>
            <a:endParaRPr lang="sr-Latn-RS" dirty="0"/>
          </a:p>
          <a:p>
            <a:r>
              <a:rPr lang="sr-Latn-RS" dirty="0" smtClean="0"/>
              <a:t>...gde </a:t>
            </a:r>
            <a:r>
              <a:rPr lang="sr-Latn-RS" dirty="0"/>
              <a:t>su prvi </a:t>
            </a:r>
            <a:r>
              <a:rPr lang="sr-Latn-RS" dirty="0" smtClean="0"/>
              <a:t>u to doba skloni </a:t>
            </a:r>
            <a:r>
              <a:rPr lang="sr-Latn-RS" dirty="0"/>
              <a:t>komunitarističkoj a drugi individualističkoj teoriji ličnog </a:t>
            </a:r>
            <a:r>
              <a:rPr lang="sr-Latn-RS" dirty="0" smtClean="0"/>
              <a:t>identiteta (i to se promenilo s levim populizmom i desnim antikolektivizmom)</a:t>
            </a:r>
            <a:endParaRPr lang="sr-Latn-RS" dirty="0"/>
          </a:p>
          <a:p>
            <a:endParaRPr lang="sr-Latn-RS" dirty="0"/>
          </a:p>
          <a:p>
            <a:r>
              <a:rPr lang="sr-Latn-RS" dirty="0"/>
              <a:t>Antropolozi su tokom 1970-1990-ih stali na stranu socijalnih liberala i pridružili se dekonstrukciji naučnog metoda, ali istovremeno i na stranu socijalnih komunitarista i založili se za kolektivne ciljeve manjinskih i na drugi način podzastupljenih grupa. 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Posledično </a:t>
            </a:r>
            <a:r>
              <a:rPr lang="sr-Latn-RS" dirty="0"/>
              <a:t>– optuženi su za licemerje – zašto dozvoljavaju manjinama ono što brane većini (kao i u vreme raog kulturnog relativizma)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Istorija </a:t>
            </a:r>
            <a:r>
              <a:rPr lang="sr-Latn-RS" dirty="0" smtClean="0"/>
              <a:t>spora</a:t>
            </a:r>
            <a:r>
              <a:rPr lang="en-US" dirty="0" smtClean="0"/>
              <a:t>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30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Porast broja osvešćenih donatora koji sa umetnosti i arhitekture prebacuju sredstva fondacijama za pomoć socijalno ugroženom stanovništvu</a:t>
            </a:r>
          </a:p>
          <a:p>
            <a:endParaRPr lang="sr-Latn-RS" dirty="0"/>
          </a:p>
          <a:p>
            <a:r>
              <a:rPr lang="sr-Latn-RS" dirty="0"/>
              <a:t>Uspon primenjene antropologije</a:t>
            </a:r>
          </a:p>
          <a:p>
            <a:endParaRPr lang="sr-Latn-RS" dirty="0"/>
          </a:p>
          <a:p>
            <a:r>
              <a:rPr lang="sr-Latn-RS" dirty="0"/>
              <a:t>Integracija feminističkoga i rasnog pokreta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54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Protest školovanih pripadnika afričkih, azijskih i mezoameričkih naroda/zajednica od 1960-ih</a:t>
            </a:r>
          </a:p>
          <a:p>
            <a:endParaRPr lang="sr-Latn-RS" dirty="0" smtClean="0"/>
          </a:p>
          <a:p>
            <a:r>
              <a:rPr lang="sr-Latn-RS" dirty="0" smtClean="0"/>
              <a:t>Protest „crnih“ i drugih manjina „kod kuće“</a:t>
            </a:r>
          </a:p>
          <a:p>
            <a:endParaRPr lang="sr-Latn-RS" dirty="0" smtClean="0"/>
          </a:p>
          <a:p>
            <a:r>
              <a:rPr lang="sr-Latn-RS" dirty="0" smtClean="0"/>
              <a:t>Porast socijalno angažovanih antropologa pripadnica i pripadnika bele, srednje klase</a:t>
            </a:r>
          </a:p>
          <a:p>
            <a:endParaRPr lang="sr-Latn-R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, </a:t>
            </a:r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/>
              <a:t>Globalni antikolonijalni </a:t>
            </a:r>
            <a:r>
              <a:rPr lang="sr-Latn-RS" dirty="0" smtClean="0"/>
              <a:t>pokret</a:t>
            </a:r>
          </a:p>
          <a:p>
            <a:endParaRPr lang="sr-Latn-RS" dirty="0" smtClean="0"/>
          </a:p>
          <a:p>
            <a:r>
              <a:rPr lang="sr-Latn-RS" dirty="0" smtClean="0"/>
              <a:t>„Pokret Nesvrstanih“ </a:t>
            </a:r>
            <a:r>
              <a:rPr lang="sr-Latn-RS" dirty="0"/>
              <a:t>sa značajnim udelom Jugoslavije </a:t>
            </a:r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/>
              <a:t>Uspešan </a:t>
            </a:r>
            <a:r>
              <a:rPr lang="sr-Latn-RS" dirty="0"/>
              <a:t>rad sovjetskih obaveštajnih službi na Zapadu   </a:t>
            </a:r>
            <a:endParaRPr lang="en-US" dirty="0"/>
          </a:p>
          <a:p>
            <a:endParaRPr lang="sr-Latn-RS" dirty="0" smtClean="0"/>
          </a:p>
          <a:p>
            <a:r>
              <a:rPr lang="sr-Latn-RS" dirty="0" smtClean="0"/>
              <a:t>Nacionalizam na komunističkom i postkomunističkom Istoku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Istorija spora, </a:t>
            </a:r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830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/>
              <a:t>New age, </a:t>
            </a:r>
            <a:r>
              <a:rPr lang="sr-Latn-RS" dirty="0" smtClean="0"/>
              <a:t>„samospoznaje</a:t>
            </a:r>
            <a:r>
              <a:rPr lang="sr-Latn-RS" dirty="0"/>
              <a:t>“ i „rada na sebi“ na </a:t>
            </a:r>
            <a:r>
              <a:rPr lang="sr-Latn-RS" dirty="0" smtClean="0"/>
              <a:t>Zapadu (na istoku, recimo kod nas, racionalizacija neprihvatanja modernosti)</a:t>
            </a:r>
            <a:endParaRPr lang="sr-Latn-RS" dirty="0"/>
          </a:p>
          <a:p>
            <a:endParaRPr lang="sr-Latn-RS" dirty="0"/>
          </a:p>
          <a:p>
            <a:r>
              <a:rPr lang="sr-Latn-RS" dirty="0"/>
              <a:t>Desekularizacija i opšta retradicionalizacija, do danas</a:t>
            </a:r>
          </a:p>
          <a:p>
            <a:endParaRPr lang="sr-Latn-RS" dirty="0"/>
          </a:p>
          <a:p>
            <a:r>
              <a:rPr lang="sr-Latn-RS" dirty="0"/>
              <a:t>Opšta dominacija van-naučnih autoriteta (religijskih, magijsko-mističkih, medijskih – zabavnih/muzičkih/sportskih)</a:t>
            </a:r>
          </a:p>
          <a:p>
            <a:endParaRPr lang="sr-Latn-RS" dirty="0"/>
          </a:p>
          <a:p>
            <a:r>
              <a:rPr lang="sr-Latn-RS" dirty="0"/>
              <a:t>Paradoksalno, </a:t>
            </a:r>
            <a:r>
              <a:rPr lang="sr-Latn-RS" b="1" dirty="0"/>
              <a:t>antropološka kritika naučnog metoda trebalo je da posluži popravljanju socijalnog statusa potlačenih, ali je u stvarnosti otvorila prostor za savremene konzervativne kritike nauke i naučnog metoda, doprinevši smanjenju prava potlačenih grupa, jačanju populizma i pseudonauke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Istorija</a:t>
            </a:r>
            <a:r>
              <a:rPr lang="en-US" dirty="0" smtClean="0"/>
              <a:t> </a:t>
            </a:r>
            <a:r>
              <a:rPr lang="en-US" dirty="0" err="1" smtClean="0"/>
              <a:t>spora</a:t>
            </a:r>
            <a:r>
              <a:rPr lang="en-US" dirty="0" smtClean="0"/>
              <a:t>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15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393</TotalTime>
  <Words>1795</Words>
  <Application>Microsoft Office PowerPoint</Application>
  <PresentationFormat>On-screen Show (4:3)</PresentationFormat>
  <Paragraphs>179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Waveform</vt:lpstr>
      <vt:lpstr>Nativna vs. Kosmopolitska antropologija</vt:lpstr>
      <vt:lpstr>Glavnije teme današnjeg predavanja…</vt:lpstr>
      <vt:lpstr>…</vt:lpstr>
      <vt:lpstr>Istorija spora 1</vt:lpstr>
      <vt:lpstr>Istorija spora 2</vt:lpstr>
      <vt:lpstr>Istorija spora 4</vt:lpstr>
      <vt:lpstr>Istorija spora, 3</vt:lpstr>
      <vt:lpstr>Istorija spora, 5</vt:lpstr>
      <vt:lpstr>Istorija spora 6</vt:lpstr>
      <vt:lpstr>Kritička antropologija kao vrhunac samokritike i izvor kontra-udara</vt:lpstr>
      <vt:lpstr>…</vt:lpstr>
      <vt:lpstr>…</vt:lpstr>
      <vt:lpstr>pauza</vt:lpstr>
      <vt:lpstr>“Koliko je nativan nativni antropolog“?</vt:lpstr>
      <vt:lpstr>…</vt:lpstr>
      <vt:lpstr> Etnologija/antropologija = nativna/kosmopolitska? </vt:lpstr>
      <vt:lpstr>…</vt:lpstr>
      <vt:lpstr>Da li „pravi“ antropolog u stvari „nema“ identitet?</vt:lpstr>
      <vt:lpstr>…</vt:lpstr>
      <vt:lpstr> Perpeturianje pozitivističkog mita o vrednosnoj neutralnosti  nauke? </vt:lpstr>
      <vt:lpstr>…</vt:lpstr>
      <vt:lpstr>„Univerzalna moralnost“</vt:lpstr>
      <vt:lpstr>…</vt:lpstr>
      <vt:lpstr>Metodološki izvori</vt:lpstr>
      <vt:lpstr>Metodološke posledice</vt:lpstr>
      <vt:lpstr>Hvala na pažnji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</dc:creator>
  <cp:lastModifiedBy>User</cp:lastModifiedBy>
  <cp:revision>34</cp:revision>
  <dcterms:created xsi:type="dcterms:W3CDTF">2006-08-16T00:00:00Z</dcterms:created>
  <dcterms:modified xsi:type="dcterms:W3CDTF">2024-03-20T07:22:34Z</dcterms:modified>
</cp:coreProperties>
</file>