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A8D4A-1D42-41EF-967F-8C421550C2F0}" type="datetimeFigureOut">
              <a:rPr lang="en-US" smtClean="0"/>
              <a:pPr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9CE49-DEB2-4B7A-970D-38B4622791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uggenheim.org/artwork/3007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rollermuller.nl/en/piet-mondriaan-composition-no-i-i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a.org/collection/works/33419?sov_referrer=artist&amp;artist_id=4057&amp;page=1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krollermuller.nl/en/piet-mondriaan-composition-10-in-black-and-white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guggenheim.org/artwork/3011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uggenheim.org/artwork/3002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uggenheim.org/artwork/3001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smtClean="0"/>
              <a:t>mondrijan_nastavak_1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304800" y="609600"/>
            <a:ext cx="3657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en-US" dirty="0" smtClean="0">
                <a:latin typeface="Calibri" pitchFamily="34" charset="0"/>
              </a:rPr>
              <a:t>1912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Drveće</a:t>
            </a:r>
            <a:r>
              <a:rPr lang="sr-Latn-RS" dirty="0" smtClean="0">
                <a:latin typeface="Calibri" pitchFamily="34" charset="0"/>
              </a:rPr>
              <a:t>, 94 x 70,8 cm, ulje na platnu, Carnegie Museum of Art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11618" name="Picture 2" descr="File:Trees, 1912, 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533400"/>
            <a:ext cx="4324350" cy="5705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mondriaan.nl/files/upload/images/item/item_11304/20120213_30.jpg?ref=/items/index/page: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-68263"/>
            <a:ext cx="51816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2"/>
          <p:cNvSpPr>
            <a:spLocks noChangeArrowheads="1"/>
          </p:cNvSpPr>
          <p:nvPr/>
        </p:nvSpPr>
        <p:spPr bwMode="auto">
          <a:xfrm>
            <a:off x="152400" y="152400"/>
            <a:ext cx="373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1912, </a:t>
            </a:r>
            <a:r>
              <a:rPr lang="sr-Latn-RS" i="1" dirty="0" smtClean="0">
                <a:latin typeface="Calibri" pitchFamily="34" charset="0"/>
              </a:rPr>
              <a:t>Portret dame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115x88cm, ulje na platnu,</a:t>
            </a:r>
            <a:endParaRPr lang="nl-NL" dirty="0">
              <a:latin typeface="Calibri" pitchFamily="34" charset="0"/>
            </a:endParaRPr>
          </a:p>
          <a:p>
            <a:pPr algn="r"/>
            <a:r>
              <a:rPr lang="nl-NL" dirty="0" smtClean="0">
                <a:latin typeface="Calibri" pitchFamily="34" charset="0"/>
              </a:rPr>
              <a:t>Gemeentemuseum </a:t>
            </a:r>
            <a:r>
              <a:rPr lang="nl-NL" dirty="0">
                <a:latin typeface="Calibri" pitchFamily="34" charset="0"/>
              </a:rPr>
              <a:t>Den Haag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ile:Tableau no 3 compositie in ovaal, Piet Mondrian, 19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152400"/>
            <a:ext cx="4772025" cy="570547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267200" y="5943600"/>
            <a:ext cx="472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sz="1600" dirty="0" smtClean="0"/>
              <a:t>Mondrijan, </a:t>
            </a:r>
            <a:r>
              <a:rPr lang="sr-Latn-RS" sz="1600" i="1" dirty="0" smtClean="0"/>
              <a:t>Slika br. 3: Ovalna kompozicija</a:t>
            </a:r>
            <a:r>
              <a:rPr lang="sr-Latn-RS" sz="1600" dirty="0" smtClean="0"/>
              <a:t>, 1913, ulje na platnu, Stedelijk Museum</a:t>
            </a:r>
            <a:endParaRPr lang="en-US" sz="1600" dirty="0"/>
          </a:p>
        </p:txBody>
      </p:sp>
      <p:pic>
        <p:nvPicPr>
          <p:cNvPr id="109572" name="Picture 4" descr="Piet Mondriaan [1872-1944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3886200" cy="457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" y="4800600"/>
            <a:ext cx="373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600" dirty="0" smtClean="0"/>
              <a:t>Mondrijan, </a:t>
            </a:r>
            <a:r>
              <a:rPr lang="sr-Latn-RS" sz="1600" i="1" dirty="0" smtClean="0"/>
              <a:t>Studija za Sliku br. 3: Ovalna kompozicija</a:t>
            </a:r>
            <a:r>
              <a:rPr lang="sr-Latn-RS" sz="1600" dirty="0" smtClean="0"/>
              <a:t>, 1913, crtež,</a:t>
            </a:r>
            <a:r>
              <a:rPr lang="nl-NL" sz="1600" dirty="0" smtClean="0">
                <a:latin typeface="Calibri" pitchFamily="34" charset="0"/>
              </a:rPr>
              <a:t> Gemeentemuseum Den Haag</a:t>
            </a:r>
            <a:r>
              <a:rPr lang="sr-Latn-RS" sz="1600" dirty="0" smtClean="0"/>
              <a:t> 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Piet Mondrian. Composition in Brown and Gray. 19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838200"/>
            <a:ext cx="4676775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228600" y="838200"/>
            <a:ext cx="358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u braon i sivoj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1913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ulje na platnu, </a:t>
            </a:r>
            <a:r>
              <a:rPr lang="en-US" dirty="0">
                <a:latin typeface="Calibri" pitchFamily="34" charset="0"/>
              </a:rPr>
              <a:t>85.7 x 75.6 cm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CS" dirty="0">
                <a:latin typeface="Calibri" pitchFamily="34" charset="0"/>
              </a:rPr>
              <a:t>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Piet Mondrian. Composition in Oval with Color Planes 1. 19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04800"/>
            <a:ext cx="4533900" cy="618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04800" y="381000"/>
            <a:ext cx="3810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Ovalna kompozicija sa bojenim plohama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1</a:t>
            </a:r>
            <a:r>
              <a:rPr lang="sr-Latn-CS" i="1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1914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CS" dirty="0" smtClean="0">
                <a:latin typeface="Calibri" pitchFamily="34" charset="0"/>
              </a:rPr>
              <a:t>ulje na platnu, </a:t>
            </a:r>
            <a:r>
              <a:rPr lang="en-US" dirty="0" smtClean="0">
                <a:latin typeface="Calibri" pitchFamily="34" charset="0"/>
              </a:rPr>
              <a:t>107.6 </a:t>
            </a:r>
            <a:r>
              <a:rPr lang="en-US" dirty="0">
                <a:latin typeface="Calibri" pitchFamily="34" charset="0"/>
              </a:rPr>
              <a:t>x 78.8 cm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sr-Latn-CS" dirty="0">
                <a:latin typeface="Calibri" pitchFamily="34" charset="0"/>
              </a:rPr>
              <a:t>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6" descr="Diagram for Tableau II, 19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15144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Picture 2" descr="Piet Mondrian, Tableau No. 2/Composition No. VII, 1913. Oil on canvas, 41 3/8 x 45 inches (105.1 x 114.3 cm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76200"/>
            <a:ext cx="6623648" cy="605264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76400" y="6172200"/>
            <a:ext cx="716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Mondri</a:t>
            </a:r>
            <a:r>
              <a:rPr lang="sr-Latn-RS" sz="1600" dirty="0" smtClean="0"/>
              <a:t>j</a:t>
            </a:r>
            <a:r>
              <a:rPr lang="en-US" sz="1600" dirty="0" smtClean="0"/>
              <a:t>an</a:t>
            </a:r>
            <a:r>
              <a:rPr lang="sr-Latn-RS" sz="1600" dirty="0" smtClean="0"/>
              <a:t>, </a:t>
            </a:r>
            <a:r>
              <a:rPr lang="sr-Latn-RS" sz="1600" i="1" dirty="0" smtClean="0"/>
              <a:t>Slika br 2/Kompozicija br VII</a:t>
            </a:r>
            <a:r>
              <a:rPr lang="sr-Latn-RS" sz="1600" dirty="0" smtClean="0"/>
              <a:t>, ulje na platnu, </a:t>
            </a:r>
            <a:r>
              <a:rPr lang="en-US" sz="1600" dirty="0" smtClean="0"/>
              <a:t>105.1 x 114.3 cm</a:t>
            </a:r>
            <a:r>
              <a:rPr lang="sr-Latn-RS" sz="1600" dirty="0" smtClean="0"/>
              <a:t>, </a:t>
            </a:r>
            <a:r>
              <a:rPr lang="en-US" sz="1600" dirty="0" smtClean="0"/>
              <a:t>Solomon R. Guggenheim Museum</a:t>
            </a:r>
            <a:r>
              <a:rPr lang="sr-Latn-RS" sz="1600" dirty="0" smtClean="0"/>
              <a:t>; videti na: </a:t>
            </a:r>
            <a:r>
              <a:rPr lang="en-US" sz="1600" dirty="0" smtClean="0">
                <a:hlinkClick r:id="rId4"/>
              </a:rPr>
              <a:t>https://www.guggenheim.org/artwork/3007</a:t>
            </a:r>
            <a:endParaRPr lang="en-US" sz="1600" dirty="0" smtClean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800" b="1" dirty="0">
                <a:latin typeface="Calibri" pitchFamily="34" charset="0"/>
              </a:rPr>
              <a:t>Tokom 1914</a:t>
            </a:r>
            <a:r>
              <a:rPr lang="pl-PL" sz="2800" dirty="0">
                <a:latin typeface="Calibri" pitchFamily="34" charset="0"/>
              </a:rPr>
              <a:t> </a:t>
            </a:r>
            <a:r>
              <a:rPr lang="pl-PL" sz="2800" dirty="0" smtClean="0">
                <a:latin typeface="Calibri" pitchFamily="34" charset="0"/>
              </a:rPr>
              <a:t>Mondrijan eliminiše </a:t>
            </a:r>
            <a:r>
              <a:rPr lang="pl-PL" sz="2800" dirty="0">
                <a:latin typeface="Calibri" pitchFamily="34" charset="0"/>
              </a:rPr>
              <a:t>sve </a:t>
            </a:r>
            <a:r>
              <a:rPr lang="pl-PL" sz="2800" dirty="0" smtClean="0">
                <a:latin typeface="Calibri" pitchFamily="34" charset="0"/>
              </a:rPr>
              <a:t>više tragove </a:t>
            </a:r>
            <a:r>
              <a:rPr lang="pl-PL" sz="2800" dirty="0">
                <a:latin typeface="Calibri" pitchFamily="34" charset="0"/>
              </a:rPr>
              <a:t>zakrivljenih linija, tako da je struktura postala dominantno horizontalna i vertikalna.</a:t>
            </a:r>
          </a:p>
          <a:p>
            <a:pPr>
              <a:lnSpc>
                <a:spcPct val="90000"/>
              </a:lnSpc>
            </a:pPr>
            <a:endParaRPr lang="pl-PL" sz="28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pl-PL" sz="2800" dirty="0">
                <a:latin typeface="Calibri" pitchFamily="34" charset="0"/>
              </a:rPr>
              <a:t>Slike su još uvek imale referencu na svet: fasada crkve, okean, dina, ali su ove predstave toliko bile pojednostavljene na pattern kratkih pravih linija kao </a:t>
            </a:r>
            <a:r>
              <a:rPr lang="pl-PL" sz="2800" b="1" dirty="0">
                <a:latin typeface="Calibri" pitchFamily="34" charset="0"/>
              </a:rPr>
              <a:t>plus-minus </a:t>
            </a:r>
            <a:r>
              <a:rPr lang="pl-PL" sz="2800" dirty="0">
                <a:latin typeface="Calibri" pitchFamily="34" charset="0"/>
              </a:rPr>
              <a:t>znak putem kojih je umetnik pokušavao da sugeriše strukturu koja je ležala u osnovi prirode</a:t>
            </a:r>
            <a:r>
              <a:rPr lang="pl-PL" dirty="0">
                <a:latin typeface="Calibri" pitchFamily="34" charset="0"/>
              </a:rPr>
              <a:t>.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4" descr="Diagram for Composition II 19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287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 descr="https://krollermuller.nl/media/cache/collection_item_detail_small/media/collectionitempage/tmsImage/compositie-no.-ii-piet-mondriaan-48977-copyright-kroller-muller-muse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0675" y="1143000"/>
            <a:ext cx="7553325" cy="5715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362200" y="152400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dirty="0" smtClean="0"/>
              <a:t>Mondrijan, </a:t>
            </a:r>
            <a:r>
              <a:rPr lang="sr-Latn-RS" i="1" dirty="0" smtClean="0"/>
              <a:t>Kompoziciji no. II</a:t>
            </a:r>
            <a:r>
              <a:rPr lang="sr-Latn-RS" dirty="0" smtClean="0"/>
              <a:t>, 1913, ulje na platnu, </a:t>
            </a:r>
            <a:r>
              <a:rPr lang="en-US" dirty="0" smtClean="0"/>
              <a:t>88 x 115 cm</a:t>
            </a:r>
            <a:r>
              <a:rPr lang="sr-Latn-RS" dirty="0" smtClean="0"/>
              <a:t>, </a:t>
            </a:r>
            <a:r>
              <a:rPr lang="en-US" dirty="0" err="1" smtClean="0"/>
              <a:t>Kröller-Müller</a:t>
            </a:r>
            <a:r>
              <a:rPr lang="en-US" dirty="0" smtClean="0"/>
              <a:t> Museum</a:t>
            </a:r>
            <a:r>
              <a:rPr lang="sr-Latn-RS" dirty="0" smtClean="0"/>
              <a:t>, videti na: </a:t>
            </a:r>
            <a:r>
              <a:rPr lang="en-US" dirty="0" smtClean="0">
                <a:hlinkClick r:id="rId4"/>
              </a:rPr>
              <a:t>https://krollermuller.nl/en/piet-mondriaan-composition-no-i-i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Piet Mondrian. Tableau no. 2 / Composition no. V. 19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447800"/>
            <a:ext cx="64008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990600" y="457200"/>
            <a:ext cx="75470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r-Latn-CS" dirty="0" smtClean="0">
                <a:latin typeface="Calibri" pitchFamily="34" charset="0"/>
              </a:rPr>
              <a:t>Mondrijan, Slika </a:t>
            </a:r>
            <a:r>
              <a:rPr lang="es-ES" i="1" dirty="0" smtClean="0">
                <a:latin typeface="Calibri" pitchFamily="34" charset="0"/>
              </a:rPr>
              <a:t>no</a:t>
            </a:r>
            <a:r>
              <a:rPr lang="es-ES" i="1" dirty="0">
                <a:latin typeface="Calibri" pitchFamily="34" charset="0"/>
              </a:rPr>
              <a:t>. 2 / </a:t>
            </a:r>
            <a:r>
              <a:rPr lang="sr-Latn-RS" i="1" dirty="0" smtClean="0">
                <a:latin typeface="Calibri" pitchFamily="34" charset="0"/>
              </a:rPr>
              <a:t>Kompozicija </a:t>
            </a:r>
            <a:r>
              <a:rPr lang="es-ES" i="1" dirty="0" smtClean="0">
                <a:latin typeface="Calibri" pitchFamily="34" charset="0"/>
              </a:rPr>
              <a:t>no. </a:t>
            </a:r>
            <a:r>
              <a:rPr lang="es-ES" i="1" dirty="0">
                <a:latin typeface="Calibri" pitchFamily="34" charset="0"/>
              </a:rPr>
              <a:t>V</a:t>
            </a:r>
            <a:r>
              <a:rPr lang="sr-Latn-CS" i="1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1914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54.8 x 85.3 cm</a:t>
            </a:r>
            <a:r>
              <a:rPr lang="sr-Latn-CS" dirty="0">
                <a:latin typeface="Calibri" pitchFamily="34" charset="0"/>
              </a:rPr>
              <a:t>,</a:t>
            </a:r>
          </a:p>
          <a:p>
            <a:pPr algn="ctr"/>
            <a:r>
              <a:rPr lang="sr-Latn-CS" dirty="0">
                <a:latin typeface="Calibri" pitchFamily="34" charset="0"/>
              </a:rPr>
              <a:t>MoMA</a:t>
            </a:r>
            <a:endParaRPr lang="es-E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2" descr="Mondrian B54 FaÃ§ade: Study for Composition in Oval with Colour Planes 2, 19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828800"/>
            <a:ext cx="27432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685800" y="304800"/>
            <a:ext cx="2895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600" dirty="0" smtClean="0">
                <a:latin typeface="Calibri" pitchFamily="34" charset="0"/>
              </a:rPr>
              <a:t>Mondrijan,</a:t>
            </a:r>
            <a:r>
              <a:rPr lang="sr-Latn-CS" sz="1600" i="1" dirty="0" smtClean="0">
                <a:latin typeface="Calibri" pitchFamily="34" charset="0"/>
              </a:rPr>
              <a:t> Fasada: studija za Ovalnu kompoziciju sa bojenim plohama 2,</a:t>
            </a:r>
            <a:r>
              <a:rPr lang="en-US" sz="1600" i="1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1914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ugljen na papiru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134.5x85 cm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p</a:t>
            </a:r>
            <a:r>
              <a:rPr lang="en-US" sz="1600" dirty="0" err="1" smtClean="0">
                <a:latin typeface="Calibri" pitchFamily="34" charset="0"/>
              </a:rPr>
              <a:t>rivat</a:t>
            </a:r>
            <a:r>
              <a:rPr lang="sr-Latn-RS" sz="1600" dirty="0" smtClean="0">
                <a:latin typeface="Calibri" pitchFamily="34" charset="0"/>
              </a:rPr>
              <a:t>na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sr-Latn-RS" sz="1600" dirty="0" smtClean="0">
                <a:latin typeface="Calibri" pitchFamily="34" charset="0"/>
              </a:rPr>
              <a:t>kolekcija</a:t>
            </a:r>
            <a:r>
              <a:rPr lang="en-US" sz="1600" dirty="0">
                <a:latin typeface="Calibri" pitchFamily="34" charset="0"/>
              </a:rPr>
              <a:t> </a:t>
            </a:r>
          </a:p>
        </p:txBody>
      </p:sp>
      <p:pic>
        <p:nvPicPr>
          <p:cNvPr id="101378" name="Picture 2" descr="https://artmap.com/static/media/0000092000/00000915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0"/>
            <a:ext cx="4648200" cy="624718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267200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sr-Latn-RS" sz="1600" dirty="0" smtClean="0"/>
              <a:t>Mondrijan, Ovalna kompozicija sa bojenim plohama</a:t>
            </a:r>
            <a:r>
              <a:rPr lang="en-US" sz="1600" i="1" dirty="0" smtClean="0"/>
              <a:t> 2</a:t>
            </a:r>
            <a:r>
              <a:rPr lang="en-US" sz="1600" dirty="0" smtClean="0"/>
              <a:t>, 1914</a:t>
            </a:r>
            <a:r>
              <a:rPr lang="sr-Latn-RS" sz="1600" dirty="0" smtClean="0"/>
              <a:t>, ulje na platnu, </a:t>
            </a:r>
            <a:r>
              <a:rPr lang="en-US" sz="1600" dirty="0" smtClean="0"/>
              <a:t>113 × 84.5 cm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et Mondrian: Mondrian Tru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3124200" cy="386453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4343400"/>
            <a:ext cx="32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F</a:t>
            </a:r>
            <a:r>
              <a:rPr lang="sr-Latn-RS" dirty="0" smtClean="0">
                <a:latin typeface="Calibri" pitchFamily="34" charset="0"/>
              </a:rPr>
              <a:t>otografija sa propusnice za Luvr 1911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05200" y="117693"/>
            <a:ext cx="548640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700" dirty="0" smtClean="0">
                <a:latin typeface="Calibri" pitchFamily="34" charset="0"/>
              </a:rPr>
              <a:t>Mondrijan 1911. godine odlazi u pariz pošto je u Amsterdamu na izložbi prvog </a:t>
            </a:r>
            <a:r>
              <a:rPr lang="en-US" sz="1700" i="1" dirty="0" err="1" smtClean="0"/>
              <a:t>Moderne</a:t>
            </a:r>
            <a:r>
              <a:rPr lang="en-US" sz="1700" i="1" dirty="0" smtClean="0"/>
              <a:t> </a:t>
            </a:r>
            <a:r>
              <a:rPr lang="en-US" sz="1700" i="1" dirty="0" err="1" smtClean="0"/>
              <a:t>Kunstkring</a:t>
            </a:r>
            <a:r>
              <a:rPr lang="en-US" sz="1700" i="1" dirty="0" smtClean="0"/>
              <a:t> </a:t>
            </a:r>
            <a:r>
              <a:rPr lang="sr-Latn-RS" sz="1700" i="1" dirty="0" smtClean="0"/>
              <a:t> (Kruga moderne umetnosti)</a:t>
            </a:r>
            <a:r>
              <a:rPr lang="sr-Latn-RS" sz="1700" dirty="0" smtClean="0"/>
              <a:t> video kubističke slike</a:t>
            </a:r>
            <a:r>
              <a:rPr lang="sr-Latn-RS" sz="1700" dirty="0" smtClean="0">
                <a:latin typeface="Calibri" pitchFamily="34" charset="0"/>
              </a:rPr>
              <a:t> Pikasa i Braka. Mondrijan prihvata kubizam i tokom 1912-1914  razvija svoj individualni apstraktni izraz svakako pod uticajem kubizma: motive koje je do tada prikazivao na svojim slikama apstrahuje pokušavajući da nađe adekvatan izraz za svoja teozofska razmišljanja i ideje.</a:t>
            </a:r>
          </a:p>
          <a:p>
            <a:r>
              <a:rPr lang="en-US" sz="1700" dirty="0" smtClean="0">
                <a:latin typeface="Calibri" pitchFamily="34" charset="0"/>
              </a:rPr>
              <a:t>P</a:t>
            </a:r>
            <a:r>
              <a:rPr lang="sr-Latn-RS" sz="1700" dirty="0" smtClean="0">
                <a:latin typeface="Calibri" pitchFamily="34" charset="0"/>
              </a:rPr>
              <a:t>očetkom prvog svetskog rata vraća se u Holandiju da bi posetio bolesnog oca,  i zbog zatvaranja granica, ostaje u Holandiji tokom trajanja rata. Tokom ratnih godina on nastavlja da razvija svoje slikarstvo u pravcu redukcije boje i forme što će rezultovati formulisanjem apstraktnog neoplastičkog slikarstva.  Živeo je u Larenu u kojem je došao u kontakti i intenzivno provodio vreme sa Šenmekersom koji u to vreme objavljuje </a:t>
            </a:r>
            <a:r>
              <a:rPr lang="en-US" sz="1700" i="1" dirty="0" smtClean="0">
                <a:latin typeface="Calibri" pitchFamily="34" charset="0"/>
              </a:rPr>
              <a:t>Nov</a:t>
            </a:r>
            <a:r>
              <a:rPr lang="sr-Latn-RS" sz="1700" i="1" dirty="0" smtClean="0">
                <a:latin typeface="Calibri" pitchFamily="34" charset="0"/>
              </a:rPr>
              <a:t>a</a:t>
            </a:r>
            <a:r>
              <a:rPr lang="en-US" sz="1700" i="1" dirty="0" smtClean="0">
                <a:latin typeface="Calibri" pitchFamily="34" charset="0"/>
              </a:rPr>
              <a:t> </a:t>
            </a:r>
            <a:r>
              <a:rPr lang="sr-Latn-RS" sz="1700" i="1" dirty="0" smtClean="0">
                <a:latin typeface="Calibri" pitchFamily="34" charset="0"/>
              </a:rPr>
              <a:t>slika</a:t>
            </a:r>
            <a:r>
              <a:rPr lang="en-US" sz="1700" i="1" dirty="0" smtClean="0">
                <a:latin typeface="Calibri" pitchFamily="34" charset="0"/>
              </a:rPr>
              <a:t> </a:t>
            </a:r>
            <a:r>
              <a:rPr lang="en-US" sz="1700" i="1" dirty="0" err="1" smtClean="0">
                <a:latin typeface="Calibri" pitchFamily="34" charset="0"/>
              </a:rPr>
              <a:t>sveta</a:t>
            </a:r>
            <a:r>
              <a:rPr lang="en-US" sz="1700" dirty="0" smtClean="0">
                <a:latin typeface="Calibri" pitchFamily="34" charset="0"/>
              </a:rPr>
              <a:t> </a:t>
            </a:r>
            <a:r>
              <a:rPr lang="sr-Latn-RS" sz="1700" dirty="0" smtClean="0">
                <a:latin typeface="Calibri" pitchFamily="34" charset="0"/>
              </a:rPr>
              <a:t>i</a:t>
            </a:r>
            <a:r>
              <a:rPr lang="en-US" sz="1700" dirty="0" smtClean="0">
                <a:latin typeface="Calibri" pitchFamily="34" charset="0"/>
              </a:rPr>
              <a:t> </a:t>
            </a:r>
            <a:r>
              <a:rPr lang="en-US" sz="1700" i="1" dirty="0" err="1" smtClean="0">
                <a:latin typeface="Calibri" pitchFamily="34" charset="0"/>
              </a:rPr>
              <a:t>Principi</a:t>
            </a:r>
            <a:r>
              <a:rPr lang="en-US" sz="1700" i="1" dirty="0" smtClean="0">
                <a:latin typeface="Calibri" pitchFamily="34" charset="0"/>
              </a:rPr>
              <a:t> </a:t>
            </a:r>
            <a:r>
              <a:rPr lang="en-US" sz="1700" i="1" dirty="0" err="1" smtClean="0">
                <a:latin typeface="Calibri" pitchFamily="34" charset="0"/>
              </a:rPr>
              <a:t>plastične</a:t>
            </a:r>
            <a:r>
              <a:rPr lang="en-US" sz="1700" i="1" dirty="0" smtClean="0">
                <a:latin typeface="Calibri" pitchFamily="34" charset="0"/>
              </a:rPr>
              <a:t> </a:t>
            </a:r>
            <a:r>
              <a:rPr lang="en-US" sz="1700" i="1" dirty="0" err="1" smtClean="0">
                <a:latin typeface="Calibri" pitchFamily="34" charset="0"/>
              </a:rPr>
              <a:t>matematike</a:t>
            </a:r>
            <a:r>
              <a:rPr lang="en-US" sz="1700" i="1" dirty="0" smtClean="0">
                <a:latin typeface="Calibri" pitchFamily="34" charset="0"/>
              </a:rPr>
              <a:t> </a:t>
            </a:r>
            <a:r>
              <a:rPr lang="sr-Latn-RS" sz="1700" i="1" dirty="0" smtClean="0">
                <a:latin typeface="Calibri" pitchFamily="34" charset="0"/>
              </a:rPr>
              <a:t> (1915. i 1916.) </a:t>
            </a:r>
            <a:r>
              <a:rPr lang="sr-Latn-RS" sz="1700" dirty="0" smtClean="0">
                <a:latin typeface="Calibri" pitchFamily="34" charset="0"/>
              </a:rPr>
              <a:t>1917. se pridružuju Bart van der Leku, Teu van Dusburgu i ostalima i aktivno učestvuje u pokretanju De Stijla i daljem artikulisanju ideja neoplasticizma.</a:t>
            </a:r>
          </a:p>
          <a:p>
            <a:r>
              <a:rPr lang="sr-Latn-RS" sz="1700" dirty="0" smtClean="0">
                <a:latin typeface="Calibri" pitchFamily="34" charset="0"/>
              </a:rPr>
              <a:t>1919. godine vraća se u Pariz ostajući u intenzivnom kontaktu sa holandskim avangardnim pokretom.</a:t>
            </a:r>
          </a:p>
          <a:p>
            <a:r>
              <a:rPr lang="sr-Latn-RS" sz="1700" dirty="0" smtClean="0">
                <a:latin typeface="Calibri" pitchFamily="34" charset="0"/>
              </a:rPr>
              <a:t>1920. u Parizu objavljuje svoj teorijski spis </a:t>
            </a:r>
            <a:r>
              <a:rPr lang="en-US" sz="1700" i="1" dirty="0" smtClean="0"/>
              <a:t>Le </a:t>
            </a:r>
            <a:r>
              <a:rPr lang="en-US" sz="1700" i="1" dirty="0" err="1" smtClean="0"/>
              <a:t>Néo-plasticisme</a:t>
            </a:r>
            <a:r>
              <a:rPr lang="sr-Latn-RS" sz="1700" i="1" dirty="0" smtClean="0"/>
              <a:t> i</a:t>
            </a:r>
            <a:r>
              <a:rPr lang="sr-Latn-RS" sz="1700" dirty="0" smtClean="0"/>
              <a:t> tako počinje da upoznaje Evropu sa svojim idejama</a:t>
            </a:r>
            <a:endParaRPr lang="en-US" sz="17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Piet Mondrian, Church at Damburg. / Kerk te Dombur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762000"/>
            <a:ext cx="402907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381000" y="533400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Crkva u Damburgu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CS" dirty="0">
                <a:latin typeface="Calibri" pitchFamily="34" charset="0"/>
              </a:rPr>
              <a:t>1914,</a:t>
            </a:r>
            <a:r>
              <a:rPr lang="en-US" b="1" dirty="0">
                <a:latin typeface="Calibri" pitchFamily="34" charset="0"/>
              </a:rPr>
              <a:t> </a:t>
            </a:r>
            <a:r>
              <a:rPr lang="en-US" dirty="0">
                <a:latin typeface="Calibri" pitchFamily="34" charset="0"/>
              </a:rPr>
              <a:t>63 x 50 cm</a:t>
            </a:r>
            <a:r>
              <a:rPr lang="sr-Latn-CS" dirty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 </a:t>
            </a:r>
            <a:r>
              <a:rPr lang="sr-Latn-RS" dirty="0" smtClean="0">
                <a:latin typeface="Calibri" pitchFamily="34" charset="0"/>
              </a:rPr>
              <a:t>tuš na papiru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snap-dragon.com/_private/PM/B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1875" y="0"/>
            <a:ext cx="4302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304800" y="304800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Fasada crkve</a:t>
            </a:r>
            <a:r>
              <a:rPr lang="en-US" i="1" dirty="0" smtClean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1914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ugljen i tuš na papiru,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61.2x37.5 cm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Stephen </a:t>
            </a:r>
            <a:r>
              <a:rPr lang="en-US" dirty="0" err="1">
                <a:latin typeface="Calibri" pitchFamily="34" charset="0"/>
              </a:rPr>
              <a:t>Mazoh</a:t>
            </a:r>
            <a:r>
              <a:rPr lang="en-US" dirty="0">
                <a:latin typeface="Calibri" pitchFamily="34" charset="0"/>
              </a:rPr>
              <a:t> &amp; Co. Inc., New York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Mondrian B59 Church FaÃ§ade 3, 19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981200"/>
            <a:ext cx="21971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228600" y="533400"/>
            <a:ext cx="2362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sz="1600" dirty="0" smtClean="0">
                <a:latin typeface="Calibri" pitchFamily="34" charset="0"/>
              </a:rPr>
              <a:t>Mondrijan,</a:t>
            </a:r>
            <a:r>
              <a:rPr lang="sr-Latn-RS" sz="1600" i="1" dirty="0" smtClean="0">
                <a:latin typeface="Calibri" pitchFamily="34" charset="0"/>
              </a:rPr>
              <a:t> Fasada crkve</a:t>
            </a:r>
            <a:r>
              <a:rPr lang="en-US" sz="1600" i="1" dirty="0" smtClean="0">
                <a:latin typeface="Calibri" pitchFamily="34" charset="0"/>
              </a:rPr>
              <a:t> </a:t>
            </a:r>
            <a:r>
              <a:rPr lang="en-US" sz="1600" i="1" dirty="0">
                <a:latin typeface="Calibri" pitchFamily="34" charset="0"/>
              </a:rPr>
              <a:t>3, </a:t>
            </a:r>
            <a:r>
              <a:rPr lang="en-US" sz="1600" dirty="0" smtClean="0">
                <a:latin typeface="Calibri" pitchFamily="34" charset="0"/>
              </a:rPr>
              <a:t>1914</a:t>
            </a:r>
            <a:r>
              <a:rPr lang="en-US" sz="1600" dirty="0">
                <a:latin typeface="Calibri" pitchFamily="34" charset="0"/>
              </a:rPr>
              <a:t/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ugljen na papiru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78.7x45.7 cm</a:t>
            </a:r>
            <a:r>
              <a:rPr lang="sr-Latn-CS" sz="1600" dirty="0">
                <a:latin typeface="Calibri" pitchFamily="34" charset="0"/>
              </a:rPr>
              <a:t>, Tokyo Gallery</a:t>
            </a:r>
            <a:r>
              <a:rPr lang="en-US" sz="1600" dirty="0">
                <a:latin typeface="Calibri" pitchFamily="34" charset="0"/>
              </a:rPr>
              <a:t> </a:t>
            </a:r>
          </a:p>
        </p:txBody>
      </p:sp>
      <p:pic>
        <p:nvPicPr>
          <p:cNvPr id="105476" name="Picture 4" descr="Mondrian B60 Church FaÃ§ade 4, 19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981200"/>
            <a:ext cx="25908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Rectangle 4"/>
          <p:cNvSpPr>
            <a:spLocks noChangeArrowheads="1"/>
          </p:cNvSpPr>
          <p:nvPr/>
        </p:nvSpPr>
        <p:spPr bwMode="auto">
          <a:xfrm>
            <a:off x="3276600" y="457200"/>
            <a:ext cx="28194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sz="1600" dirty="0" smtClean="0">
                <a:latin typeface="Calibri" pitchFamily="34" charset="0"/>
              </a:rPr>
              <a:t>Mondrijan,</a:t>
            </a:r>
            <a:r>
              <a:rPr lang="sr-Latn-RS" sz="1600" i="1" dirty="0" smtClean="0">
                <a:latin typeface="Calibri" pitchFamily="34" charset="0"/>
              </a:rPr>
              <a:t> Fasada crkve </a:t>
            </a:r>
            <a:r>
              <a:rPr lang="en-US" sz="1600" i="1" dirty="0" smtClean="0">
                <a:latin typeface="Calibri" pitchFamily="34" charset="0"/>
              </a:rPr>
              <a:t>4</a:t>
            </a:r>
            <a:r>
              <a:rPr lang="en-US" sz="1600" i="1" dirty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1914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 ugljen na papiru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76.8x49.5 cm </a:t>
            </a:r>
            <a:br>
              <a:rPr lang="en-US" sz="1600" dirty="0">
                <a:latin typeface="Calibri" pitchFamily="34" charset="0"/>
              </a:rPr>
            </a:br>
            <a:r>
              <a:rPr lang="en-US" sz="1600" dirty="0">
                <a:latin typeface="Calibri" pitchFamily="34" charset="0"/>
              </a:rPr>
              <a:t>Stephen </a:t>
            </a:r>
            <a:r>
              <a:rPr lang="en-US" sz="1600" dirty="0" err="1">
                <a:latin typeface="Calibri" pitchFamily="34" charset="0"/>
              </a:rPr>
              <a:t>Mazoh</a:t>
            </a:r>
            <a:r>
              <a:rPr lang="en-US" sz="1600" dirty="0">
                <a:latin typeface="Calibri" pitchFamily="34" charset="0"/>
              </a:rPr>
              <a:t> &amp; Co., New York</a:t>
            </a:r>
            <a:r>
              <a:rPr lang="en-US" dirty="0">
                <a:latin typeface="Calibri" pitchFamily="34" charset="0"/>
              </a:rPr>
              <a:t>,</a:t>
            </a:r>
          </a:p>
        </p:txBody>
      </p:sp>
      <p:pic>
        <p:nvPicPr>
          <p:cNvPr id="105478" name="Picture 6" descr="Mondrian B61 Church FaÃ§ade 5, 19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5725" y="1981200"/>
            <a:ext cx="27082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9" name="Rectangle 6"/>
          <p:cNvSpPr>
            <a:spLocks noChangeArrowheads="1"/>
          </p:cNvSpPr>
          <p:nvPr/>
        </p:nvSpPr>
        <p:spPr bwMode="auto">
          <a:xfrm>
            <a:off x="6477000" y="609600"/>
            <a:ext cx="2667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sz="1600" dirty="0" smtClean="0">
                <a:latin typeface="Calibri" pitchFamily="34" charset="0"/>
              </a:rPr>
              <a:t>Mondrijan,</a:t>
            </a:r>
            <a:r>
              <a:rPr lang="sr-Latn-RS" sz="1600" i="1" dirty="0" smtClean="0">
                <a:latin typeface="Calibri" pitchFamily="34" charset="0"/>
              </a:rPr>
              <a:t> Fasada crkve </a:t>
            </a:r>
            <a:r>
              <a:rPr lang="en-US" sz="1600" i="1" dirty="0" smtClean="0">
                <a:latin typeface="Calibri" pitchFamily="34" charset="0"/>
              </a:rPr>
              <a:t>5</a:t>
            </a:r>
            <a:r>
              <a:rPr lang="en-US" sz="1600" i="1" dirty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1914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 ugljen na papiru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71.4x48.4 cm</a:t>
            </a:r>
            <a:r>
              <a:rPr lang="sr-Latn-CS" sz="1600" dirty="0">
                <a:latin typeface="Calibri" pitchFamily="34" charset="0"/>
              </a:rPr>
              <a:t>, SFMoMA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snap-dragon.com/_private/PM/B71v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0275" y="0"/>
            <a:ext cx="4403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Rectangle 2"/>
          <p:cNvSpPr>
            <a:spLocks noChangeArrowheads="1"/>
          </p:cNvSpPr>
          <p:nvPr/>
        </p:nvSpPr>
        <p:spPr bwMode="auto">
          <a:xfrm>
            <a:off x="1143000" y="381000"/>
            <a:ext cx="3276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</a:t>
            </a:r>
            <a:r>
              <a:rPr lang="sr-Latn-RS" i="1" dirty="0" smtClean="0">
                <a:latin typeface="Calibri" pitchFamily="34" charset="0"/>
              </a:rPr>
              <a:t> Fasada crkve</a:t>
            </a:r>
            <a:r>
              <a:rPr lang="en-US" i="1" dirty="0" smtClean="0">
                <a:latin typeface="Calibri" pitchFamily="34" charset="0"/>
              </a:rPr>
              <a:t> 6</a:t>
            </a:r>
            <a:r>
              <a:rPr lang="en-US" i="1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1915 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ugljen na papiru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99x63.4 cm 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MoMA</a:t>
            </a:r>
            <a:r>
              <a:rPr lang="en-US" dirty="0" smtClean="0">
                <a:latin typeface="Calibri" pitchFamily="34" charset="0"/>
              </a:rPr>
              <a:t>,</a:t>
            </a:r>
            <a:r>
              <a:rPr lang="en-US" dirty="0">
                <a:latin typeface="Calibri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snap-dragon.com/_private/PM/B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0"/>
            <a:ext cx="4419600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2"/>
          <p:cNvSpPr>
            <a:spLocks noChangeArrowheads="1"/>
          </p:cNvSpPr>
          <p:nvPr/>
        </p:nvSpPr>
        <p:spPr bwMode="auto">
          <a:xfrm>
            <a:off x="457200" y="228600"/>
            <a:ext cx="3962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sz="1600" dirty="0" smtClean="0">
                <a:latin typeface="Calibri" pitchFamily="34" charset="0"/>
              </a:rPr>
              <a:t>Mondrijan,</a:t>
            </a:r>
            <a:r>
              <a:rPr lang="sr-Latn-RS" sz="1600" i="1" dirty="0" smtClean="0">
                <a:latin typeface="Calibri" pitchFamily="34" charset="0"/>
              </a:rPr>
              <a:t> Fasada crkve</a:t>
            </a:r>
            <a:r>
              <a:rPr lang="en-US" sz="1600" i="1" dirty="0" smtClean="0">
                <a:latin typeface="Calibri" pitchFamily="34" charset="0"/>
              </a:rPr>
              <a:t> 7</a:t>
            </a:r>
            <a:r>
              <a:rPr lang="en-US" sz="1600" i="1" dirty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1915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nepoznata tehnika, dimenzije kao i gde se danas nalazi,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sr-Latn-RS" sz="1600" dirty="0" smtClean="0">
                <a:latin typeface="Calibri" pitchFamily="34" charset="0"/>
              </a:rPr>
              <a:t>reprodukovano u časopisu</a:t>
            </a:r>
            <a:r>
              <a:rPr lang="en-US" sz="1600" dirty="0">
                <a:latin typeface="Calibri" pitchFamily="34" charset="0"/>
              </a:rPr>
              <a:t> </a:t>
            </a:r>
            <a:r>
              <a:rPr lang="en-US" sz="1600" i="1" dirty="0">
                <a:latin typeface="Calibri" pitchFamily="34" charset="0"/>
              </a:rPr>
              <a:t>De </a:t>
            </a:r>
            <a:r>
              <a:rPr lang="en-US" sz="1600" i="1" dirty="0" err="1">
                <a:latin typeface="Calibri" pitchFamily="34" charset="0"/>
              </a:rPr>
              <a:t>Stijl</a:t>
            </a:r>
            <a:r>
              <a:rPr lang="en-US" sz="1600" dirty="0">
                <a:latin typeface="Calibri" pitchFamily="34" charset="0"/>
              </a:rPr>
              <a:t> </a:t>
            </a:r>
            <a:r>
              <a:rPr lang="sr-Latn-RS" sz="1600" dirty="0" smtClean="0">
                <a:latin typeface="Calibri" pitchFamily="34" charset="0"/>
              </a:rPr>
              <a:t>kao ilustracija uz Mondrijanov tekst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snap-dragon.com/_private/PM/B63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990600"/>
            <a:ext cx="69437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2"/>
          <p:cNvSpPr>
            <a:spLocks noChangeArrowheads="1"/>
          </p:cNvSpPr>
          <p:nvPr/>
        </p:nvSpPr>
        <p:spPr bwMode="auto">
          <a:xfrm>
            <a:off x="1447800" y="0"/>
            <a:ext cx="655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1600" dirty="0" smtClean="0">
                <a:latin typeface="Calibri" pitchFamily="34" charset="0"/>
              </a:rPr>
              <a:t>Mondrijan, </a:t>
            </a:r>
            <a:r>
              <a:rPr lang="sr-Latn-CS" sz="1600" i="1" dirty="0" smtClean="0">
                <a:latin typeface="Calibri" pitchFamily="34" charset="0"/>
              </a:rPr>
              <a:t>Okean</a:t>
            </a:r>
            <a:r>
              <a:rPr lang="en-US" sz="1600" i="1" dirty="0" smtClean="0">
                <a:latin typeface="Calibri" pitchFamily="34" charset="0"/>
              </a:rPr>
              <a:t> </a:t>
            </a:r>
            <a:r>
              <a:rPr lang="en-US" sz="1600" i="1" dirty="0">
                <a:latin typeface="Calibri" pitchFamily="34" charset="0"/>
              </a:rPr>
              <a:t>1, </a:t>
            </a:r>
            <a:r>
              <a:rPr lang="en-US" sz="1600" dirty="0">
                <a:latin typeface="Calibri" pitchFamily="34" charset="0"/>
              </a:rPr>
              <a:t>1914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ugljen, tuš i gvaš na papiru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49.5x63 cm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Moderna Museet, </a:t>
            </a:r>
            <a:r>
              <a:rPr lang="en-US" sz="1600" dirty="0" smtClean="0">
                <a:latin typeface="Calibri" pitchFamily="34" charset="0"/>
              </a:rPr>
              <a:t>Stockholm</a:t>
            </a:r>
            <a:r>
              <a:rPr lang="en-US" sz="1600" dirty="0">
                <a:latin typeface="Calibri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ondrian B64 Ocean 2, 19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285750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2"/>
          <p:cNvSpPr>
            <a:spLocks noChangeArrowheads="1"/>
          </p:cNvSpPr>
          <p:nvPr/>
        </p:nvSpPr>
        <p:spPr bwMode="auto">
          <a:xfrm>
            <a:off x="3429000" y="3048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600" dirty="0" smtClean="0">
                <a:latin typeface="Calibri" pitchFamily="34" charset="0"/>
              </a:rPr>
              <a:t>Mondrijan, </a:t>
            </a:r>
            <a:r>
              <a:rPr lang="sr-Latn-CS" sz="1600" i="1" dirty="0" smtClean="0">
                <a:latin typeface="Calibri" pitchFamily="34" charset="0"/>
              </a:rPr>
              <a:t>Okean</a:t>
            </a:r>
            <a:r>
              <a:rPr lang="en-US" sz="1600" i="1" dirty="0" smtClean="0">
                <a:latin typeface="Calibri" pitchFamily="34" charset="0"/>
              </a:rPr>
              <a:t> </a:t>
            </a:r>
            <a:r>
              <a:rPr lang="en-US" sz="1600" i="1" dirty="0">
                <a:latin typeface="Calibri" pitchFamily="34" charset="0"/>
              </a:rPr>
              <a:t>2, </a:t>
            </a:r>
            <a:r>
              <a:rPr lang="en-US" sz="1600" dirty="0">
                <a:latin typeface="Calibri" pitchFamily="34" charset="0"/>
              </a:rPr>
              <a:t>1914 / verso</a:t>
            </a:r>
            <a:r>
              <a:rPr lang="en-US" sz="1600" i="1" dirty="0">
                <a:latin typeface="Calibri" pitchFamily="34" charset="0"/>
              </a:rPr>
              <a:t>: </a:t>
            </a:r>
            <a:r>
              <a:rPr lang="sr-Latn-RS" sz="1600" i="1" dirty="0" smtClean="0">
                <a:latin typeface="Calibri" pitchFamily="34" charset="0"/>
              </a:rPr>
              <a:t>Farma blizu </a:t>
            </a:r>
            <a:r>
              <a:rPr lang="en-US" sz="1600" i="1" dirty="0" err="1" smtClean="0">
                <a:latin typeface="Calibri" pitchFamily="34" charset="0"/>
              </a:rPr>
              <a:t>Duivendrecht</a:t>
            </a:r>
            <a:r>
              <a:rPr lang="sr-Latn-RS" sz="1600" i="1" dirty="0" smtClean="0">
                <a:latin typeface="Calibri" pitchFamily="34" charset="0"/>
              </a:rPr>
              <a:t>a, ugljen na papiru,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58.7x76.5 </a:t>
            </a:r>
            <a:r>
              <a:rPr lang="en-US" sz="1600" dirty="0" smtClean="0">
                <a:latin typeface="Calibri" pitchFamily="34" charset="0"/>
              </a:rPr>
              <a:t>cm</a:t>
            </a:r>
            <a:r>
              <a:rPr lang="sr-Latn-RS" sz="1600" dirty="0" smtClean="0">
                <a:latin typeface="Calibri" pitchFamily="34" charset="0"/>
              </a:rPr>
              <a:t>, privatna kolekcija</a:t>
            </a:r>
            <a:r>
              <a:rPr lang="en-US" sz="1600" dirty="0">
                <a:latin typeface="Calibri" pitchFamily="34" charset="0"/>
              </a:rPr>
              <a:t> </a:t>
            </a:r>
          </a:p>
        </p:txBody>
      </p:sp>
      <p:pic>
        <p:nvPicPr>
          <p:cNvPr id="109572" name="Picture 4" descr="http://www.snap-dragon.com/_private/PM/B65v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4725" y="2209800"/>
            <a:ext cx="56292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Rectangle 4"/>
          <p:cNvSpPr>
            <a:spLocks noChangeArrowheads="1"/>
          </p:cNvSpPr>
          <p:nvPr/>
        </p:nvSpPr>
        <p:spPr bwMode="auto">
          <a:xfrm>
            <a:off x="914400" y="5029200"/>
            <a:ext cx="2362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sz="1600" dirty="0" smtClean="0">
                <a:latin typeface="Calibri" pitchFamily="34" charset="0"/>
              </a:rPr>
              <a:t>Mondrijan, </a:t>
            </a:r>
            <a:r>
              <a:rPr lang="sr-Latn-CS" sz="1600" i="1" dirty="0" smtClean="0">
                <a:latin typeface="Calibri" pitchFamily="34" charset="0"/>
              </a:rPr>
              <a:t>Okean</a:t>
            </a:r>
            <a:r>
              <a:rPr lang="en-US" sz="1600" i="1" dirty="0" smtClean="0">
                <a:latin typeface="Calibri" pitchFamily="34" charset="0"/>
              </a:rPr>
              <a:t> </a:t>
            </a:r>
            <a:r>
              <a:rPr lang="en-US" sz="1600" i="1" dirty="0">
                <a:latin typeface="Calibri" pitchFamily="34" charset="0"/>
              </a:rPr>
              <a:t>3, </a:t>
            </a:r>
            <a:r>
              <a:rPr lang="en-US" sz="1600" dirty="0">
                <a:latin typeface="Calibri" pitchFamily="34" charset="0"/>
              </a:rPr>
              <a:t>1914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ugljen na papiru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50.5x63 </a:t>
            </a:r>
            <a:r>
              <a:rPr lang="en-US" sz="1600" dirty="0" smtClean="0">
                <a:latin typeface="Calibri" pitchFamily="34" charset="0"/>
              </a:rPr>
              <a:t>cm</a:t>
            </a:r>
            <a:r>
              <a:rPr lang="sr-Latn-RS" sz="1600" dirty="0" smtClean="0">
                <a:latin typeface="Calibri" pitchFamily="34" charset="0"/>
              </a:rPr>
              <a:t>,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/>
            </a:r>
            <a:br>
              <a:rPr lang="en-US" sz="1600" dirty="0">
                <a:latin typeface="Calibri" pitchFamily="34" charset="0"/>
              </a:rPr>
            </a:br>
            <a:r>
              <a:rPr lang="en-US" sz="1600" dirty="0" err="1">
                <a:latin typeface="Calibri" pitchFamily="34" charset="0"/>
              </a:rPr>
              <a:t>Graphische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Sammlung</a:t>
            </a:r>
            <a:r>
              <a:rPr lang="en-US" sz="1600" dirty="0">
                <a:latin typeface="Calibri" pitchFamily="34" charset="0"/>
              </a:rPr>
              <a:t>, </a:t>
            </a:r>
            <a:r>
              <a:rPr lang="en-US" sz="1600" dirty="0" err="1" smtClean="0">
                <a:latin typeface="Calibri" pitchFamily="34" charset="0"/>
              </a:rPr>
              <a:t>Staatsgalari</a:t>
            </a:r>
            <a:r>
              <a:rPr lang="sr-Latn-RS" sz="1600" dirty="0" smtClean="0">
                <a:latin typeface="Calibri" pitchFamily="34" charset="0"/>
              </a:rPr>
              <a:t>e,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Stuttgart </a:t>
            </a:r>
          </a:p>
        </p:txBody>
      </p:sp>
      <p:pic>
        <p:nvPicPr>
          <p:cNvPr id="109574" name="Picture 4" descr="Diagram for Sea Sket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895600"/>
            <a:ext cx="17049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snap-dragon.com/_private/PM/B66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524000"/>
            <a:ext cx="56197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2"/>
          <p:cNvSpPr>
            <a:spLocks noChangeArrowheads="1"/>
          </p:cNvSpPr>
          <p:nvPr/>
        </p:nvSpPr>
        <p:spPr bwMode="auto">
          <a:xfrm>
            <a:off x="2209800" y="38100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 smtClean="0">
                <a:latin typeface="Calibri" pitchFamily="34" charset="0"/>
              </a:rPr>
              <a:t>Mondrijan, </a:t>
            </a:r>
            <a:r>
              <a:rPr lang="sr-Latn-CS" i="1" dirty="0" smtClean="0">
                <a:latin typeface="Calibri" pitchFamily="34" charset="0"/>
              </a:rPr>
              <a:t>Okean</a:t>
            </a:r>
            <a:r>
              <a:rPr lang="en-US" i="1" dirty="0" smtClean="0">
                <a:latin typeface="Calibri" pitchFamily="34" charset="0"/>
              </a:rPr>
              <a:t> 4</a:t>
            </a:r>
            <a:r>
              <a:rPr lang="en-US" i="1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1914 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ugljen na papiru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50.4x62.6 cm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snap-dragon.com/_private/PM/B76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672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ctangle 2"/>
          <p:cNvSpPr>
            <a:spLocks noChangeArrowheads="1"/>
          </p:cNvSpPr>
          <p:nvPr/>
        </p:nvSpPr>
        <p:spPr bwMode="auto">
          <a:xfrm>
            <a:off x="4800600" y="304800"/>
            <a:ext cx="403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600" dirty="0" smtClean="0">
                <a:latin typeface="Calibri" pitchFamily="34" charset="0"/>
              </a:rPr>
              <a:t>Mondrijan, </a:t>
            </a:r>
            <a:r>
              <a:rPr lang="sr-Latn-CS" sz="1600" i="1" dirty="0" smtClean="0">
                <a:latin typeface="Calibri" pitchFamily="34" charset="0"/>
              </a:rPr>
              <a:t>Okean</a:t>
            </a:r>
            <a:r>
              <a:rPr lang="en-US" sz="1600" i="1" dirty="0" smtClean="0">
                <a:latin typeface="Calibri" pitchFamily="34" charset="0"/>
              </a:rPr>
              <a:t> </a:t>
            </a:r>
            <a:r>
              <a:rPr lang="en-US" sz="1600" i="1" dirty="0">
                <a:latin typeface="Calibri" pitchFamily="34" charset="0"/>
              </a:rPr>
              <a:t>5, </a:t>
            </a:r>
            <a:r>
              <a:rPr lang="en-US" sz="1600" dirty="0">
                <a:latin typeface="Calibri" pitchFamily="34" charset="0"/>
              </a:rPr>
              <a:t>1915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ugljen i gvaš na papiru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87.6x120.3 cm </a:t>
            </a:r>
            <a:br>
              <a:rPr lang="en-US" sz="1600" dirty="0">
                <a:latin typeface="Calibri" pitchFamily="34" charset="0"/>
              </a:rPr>
            </a:br>
            <a:r>
              <a:rPr lang="en-US" sz="1600" dirty="0" smtClean="0">
                <a:latin typeface="Calibri" pitchFamily="34" charset="0"/>
              </a:rPr>
              <a:t>Peggy </a:t>
            </a:r>
            <a:r>
              <a:rPr lang="en-US" sz="1600" dirty="0">
                <a:latin typeface="Calibri" pitchFamily="34" charset="0"/>
              </a:rPr>
              <a:t>Guggenheim Collection, Venice</a:t>
            </a:r>
          </a:p>
        </p:txBody>
      </p:sp>
      <p:pic>
        <p:nvPicPr>
          <p:cNvPr id="111620" name="Picture 4" descr="http://www.snap-dragon.com/_private/PM/B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330575"/>
            <a:ext cx="51054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Rectangle 4"/>
          <p:cNvSpPr>
            <a:spLocks noChangeArrowheads="1"/>
          </p:cNvSpPr>
          <p:nvPr/>
        </p:nvSpPr>
        <p:spPr bwMode="auto">
          <a:xfrm>
            <a:off x="914400" y="5874603"/>
            <a:ext cx="2971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CS" sz="1600" dirty="0" smtClean="0">
                <a:latin typeface="Calibri" pitchFamily="34" charset="0"/>
              </a:rPr>
              <a:t>Mondrijan, </a:t>
            </a:r>
            <a:r>
              <a:rPr lang="sr-Latn-CS" sz="1600" i="1" dirty="0" smtClean="0">
                <a:latin typeface="Calibri" pitchFamily="34" charset="0"/>
              </a:rPr>
              <a:t>Okean</a:t>
            </a:r>
            <a:r>
              <a:rPr lang="en-US" sz="1600" i="1" dirty="0" smtClean="0">
                <a:latin typeface="Calibri" pitchFamily="34" charset="0"/>
              </a:rPr>
              <a:t> </a:t>
            </a:r>
            <a:r>
              <a:rPr lang="en-US" sz="1600" i="1" dirty="0">
                <a:latin typeface="Calibri" pitchFamily="34" charset="0"/>
              </a:rPr>
              <a:t>6, </a:t>
            </a:r>
            <a:r>
              <a:rPr lang="en-US" sz="1600" dirty="0">
                <a:latin typeface="Calibri" pitchFamily="34" charset="0"/>
              </a:rPr>
              <a:t>1915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nepoznata tehnika, dimenzije i gde se danas nalazi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snap-dragon.com/_private/PM/B67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524000"/>
            <a:ext cx="55530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2"/>
          <p:cNvSpPr>
            <a:spLocks noChangeArrowheads="1"/>
          </p:cNvSpPr>
          <p:nvPr/>
        </p:nvSpPr>
        <p:spPr bwMode="auto">
          <a:xfrm>
            <a:off x="2438400" y="381000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1600" dirty="0" smtClean="0">
                <a:latin typeface="Calibri" pitchFamily="34" charset="0"/>
              </a:rPr>
              <a:t>Mondrijan, </a:t>
            </a:r>
            <a:r>
              <a:rPr lang="sr-Latn-CS" sz="1600" i="1" dirty="0" smtClean="0">
                <a:latin typeface="Calibri" pitchFamily="34" charset="0"/>
              </a:rPr>
              <a:t>Pristanište i okean</a:t>
            </a:r>
            <a:r>
              <a:rPr lang="en-US" sz="1600" i="1" dirty="0" smtClean="0">
                <a:latin typeface="Calibri" pitchFamily="34" charset="0"/>
              </a:rPr>
              <a:t> 1</a:t>
            </a:r>
            <a:r>
              <a:rPr lang="en-US" sz="1600" i="1" dirty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1914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tuš i gvaš na papiru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50.2x62.9 cm </a:t>
            </a:r>
            <a:br>
              <a:rPr lang="en-US" sz="1600" dirty="0">
                <a:latin typeface="Calibri" pitchFamily="34" charset="0"/>
              </a:rPr>
            </a:br>
            <a:r>
              <a:rPr lang="en-US" sz="1600" dirty="0">
                <a:latin typeface="Calibri" pitchFamily="34" charset="0"/>
              </a:rPr>
              <a:t>Stephen </a:t>
            </a:r>
            <a:r>
              <a:rPr lang="en-US" sz="1600" dirty="0" err="1">
                <a:latin typeface="Calibri" pitchFamily="34" charset="0"/>
              </a:rPr>
              <a:t>Mazoh</a:t>
            </a:r>
            <a:r>
              <a:rPr lang="en-US" sz="1600" dirty="0">
                <a:latin typeface="Calibri" pitchFamily="34" charset="0"/>
              </a:rPr>
              <a:t> &amp; Co. Inc., New York </a:t>
            </a:r>
          </a:p>
        </p:txBody>
      </p:sp>
      <p:pic>
        <p:nvPicPr>
          <p:cNvPr id="113668" name="Picture 4" descr="Diagram for Pier and Ocean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Diagram for Tr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16287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4" descr="http://www.pietmondrian.info/mondrian-at-a-glance/immagini-glance/dipinti-grandi-480/study-of-trees-I-1912-mondri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04800"/>
            <a:ext cx="5638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3"/>
          <p:cNvSpPr>
            <a:spLocks noChangeArrowheads="1"/>
          </p:cNvSpPr>
          <p:nvPr/>
        </p:nvSpPr>
        <p:spPr bwMode="auto">
          <a:xfrm>
            <a:off x="762000" y="5486400"/>
            <a:ext cx="7391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dirty="0" smtClean="0">
                <a:latin typeface="Calibri" pitchFamily="34" charset="0"/>
              </a:rPr>
              <a:t>Prelazna </a:t>
            </a:r>
            <a:r>
              <a:rPr lang="hr-HR" dirty="0">
                <a:latin typeface="Calibri" pitchFamily="34" charset="0"/>
              </a:rPr>
              <a:t>a </a:t>
            </a:r>
            <a:r>
              <a:rPr lang="hr-HR" dirty="0" smtClean="0">
                <a:latin typeface="Calibri" pitchFamily="34" charset="0"/>
              </a:rPr>
              <a:t>ujedno i uvodna je </a:t>
            </a:r>
            <a:r>
              <a:rPr lang="hr-HR" dirty="0">
                <a:latin typeface="Calibri" pitchFamily="34" charset="0"/>
              </a:rPr>
              <a:t>oblikovno strogo deduktivna </a:t>
            </a:r>
            <a:r>
              <a:rPr lang="hr-HR" b="1" dirty="0">
                <a:latin typeface="Calibri" pitchFamily="34" charset="0"/>
              </a:rPr>
              <a:t>serija Drveća</a:t>
            </a:r>
            <a:r>
              <a:rPr lang="hr-HR" dirty="0">
                <a:latin typeface="Calibri" pitchFamily="34" charset="0"/>
              </a:rPr>
              <a:t> (1909-1911-1912), koja otkriva jednu od najcelovitijih i najdoslednijih metodologija vizuelne deduktivne logike u čitavoj savremenoj umetnosti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4343400"/>
            <a:ext cx="3157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Studija drveta</a:t>
            </a:r>
            <a:r>
              <a:rPr lang="sr-Latn-RS" dirty="0" smtClean="0">
                <a:latin typeface="Calibri" pitchFamily="34" charset="0"/>
              </a:rPr>
              <a:t>, 1912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www.snap-dragon.com/_private/PM/B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90600"/>
            <a:ext cx="68802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2"/>
          <p:cNvSpPr>
            <a:spLocks noChangeArrowheads="1"/>
          </p:cNvSpPr>
          <p:nvPr/>
        </p:nvSpPr>
        <p:spPr bwMode="auto">
          <a:xfrm>
            <a:off x="1524000" y="0"/>
            <a:ext cx="685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 smtClean="0">
                <a:latin typeface="Calibri" pitchFamily="34" charset="0"/>
              </a:rPr>
              <a:t>Mondrijan, </a:t>
            </a:r>
            <a:r>
              <a:rPr lang="sr-Latn-CS" i="1" dirty="0" smtClean="0">
                <a:latin typeface="Calibri" pitchFamily="34" charset="0"/>
              </a:rPr>
              <a:t>Pristanište i okean </a:t>
            </a:r>
            <a:r>
              <a:rPr lang="en-US" i="1" dirty="0" smtClean="0">
                <a:latin typeface="Calibri" pitchFamily="34" charset="0"/>
              </a:rPr>
              <a:t>2</a:t>
            </a:r>
            <a:r>
              <a:rPr lang="en-US" dirty="0">
                <a:latin typeface="Calibri" pitchFamily="34" charset="0"/>
              </a:rPr>
              <a:t>, 1914 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ugljen, tuš i gvaš na papiru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50x62.6 </a:t>
            </a:r>
            <a:r>
              <a:rPr lang="en-US" dirty="0" smtClean="0">
                <a:latin typeface="Calibri" pitchFamily="34" charset="0"/>
              </a:rPr>
              <a:t>cm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privatna kolekcija</a:t>
            </a:r>
            <a:r>
              <a:rPr lang="en-US" dirty="0">
                <a:latin typeface="Calibri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snap-dragon.com/_private/PM/B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524000"/>
            <a:ext cx="56197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2286000" y="304800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dirty="0" smtClean="0">
                <a:latin typeface="Calibri" pitchFamily="34" charset="0"/>
              </a:rPr>
              <a:t>Mondrijan, </a:t>
            </a:r>
            <a:r>
              <a:rPr lang="sr-Latn-CS" i="1" dirty="0" smtClean="0">
                <a:latin typeface="Calibri" pitchFamily="34" charset="0"/>
              </a:rPr>
              <a:t>Pristanište i okean </a:t>
            </a:r>
            <a:r>
              <a:rPr lang="en-US" i="1" dirty="0" smtClean="0">
                <a:latin typeface="Calibri" pitchFamily="34" charset="0"/>
              </a:rPr>
              <a:t>3</a:t>
            </a:r>
            <a:r>
              <a:rPr lang="en-US" i="1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1914 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ugljena na papiru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50.5x63 cm 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p</a:t>
            </a:r>
            <a:r>
              <a:rPr lang="en-US" dirty="0" err="1" smtClean="0">
                <a:latin typeface="Calibri" pitchFamily="34" charset="0"/>
              </a:rPr>
              <a:t>rivat</a:t>
            </a:r>
            <a:r>
              <a:rPr lang="sr-Latn-RS" dirty="0" smtClean="0">
                <a:latin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sr-Latn-RS" dirty="0" smtClean="0">
                <a:latin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</a:rPr>
              <a:t>ole</a:t>
            </a:r>
            <a:r>
              <a:rPr lang="sr-Latn-RS" dirty="0" smtClean="0">
                <a:latin typeface="Calibri" pitchFamily="34" charset="0"/>
              </a:rPr>
              <a:t>kcija</a:t>
            </a:r>
            <a:r>
              <a:rPr lang="en-US" dirty="0">
                <a:latin typeface="Calibri" pitchFamily="34" charset="0"/>
              </a:rPr>
              <a:t> 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snap-dragon.com/_private/PM/B70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143000"/>
            <a:ext cx="67722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2"/>
          <p:cNvSpPr>
            <a:spLocks noChangeArrowheads="1"/>
          </p:cNvSpPr>
          <p:nvPr/>
        </p:nvSpPr>
        <p:spPr bwMode="auto">
          <a:xfrm>
            <a:off x="2362200" y="152400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1600" dirty="0" smtClean="0">
                <a:latin typeface="Calibri" pitchFamily="34" charset="0"/>
              </a:rPr>
              <a:t>Mondrijan, </a:t>
            </a:r>
            <a:r>
              <a:rPr lang="sr-Latn-CS" sz="1600" i="1" dirty="0" smtClean="0">
                <a:latin typeface="Calibri" pitchFamily="34" charset="0"/>
              </a:rPr>
              <a:t>Pristanište i okean </a:t>
            </a:r>
            <a:r>
              <a:rPr lang="en-US" sz="1600" i="1" dirty="0" smtClean="0">
                <a:latin typeface="Calibri" pitchFamily="34" charset="0"/>
              </a:rPr>
              <a:t>4</a:t>
            </a:r>
            <a:r>
              <a:rPr lang="en-US" sz="1600" i="1" dirty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1914 </a:t>
            </a:r>
            <a:br>
              <a:rPr lang="en-US" sz="1600" dirty="0">
                <a:latin typeface="Calibri" pitchFamily="34" charset="0"/>
              </a:rPr>
            </a:br>
            <a:r>
              <a:rPr lang="sr-Latn-RS" sz="1600" dirty="0" smtClean="0">
                <a:latin typeface="Calibri" pitchFamily="34" charset="0"/>
              </a:rPr>
              <a:t>ugljen na papiru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en-US" sz="1600" dirty="0">
                <a:latin typeface="Calibri" pitchFamily="34" charset="0"/>
              </a:rPr>
              <a:t>50.2x62.8 cm</a:t>
            </a:r>
            <a:br>
              <a:rPr lang="en-US" sz="1600" dirty="0">
                <a:latin typeface="Calibri" pitchFamily="34" charset="0"/>
              </a:rPr>
            </a:br>
            <a:r>
              <a:rPr lang="en-US" sz="1600" dirty="0" err="1" smtClean="0">
                <a:latin typeface="Calibri" pitchFamily="34" charset="0"/>
              </a:rPr>
              <a:t>Gemeentemuseum</a:t>
            </a:r>
            <a:r>
              <a:rPr lang="sr-Latn-RS" sz="1600" dirty="0" smtClean="0">
                <a:latin typeface="Calibri" pitchFamily="34" charset="0"/>
              </a:rPr>
              <a:t> den Haag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snap-dragon.com/_private/PM/B78v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6934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2"/>
          <p:cNvSpPr>
            <a:spLocks noChangeArrowheads="1"/>
          </p:cNvSpPr>
          <p:nvPr/>
        </p:nvSpPr>
        <p:spPr bwMode="auto">
          <a:xfrm>
            <a:off x="838200" y="76200"/>
            <a:ext cx="7086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CS" sz="1600" dirty="0" smtClean="0">
                <a:latin typeface="Calibri" pitchFamily="34" charset="0"/>
              </a:rPr>
              <a:t>Mondrijan, </a:t>
            </a:r>
            <a:r>
              <a:rPr lang="sr-Latn-CS" sz="1600" i="1" dirty="0" smtClean="0">
                <a:latin typeface="Calibri" pitchFamily="34" charset="0"/>
              </a:rPr>
              <a:t>Pristanište i okean </a:t>
            </a:r>
            <a:r>
              <a:rPr lang="en-US" sz="1600" i="1" dirty="0" smtClean="0">
                <a:latin typeface="Calibri" pitchFamily="34" charset="0"/>
              </a:rPr>
              <a:t>5</a:t>
            </a:r>
            <a:r>
              <a:rPr lang="en-US" sz="1600" i="1" dirty="0">
                <a:latin typeface="Calibri" pitchFamily="34" charset="0"/>
              </a:rPr>
              <a:t>: "Zee en </a:t>
            </a:r>
            <a:r>
              <a:rPr lang="en-US" sz="1600" i="1" dirty="0" err="1">
                <a:latin typeface="Calibri" pitchFamily="34" charset="0"/>
              </a:rPr>
              <a:t>sterrenlucht</a:t>
            </a:r>
            <a:r>
              <a:rPr lang="en-US" sz="1600" i="1" dirty="0">
                <a:latin typeface="Calibri" pitchFamily="34" charset="0"/>
              </a:rPr>
              <a:t>" </a:t>
            </a:r>
            <a:r>
              <a:rPr lang="en-US" sz="1600" i="1" dirty="0" smtClean="0">
                <a:latin typeface="Calibri" pitchFamily="34" charset="0"/>
              </a:rPr>
              <a:t>(“</a:t>
            </a:r>
            <a:r>
              <a:rPr lang="sr-Latn-RS" sz="1600" i="1" dirty="0" smtClean="0">
                <a:latin typeface="Calibri" pitchFamily="34" charset="0"/>
              </a:rPr>
              <a:t>More i zvezdano nebo</a:t>
            </a:r>
            <a:r>
              <a:rPr lang="en-US" sz="1600" i="1" dirty="0" smtClean="0">
                <a:latin typeface="Calibri" pitchFamily="34" charset="0"/>
              </a:rPr>
              <a:t>"), </a:t>
            </a:r>
            <a:r>
              <a:rPr lang="en-US" sz="1600" dirty="0" smtClean="0">
                <a:latin typeface="Calibri" pitchFamily="34" charset="0"/>
              </a:rPr>
              <a:t>1915</a:t>
            </a:r>
            <a:r>
              <a:rPr lang="sr-Latn-RS" sz="1600" dirty="0" smtClean="0">
                <a:latin typeface="Calibri" pitchFamily="34" charset="0"/>
              </a:rPr>
              <a:t>, ugljen, tuš</a:t>
            </a:r>
            <a:r>
              <a:rPr lang="en-US" sz="1600" dirty="0" smtClean="0">
                <a:latin typeface="Calibri" pitchFamily="34" charset="0"/>
              </a:rPr>
              <a:t>(?)</a:t>
            </a:r>
            <a:r>
              <a:rPr lang="sr-Latn-RS" sz="1600" dirty="0" smtClean="0">
                <a:latin typeface="Calibri" pitchFamily="34" charset="0"/>
              </a:rPr>
              <a:t> i</a:t>
            </a:r>
            <a:r>
              <a:rPr lang="en-US" sz="1600" dirty="0" smtClean="0">
                <a:latin typeface="Calibri" pitchFamily="34" charset="0"/>
              </a:rPr>
              <a:t> g</a:t>
            </a:r>
            <a:r>
              <a:rPr lang="sr-Latn-RS" sz="1600" dirty="0" smtClean="0">
                <a:latin typeface="Calibri" pitchFamily="34" charset="0"/>
              </a:rPr>
              <a:t>vaš na papiru,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>
                <a:latin typeface="Calibri" pitchFamily="34" charset="0"/>
              </a:rPr>
              <a:t>87.9x111.7 </a:t>
            </a:r>
            <a:r>
              <a:rPr lang="en-US" sz="1600" dirty="0" smtClean="0">
                <a:latin typeface="Calibri" pitchFamily="34" charset="0"/>
              </a:rPr>
              <a:t>cm</a:t>
            </a:r>
            <a:r>
              <a:rPr lang="sr-Latn-RS" sz="1600" dirty="0" smtClean="0">
                <a:latin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</a:rPr>
              <a:t>MoMA</a:t>
            </a:r>
            <a:endParaRPr lang="sr-Latn-RS" sz="1600" dirty="0" smtClean="0">
              <a:latin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</a:rPr>
              <a:t>V</a:t>
            </a:r>
            <a:r>
              <a:rPr lang="sr-Latn-RS" sz="1600" dirty="0" smtClean="0">
                <a:latin typeface="Calibri" pitchFamily="34" charset="0"/>
              </a:rPr>
              <a:t>ideti na: </a:t>
            </a:r>
            <a:r>
              <a:rPr lang="en-US" sz="1600" dirty="0" smtClean="0">
                <a:hlinkClick r:id="rId3"/>
              </a:rPr>
              <a:t>https://www.moma.org/collection/works/33419?sov_referrer=artist&amp;artist_id=4057&amp;page=1</a:t>
            </a:r>
            <a:endParaRPr lang="en-US" sz="1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381000" y="58674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CS" sz="1600" dirty="0" smtClean="0">
                <a:latin typeface="Calibri" pitchFamily="34" charset="0"/>
              </a:rPr>
              <a:t>Mondrijan, </a:t>
            </a:r>
            <a:r>
              <a:rPr lang="sr-Latn-CS" sz="1600" i="1" dirty="0" smtClean="0">
                <a:latin typeface="Calibri" pitchFamily="34" charset="0"/>
              </a:rPr>
              <a:t>Kompozicija </a:t>
            </a:r>
            <a:r>
              <a:rPr lang="sr-Latn-CS" sz="1600" i="1" dirty="0">
                <a:latin typeface="Calibri" pitchFamily="34" charset="0"/>
              </a:rPr>
              <a:t>br</a:t>
            </a:r>
            <a:r>
              <a:rPr lang="en-US" sz="1600" i="1" dirty="0">
                <a:latin typeface="Calibri" pitchFamily="34" charset="0"/>
              </a:rPr>
              <a:t>.10</a:t>
            </a:r>
            <a:r>
              <a:rPr lang="sr-Latn-CS" sz="1600" i="1" dirty="0">
                <a:latin typeface="Calibri" pitchFamily="34" charset="0"/>
              </a:rPr>
              <a:t> u crnom i belom</a:t>
            </a:r>
            <a:r>
              <a:rPr lang="en-US" sz="1600" i="1" dirty="0">
                <a:latin typeface="Calibri" pitchFamily="34" charset="0"/>
              </a:rPr>
              <a:t> (</a:t>
            </a:r>
            <a:r>
              <a:rPr lang="sr-Latn-CS" sz="1600" i="1" dirty="0">
                <a:latin typeface="Calibri" pitchFamily="34" charset="0"/>
              </a:rPr>
              <a:t>pristanište i okean</a:t>
            </a:r>
            <a:r>
              <a:rPr lang="en-US" sz="1600" i="1" dirty="0">
                <a:latin typeface="Calibri" pitchFamily="34" charset="0"/>
              </a:rPr>
              <a:t>)</a:t>
            </a:r>
            <a:r>
              <a:rPr lang="sr-Latn-CS" sz="1600" dirty="0">
                <a:latin typeface="Calibri" pitchFamily="34" charset="0"/>
              </a:rPr>
              <a:t>, 1915, </a:t>
            </a:r>
            <a:r>
              <a:rPr lang="en-US" sz="1600" dirty="0">
                <a:latin typeface="Calibri" pitchFamily="34" charset="0"/>
              </a:rPr>
              <a:t>85 x 108 cm</a:t>
            </a:r>
          </a:p>
          <a:p>
            <a:pPr algn="ctr"/>
            <a:r>
              <a:rPr lang="sr-Latn-RS" sz="1600" dirty="0" smtClean="0">
                <a:latin typeface="Calibri" pitchFamily="34" charset="0"/>
              </a:rPr>
              <a:t>ulje na platnu,</a:t>
            </a:r>
            <a:r>
              <a:rPr lang="en-US" sz="1600" dirty="0" smtClean="0"/>
              <a:t> </a:t>
            </a:r>
            <a:r>
              <a:rPr lang="en-US" sz="1600" dirty="0" err="1" smtClean="0"/>
              <a:t>Kröller-Müller</a:t>
            </a:r>
            <a:r>
              <a:rPr lang="en-US" sz="1600" dirty="0" smtClean="0"/>
              <a:t> Museum</a:t>
            </a:r>
            <a:r>
              <a:rPr lang="sr-Latn-RS" sz="1600" dirty="0" smtClean="0">
                <a:latin typeface="Calibri" pitchFamily="34" charset="0"/>
              </a:rPr>
              <a:t> videti na: </a:t>
            </a:r>
          </a:p>
          <a:p>
            <a:pPr algn="ctr"/>
            <a:r>
              <a:rPr lang="en-US" sz="1600" dirty="0" smtClean="0">
                <a:hlinkClick r:id="rId2"/>
              </a:rPr>
              <a:t>https://krollermuller.nl/en/piet-mondriaan-composition-10-in-black-and-white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84994" name="Picture 2" descr="https://krollermuller.nl/media/cache/collection_item_detail_small/media/collectionitempage/tmsImage/compositie-10-in-zwart-wit-piet-mondriaan-48979-copyright-kroller-muller-museu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6200"/>
            <a:ext cx="7210425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2"/>
          <p:cNvSpPr>
            <a:spLocks noChangeArrowheads="1"/>
          </p:cNvSpPr>
          <p:nvPr/>
        </p:nvSpPr>
        <p:spPr bwMode="auto">
          <a:xfrm>
            <a:off x="304800" y="609600"/>
            <a:ext cx="2667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</a:t>
            </a:r>
            <a:r>
              <a:rPr lang="en-US" i="1" dirty="0" smtClean="0">
                <a:latin typeface="Calibri" pitchFamily="34" charset="0"/>
              </a:rPr>
              <a:t>o</a:t>
            </a:r>
            <a:r>
              <a:rPr lang="sr-Latn-RS" i="1" dirty="0" smtClean="0">
                <a:latin typeface="Calibri" pitchFamily="34" charset="0"/>
              </a:rPr>
              <a:t>mpozicija u liniji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i="1" dirty="0">
                <a:latin typeface="Calibri" pitchFamily="34" charset="0"/>
              </a:rPr>
              <a:t> </a:t>
            </a:r>
            <a:br>
              <a:rPr lang="en-US" i="1" dirty="0">
                <a:latin typeface="Calibri" pitchFamily="34" charset="0"/>
              </a:rPr>
            </a:br>
            <a:r>
              <a:rPr lang="sr-Latn-RS" i="1" dirty="0" smtClean="0">
                <a:latin typeface="Calibri" pitchFamily="34" charset="0"/>
              </a:rPr>
              <a:t>(</a:t>
            </a:r>
            <a:r>
              <a:rPr lang="en-US" i="1" dirty="0" err="1" smtClean="0">
                <a:latin typeface="Calibri" pitchFamily="34" charset="0"/>
              </a:rPr>
              <a:t>Compositie</a:t>
            </a:r>
            <a:r>
              <a:rPr lang="en-US" i="1" dirty="0" smtClean="0">
                <a:latin typeface="Calibri" pitchFamily="34" charset="0"/>
              </a:rPr>
              <a:t> </a:t>
            </a:r>
            <a:r>
              <a:rPr lang="en-US" i="1" dirty="0">
                <a:latin typeface="Calibri" pitchFamily="34" charset="0"/>
              </a:rPr>
              <a:t>in </a:t>
            </a:r>
            <a:r>
              <a:rPr lang="en-US" i="1" dirty="0" err="1" smtClean="0">
                <a:latin typeface="Calibri" pitchFamily="34" charset="0"/>
              </a:rPr>
              <a:t>Lijn</a:t>
            </a:r>
            <a:r>
              <a:rPr lang="sr-Latn-RS" i="1" dirty="0" smtClean="0">
                <a:latin typeface="Calibri" pitchFamily="34" charset="0"/>
              </a:rPr>
              <a:t>)</a:t>
            </a:r>
            <a:r>
              <a:rPr lang="en-US" i="1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1916/17</a:t>
            </a:r>
            <a:r>
              <a:rPr lang="sr-Latn-RS" dirty="0" smtClean="0">
                <a:latin typeface="Calibri" pitchFamily="34" charset="0"/>
              </a:rPr>
              <a:t>, 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108x108 </a:t>
            </a:r>
            <a:r>
              <a:rPr lang="en-US" dirty="0" smtClean="0">
                <a:latin typeface="Calibri" pitchFamily="34" charset="0"/>
              </a:rPr>
              <a:t>cm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smtClean="0"/>
              <a:t> </a:t>
            </a:r>
            <a:r>
              <a:rPr lang="en-US" dirty="0" err="1" smtClean="0"/>
              <a:t>Kröller-Müller</a:t>
            </a:r>
            <a:r>
              <a:rPr lang="en-US" dirty="0" smtClean="0"/>
              <a:t> Museum</a:t>
            </a:r>
            <a:r>
              <a:rPr lang="sr-Latn-R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3970" name="Picture 2" descr="https://krollermuller.nl/media/cache/collection_item_detail_small/media/collectionitempage/tmsImage/compositie-in-lijn-tweede-staat-piet-mondriaan-48980-copyright-kroller-muller-muse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609600"/>
            <a:ext cx="5715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/>
          <p:cNvSpPr>
            <a:spLocks noChangeArrowheads="1"/>
          </p:cNvSpPr>
          <p:nvPr/>
        </p:nvSpPr>
        <p:spPr bwMode="auto">
          <a:xfrm>
            <a:off x="228600" y="76200"/>
            <a:ext cx="4191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sr-Latn-RS" i="1" dirty="0" smtClean="0">
                <a:latin typeface="Calibri" pitchFamily="34" charset="0"/>
              </a:rPr>
              <a:t>Kompozicija (</a:t>
            </a:r>
            <a:r>
              <a:rPr lang="en-US" i="1" dirty="0" err="1" smtClean="0">
                <a:latin typeface="Calibri" pitchFamily="34" charset="0"/>
              </a:rPr>
              <a:t>Compositie</a:t>
            </a:r>
            <a:r>
              <a:rPr lang="en-US" i="1" dirty="0" smtClean="0">
                <a:latin typeface="Calibri" pitchFamily="34" charset="0"/>
              </a:rPr>
              <a:t>), </a:t>
            </a:r>
            <a:r>
              <a:rPr lang="en-US" dirty="0">
                <a:latin typeface="Calibri" pitchFamily="34" charset="0"/>
              </a:rPr>
              <a:t>1916 </a:t>
            </a:r>
            <a:br>
              <a:rPr lang="en-US" dirty="0">
                <a:latin typeface="Calibri" pitchFamily="34" charset="0"/>
              </a:rPr>
            </a:b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119x75.1 cm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Guggenheim </a:t>
            </a:r>
            <a:r>
              <a:rPr lang="en-US" dirty="0" smtClean="0">
                <a:latin typeface="Calibri" pitchFamily="34" charset="0"/>
              </a:rPr>
              <a:t>Museum</a:t>
            </a:r>
            <a:r>
              <a:rPr lang="sr-Latn-RS" dirty="0" smtClean="0">
                <a:latin typeface="Calibri" pitchFamily="34" charset="0"/>
              </a:rPr>
              <a:t>, videti na:</a:t>
            </a:r>
            <a:r>
              <a:rPr lang="en-US" dirty="0" smtClean="0">
                <a:hlinkClick r:id="rId2"/>
              </a:rPr>
              <a:t> https://www.guggenheim.org/artwork/3011</a:t>
            </a:r>
            <a:r>
              <a:rPr lang="sr-Latn-RS" dirty="0" smtClean="0">
                <a:latin typeface="Calibri" pitchFamily="34" charset="0"/>
              </a:rPr>
              <a:t> 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2946" name="Picture 2" descr="Piet Mondrian, Composition, 1916. Oil on canvas, with wood, 47 1/4 x 29 3/4 inches (120 x 75.6 cm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267200" cy="6818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endParaRPr lang="en-US" sz="3200" dirty="0">
              <a:latin typeface="Calibri" pitchFamily="34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95400"/>
            <a:ext cx="8229600" cy="48768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sr-Latn-CS" sz="2300" dirty="0">
                <a:latin typeface="Calibri" pitchFamily="34" charset="0"/>
              </a:rPr>
              <a:t>Mondrijanova pozicija u odnosu na razvoj pokreta De Stijl je važan kriterijum u određivanju karakteristika svake od </a:t>
            </a:r>
            <a:r>
              <a:rPr lang="sr-Latn-CS" sz="2300" dirty="0" smtClean="0">
                <a:latin typeface="Calibri" pitchFamily="34" charset="0"/>
              </a:rPr>
              <a:t>faza ovog pokreta. </a:t>
            </a:r>
            <a:endParaRPr lang="sr-Latn-CS" sz="23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sr-Latn-CS" sz="2300" dirty="0" smtClean="0">
                <a:latin typeface="Calibri" pitchFamily="34" charset="0"/>
              </a:rPr>
              <a:t>njegov stoički </a:t>
            </a:r>
            <a:r>
              <a:rPr lang="sr-Latn-CS" sz="2300" dirty="0">
                <a:latin typeface="Calibri" pitchFamily="34" charset="0"/>
              </a:rPr>
              <a:t>i </a:t>
            </a:r>
            <a:r>
              <a:rPr lang="sr-Latn-CS" sz="2300" dirty="0" smtClean="0">
                <a:latin typeface="Calibri" pitchFamily="34" charset="0"/>
              </a:rPr>
              <a:t>jedinstveni pristupa mu je omogućavao da zadrži </a:t>
            </a:r>
            <a:r>
              <a:rPr lang="sr-Latn-CS" sz="2300" dirty="0">
                <a:latin typeface="Calibri" pitchFamily="34" charset="0"/>
              </a:rPr>
              <a:t>izvesnu distancu od sveta oko sebe</a:t>
            </a:r>
          </a:p>
          <a:p>
            <a:pPr>
              <a:lnSpc>
                <a:spcPct val="80000"/>
              </a:lnSpc>
            </a:pPr>
            <a:r>
              <a:rPr lang="sr-Latn-CS" sz="2300" dirty="0">
                <a:latin typeface="Calibri" pitchFamily="34" charset="0"/>
              </a:rPr>
              <a:t>Već inklinirajući ka teozofiji Mondrijan je u Larenu uspostavio 1914. </a:t>
            </a:r>
            <a:r>
              <a:rPr lang="sr-Latn-CS" sz="2300" dirty="0" smtClean="0">
                <a:latin typeface="Calibri" pitchFamily="34" charset="0"/>
              </a:rPr>
              <a:t>inicijalnu vezu </a:t>
            </a:r>
            <a:r>
              <a:rPr lang="sr-Latn-CS" sz="2300" dirty="0">
                <a:latin typeface="Calibri" pitchFamily="34" charset="0"/>
              </a:rPr>
              <a:t>između pokreta koji ća se pojaviti i ideja Šenmekersa.</a:t>
            </a:r>
          </a:p>
          <a:p>
            <a:pPr>
              <a:lnSpc>
                <a:spcPct val="80000"/>
              </a:lnSpc>
            </a:pPr>
            <a:r>
              <a:rPr lang="sr-Latn-CS" sz="2300" dirty="0">
                <a:latin typeface="Calibri" pitchFamily="34" charset="0"/>
              </a:rPr>
              <a:t>Mondrijan je takođe uspostavio plodnu vezu sa Bartom van der </a:t>
            </a:r>
            <a:r>
              <a:rPr lang="sr-Latn-CS" sz="2300" dirty="0" smtClean="0">
                <a:latin typeface="Calibri" pitchFamily="34" charset="0"/>
              </a:rPr>
              <a:t>Lekom </a:t>
            </a:r>
            <a:r>
              <a:rPr lang="sr-Latn-CS" sz="2300" dirty="0">
                <a:latin typeface="Calibri" pitchFamily="34" charset="0"/>
              </a:rPr>
              <a:t>iz Lajdena </a:t>
            </a:r>
            <a:r>
              <a:rPr lang="sr-Latn-CS" sz="2300" dirty="0" smtClean="0">
                <a:latin typeface="Calibri" pitchFamily="34" charset="0"/>
              </a:rPr>
              <a:t>1916, umetnikom </a:t>
            </a:r>
            <a:r>
              <a:rPr lang="sr-Latn-CS" sz="2300" dirty="0">
                <a:latin typeface="Calibri" pitchFamily="34" charset="0"/>
              </a:rPr>
              <a:t>koji će odmah uticati na njega i Van </a:t>
            </a:r>
            <a:r>
              <a:rPr lang="sr-Latn-CS" sz="2300" dirty="0" smtClean="0">
                <a:latin typeface="Calibri" pitchFamily="34" charset="0"/>
              </a:rPr>
              <a:t>Dusburga.</a:t>
            </a:r>
          </a:p>
          <a:p>
            <a:pPr>
              <a:lnSpc>
                <a:spcPct val="80000"/>
              </a:lnSpc>
            </a:pPr>
            <a:endParaRPr lang="sr-Latn-CS" sz="2300" dirty="0">
              <a:latin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sr-Latn-CS" sz="2300" dirty="0">
                <a:latin typeface="Calibri" pitchFamily="34" charset="0"/>
              </a:rPr>
              <a:t> Konačno, Mondrijan je prekinuo sa De </a:t>
            </a:r>
            <a:r>
              <a:rPr lang="sr-Latn-CS" sz="2300" dirty="0" smtClean="0">
                <a:latin typeface="Calibri" pitchFamily="34" charset="0"/>
              </a:rPr>
              <a:t>Stijlom </a:t>
            </a:r>
            <a:r>
              <a:rPr lang="sr-Latn-CS" sz="2300" dirty="0">
                <a:latin typeface="Calibri" pitchFamily="34" charset="0"/>
              </a:rPr>
              <a:t>i van </a:t>
            </a:r>
            <a:r>
              <a:rPr lang="sr-Latn-CS" sz="2300" dirty="0" smtClean="0">
                <a:latin typeface="Calibri" pitchFamily="34" charset="0"/>
              </a:rPr>
              <a:t>Dusburgom </a:t>
            </a:r>
            <a:r>
              <a:rPr lang="sr-Latn-CS" sz="2300" dirty="0">
                <a:latin typeface="Calibri" pitchFamily="34" charset="0"/>
              </a:rPr>
              <a:t>1925, zbog </a:t>
            </a:r>
            <a:r>
              <a:rPr lang="sr-Latn-CS" sz="2300" dirty="0" smtClean="0">
                <a:latin typeface="Calibri" pitchFamily="34" charset="0"/>
              </a:rPr>
              <a:t>Dusburgove </a:t>
            </a:r>
            <a:r>
              <a:rPr lang="sr-Latn-CS" sz="2300" dirty="0">
                <a:latin typeface="Calibri" pitchFamily="34" charset="0"/>
              </a:rPr>
              <a:t>“arbitrarne” modifikacije ortogonalnog formata predodređenog od strane Šenmekersa.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92137"/>
            <a:ext cx="7810500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219200" y="152400"/>
            <a:ext cx="7007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en-US" dirty="0" smtClean="0">
                <a:latin typeface="Calibri" pitchFamily="34" charset="0"/>
              </a:rPr>
              <a:t>1911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Sivo drvo</a:t>
            </a:r>
            <a:r>
              <a:rPr lang="en-US" dirty="0" smtClean="0">
                <a:latin typeface="Calibri" pitchFamily="34" charset="0"/>
              </a:rPr>
              <a:t>, 78,5x107,5cm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err="1" smtClean="0"/>
              <a:t>Gemeentemuseum</a:t>
            </a:r>
            <a:r>
              <a:rPr lang="en-US" dirty="0" smtClean="0"/>
              <a:t> Den Haag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304800" y="6248400"/>
            <a:ext cx="861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r-HR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s://www.kalliergeia.com/wp-content/uploads/2019/09/Piet-Mondrian-Horizontal-Tre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8441653" cy="5715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295400" y="6211669"/>
            <a:ext cx="6400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1700" dirty="0" smtClean="0"/>
              <a:t>M</a:t>
            </a:r>
            <a:r>
              <a:rPr lang="en-US" sz="1700" dirty="0" err="1" smtClean="0"/>
              <a:t>ondri</a:t>
            </a:r>
            <a:r>
              <a:rPr lang="sr-Latn-RS" sz="1700" dirty="0" smtClean="0"/>
              <a:t>j</a:t>
            </a:r>
            <a:r>
              <a:rPr lang="en-US" sz="1700" dirty="0" smtClean="0"/>
              <a:t>an</a:t>
            </a:r>
            <a:r>
              <a:rPr lang="sr-Latn-RS" sz="1700" i="1" dirty="0" smtClean="0"/>
              <a:t>, Horizontalno drvo</a:t>
            </a:r>
            <a:r>
              <a:rPr lang="sr-Latn-RS" sz="1700" dirty="0" smtClean="0"/>
              <a:t>, 1911, ulje na platnu, 75,9 x 112,2 cm, </a:t>
            </a:r>
            <a:r>
              <a:rPr lang="en-US" sz="1700" dirty="0" smtClean="0"/>
              <a:t>Munson Williams Proctor Arts Institute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6861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962400" y="228600"/>
            <a:ext cx="3546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en-US" dirty="0" smtClean="0">
                <a:latin typeface="Calibri" pitchFamily="34" charset="0"/>
              </a:rPr>
              <a:t>1912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i="1" dirty="0" smtClean="0">
                <a:latin typeface="Calibri" pitchFamily="34" charset="0"/>
              </a:rPr>
              <a:t>Drvo jabuke</a:t>
            </a:r>
            <a:r>
              <a:rPr lang="sr-Latn-RS" dirty="0" smtClean="0">
                <a:latin typeface="Calibri" pitchFamily="34" charset="0"/>
              </a:rPr>
              <a:t>, crtež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16738" name="Picture 2" descr="Piet Mondriaan [1872-1944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0156" y="2895600"/>
            <a:ext cx="5180735" cy="3810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" y="5486400"/>
            <a:ext cx="3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RS" dirty="0" smtClean="0"/>
              <a:t>Mondrijan, </a:t>
            </a:r>
            <a:r>
              <a:rPr lang="sr-Latn-RS" i="1" dirty="0" smtClean="0"/>
              <a:t>Drvo jabuke u cvatu</a:t>
            </a:r>
            <a:r>
              <a:rPr lang="sr-Latn-RS" dirty="0" smtClean="0"/>
              <a:t>, 1912, </a:t>
            </a:r>
            <a:r>
              <a:rPr lang="en-US" dirty="0" smtClean="0"/>
              <a:t>78,5 </a:t>
            </a:r>
            <a:r>
              <a:rPr lang="sr-Latn-RS" dirty="0" smtClean="0"/>
              <a:t>x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107,5 cm</a:t>
            </a:r>
            <a:r>
              <a:rPr lang="sr-Latn-RS" dirty="0" smtClean="0"/>
              <a:t>, ulje na platnu, </a:t>
            </a:r>
            <a:r>
              <a:rPr lang="en-US" dirty="0" err="1" smtClean="0"/>
              <a:t>Gemeentemuseum</a:t>
            </a:r>
            <a:r>
              <a:rPr lang="en-US" dirty="0" smtClean="0"/>
              <a:t> Den Haag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pietmondrian.info/mondrian-at-a-glance/immagini-glance/dipinti-grandi-480/flowering-trees-1912-mondr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90600"/>
            <a:ext cx="6162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4600" y="5867400"/>
            <a:ext cx="4434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Mondrijan, </a:t>
            </a:r>
            <a:r>
              <a:rPr lang="en-US" dirty="0" smtClean="0">
                <a:latin typeface="Calibri" pitchFamily="34" charset="0"/>
              </a:rPr>
              <a:t>1912, </a:t>
            </a:r>
            <a:r>
              <a:rPr lang="sr-Latn-RS" i="1" dirty="0" smtClean="0">
                <a:latin typeface="Calibri" pitchFamily="34" charset="0"/>
              </a:rPr>
              <a:t>Drvo u cvatu</a:t>
            </a:r>
            <a:r>
              <a:rPr lang="sr-Latn-RS" dirty="0" smtClean="0">
                <a:latin typeface="Calibri" pitchFamily="34" charset="0"/>
              </a:rPr>
              <a:t>, ulje na platnu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1524001" y="5867400"/>
            <a:ext cx="6095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sz="1600" dirty="0" smtClean="0">
                <a:latin typeface="Calibri" pitchFamily="34" charset="0"/>
              </a:rPr>
              <a:t>Mondrijan, </a:t>
            </a:r>
            <a:r>
              <a:rPr lang="en-US" sz="1600" dirty="0" smtClean="0">
                <a:latin typeface="Calibri" pitchFamily="34" charset="0"/>
              </a:rPr>
              <a:t>1911</a:t>
            </a:r>
            <a:r>
              <a:rPr lang="en-US" sz="1600" dirty="0">
                <a:latin typeface="Calibri" pitchFamily="34" charset="0"/>
              </a:rPr>
              <a:t>, </a:t>
            </a:r>
            <a:r>
              <a:rPr lang="sr-Latn-RS" sz="1600" i="1" dirty="0" smtClean="0">
                <a:latin typeface="Calibri" pitchFamily="34" charset="0"/>
              </a:rPr>
              <a:t>Mrtva priroda sa keramičkom posudom I</a:t>
            </a:r>
            <a:r>
              <a:rPr lang="sr-Latn-RS" sz="1600" dirty="0" smtClean="0">
                <a:latin typeface="Calibri" pitchFamily="34" charset="0"/>
              </a:rPr>
              <a:t>, ulje na platnu, </a:t>
            </a:r>
            <a:r>
              <a:rPr lang="en-US" sz="1600" dirty="0" smtClean="0"/>
              <a:t>65.5 x 75 cm</a:t>
            </a:r>
            <a:r>
              <a:rPr lang="sr-Latn-RS" sz="1600" dirty="0" smtClean="0"/>
              <a:t>,</a:t>
            </a:r>
            <a:r>
              <a:rPr lang="en-US" sz="1600" dirty="0" smtClean="0"/>
              <a:t> </a:t>
            </a:r>
            <a:r>
              <a:rPr lang="en-US" sz="1600" dirty="0" err="1" smtClean="0">
                <a:latin typeface="Calibri" pitchFamily="34" charset="0"/>
              </a:rPr>
              <a:t>Gemeentemuseum</a:t>
            </a:r>
            <a:r>
              <a:rPr lang="sr-Latn-RS" sz="1600" dirty="0" smtClean="0">
                <a:latin typeface="Calibri" pitchFamily="34" charset="0"/>
              </a:rPr>
              <a:t> den Haag</a:t>
            </a:r>
            <a:endParaRPr lang="sr-Latn-RS" sz="1600" dirty="0" smtClean="0"/>
          </a:p>
          <a:p>
            <a:r>
              <a:rPr lang="en-US" sz="1600" dirty="0" smtClean="0">
                <a:latin typeface="Calibri" pitchFamily="34" charset="0"/>
              </a:rPr>
              <a:t>V</a:t>
            </a:r>
            <a:r>
              <a:rPr lang="sr-Latn-RS" sz="1600" dirty="0" smtClean="0">
                <a:latin typeface="Calibri" pitchFamily="34" charset="0"/>
              </a:rPr>
              <a:t>ideti na: </a:t>
            </a:r>
            <a:r>
              <a:rPr lang="en-US" sz="1600" dirty="0" smtClean="0">
                <a:hlinkClick r:id="rId2"/>
              </a:rPr>
              <a:t>https://www.guggenheim.org/artwork/3002</a:t>
            </a:r>
            <a:endParaRPr lang="en-US" sz="1600" dirty="0">
              <a:latin typeface="Calibri" pitchFamily="34" charset="0"/>
            </a:endParaRPr>
          </a:p>
        </p:txBody>
      </p:sp>
      <p:pic>
        <p:nvPicPr>
          <p:cNvPr id="113666" name="Picture 2" descr="Piet Mondrian, Still Life with Gingerpot I, 1911–12. Oil on canvas, 25 3/4 x 29 1/2 inches (65.5 x 75 cm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8600"/>
            <a:ext cx="6324600" cy="5452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5874603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600" dirty="0" smtClean="0">
                <a:latin typeface="Calibri" pitchFamily="34" charset="0"/>
              </a:rPr>
              <a:t>Mondrijan, 1911-</a:t>
            </a:r>
            <a:r>
              <a:rPr lang="en-US" sz="1600" dirty="0" smtClean="0">
                <a:latin typeface="Calibri" pitchFamily="34" charset="0"/>
              </a:rPr>
              <a:t>191</a:t>
            </a:r>
            <a:r>
              <a:rPr lang="sr-Latn-RS" sz="1600" dirty="0" smtClean="0">
                <a:latin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</a:rPr>
              <a:t>, </a:t>
            </a:r>
            <a:r>
              <a:rPr lang="sr-Latn-RS" sz="1600" i="1" dirty="0" smtClean="0">
                <a:latin typeface="Calibri" pitchFamily="34" charset="0"/>
              </a:rPr>
              <a:t>Mrtva priroda sa keramičkom posudom II</a:t>
            </a:r>
            <a:r>
              <a:rPr lang="sr-Latn-RS" sz="1600" dirty="0" smtClean="0">
                <a:latin typeface="Calibri" pitchFamily="34" charset="0"/>
              </a:rPr>
              <a:t>, ulje na platnu, </a:t>
            </a:r>
            <a:r>
              <a:rPr lang="en-US" sz="1600" dirty="0" smtClean="0"/>
              <a:t>91.5 x 120 cm</a:t>
            </a:r>
            <a:r>
              <a:rPr lang="sr-Latn-RS" sz="1600" dirty="0" smtClean="0"/>
              <a:t>,</a:t>
            </a:r>
            <a:r>
              <a:rPr lang="en-US" sz="1600" dirty="0" smtClean="0"/>
              <a:t> </a:t>
            </a:r>
            <a:r>
              <a:rPr lang="en-US" sz="1600" dirty="0" err="1" smtClean="0">
                <a:latin typeface="Calibri" pitchFamily="34" charset="0"/>
              </a:rPr>
              <a:t>Gemeentemuseum</a:t>
            </a:r>
            <a:r>
              <a:rPr lang="sr-Latn-RS" sz="1600" dirty="0" smtClean="0">
                <a:latin typeface="Calibri" pitchFamily="34" charset="0"/>
              </a:rPr>
              <a:t> den Haag</a:t>
            </a:r>
            <a:endParaRPr lang="sr-Latn-RS" sz="1600" dirty="0" smtClean="0"/>
          </a:p>
          <a:p>
            <a:r>
              <a:rPr lang="en-US" sz="1600" dirty="0" smtClean="0"/>
              <a:t>V</a:t>
            </a:r>
            <a:r>
              <a:rPr lang="sr-Latn-RS" sz="1600" dirty="0" smtClean="0"/>
              <a:t>ideti na: </a:t>
            </a:r>
            <a:r>
              <a:rPr lang="en-US" sz="1600" dirty="0" smtClean="0">
                <a:hlinkClick r:id="rId2"/>
              </a:rPr>
              <a:t>https://www.guggenheim.org/artwork/3001</a:t>
            </a:r>
            <a:endParaRPr lang="en-US" sz="1600" dirty="0"/>
          </a:p>
        </p:txBody>
      </p:sp>
      <p:pic>
        <p:nvPicPr>
          <p:cNvPr id="112642" name="Picture 2" descr="Piet Mondrian, Still Life with Gingerpot II, 1911–12. Oil on canvas, 37 1/2 x 47 1/4 inches (91.5 x 120 cm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228600"/>
            <a:ext cx="7239000" cy="5466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999</Words>
  <Application>Microsoft Office PowerPoint</Application>
  <PresentationFormat>On-screen Show (4:3)</PresentationFormat>
  <Paragraphs>65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mondrijan_nastavak_1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mondrijan_nastavak</dc:title>
  <dc:creator>User</dc:creator>
  <cp:lastModifiedBy>User</cp:lastModifiedBy>
  <cp:revision>3</cp:revision>
  <dcterms:created xsi:type="dcterms:W3CDTF">2020-05-20T16:51:07Z</dcterms:created>
  <dcterms:modified xsi:type="dcterms:W3CDTF">2020-05-20T17:07:17Z</dcterms:modified>
</cp:coreProperties>
</file>