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6"/>
  </p:notesMasterIdLst>
  <p:sldIdLst>
    <p:sldId id="258" r:id="rId2"/>
    <p:sldId id="328" r:id="rId3"/>
    <p:sldId id="335" r:id="rId4"/>
    <p:sldId id="349" r:id="rId5"/>
    <p:sldId id="361" r:id="rId6"/>
    <p:sldId id="362" r:id="rId7"/>
    <p:sldId id="351" r:id="rId8"/>
    <p:sldId id="359" r:id="rId9"/>
    <p:sldId id="357" r:id="rId10"/>
    <p:sldId id="352" r:id="rId11"/>
    <p:sldId id="363" r:id="rId12"/>
    <p:sldId id="350" r:id="rId13"/>
    <p:sldId id="360" r:id="rId14"/>
    <p:sldId id="355" r:id="rId1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Franklin Gothic Book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Franklin Gothic Book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Franklin Gothic Book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Franklin Gothic Book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Zeljka Manic" initials="ZM" lastIdx="1" clrIdx="0">
    <p:extLst>
      <p:ext uri="{19B8F6BF-5375-455C-9EA6-DF929625EA0E}">
        <p15:presenceInfo xmlns:p15="http://schemas.microsoft.com/office/powerpoint/2012/main" userId="Zeljka Manic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1152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sr-Latn-R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0F687A2F-1EBB-4DCD-A820-A1A8A11911DC}" type="datetimeFigureOut">
              <a:rPr lang="sr-Latn-RS"/>
              <a:pPr>
                <a:defRPr/>
              </a:pPr>
              <a:t>9.4.2020.</a:t>
            </a:fld>
            <a:endParaRPr lang="sr-Latn-R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sr-Latn-R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sr-Latn-R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8DBA95F0-E020-4DD6-B5F4-38E3250618A7}" type="slidenum">
              <a:rPr lang="sr-Latn-RS"/>
              <a:pPr>
                <a:defRPr/>
              </a:pPr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76272900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5" name="Rectangle 4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7" name="Freeform 6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90600" y="1017588"/>
            <a:ext cx="7178675" cy="4830762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90600" y="1009650"/>
            <a:ext cx="7180263" cy="4832350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0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938" y="701675"/>
            <a:ext cx="566737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4950" y="749300"/>
            <a:ext cx="566738" cy="56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88" y="5357813"/>
            <a:ext cx="121443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79E65B-F74C-48D6-A8CD-5CFAFABA7320}" type="datetimeFigureOut">
              <a:rPr lang="sr-Latn-RS"/>
              <a:pPr>
                <a:defRPr/>
              </a:pPr>
              <a:t>9.4.2020.</a:t>
            </a:fld>
            <a:endParaRPr lang="sr-Latn-RS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750" y="5357813"/>
            <a:ext cx="503396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475" y="5357813"/>
            <a:ext cx="554038" cy="365125"/>
          </a:xfrm>
        </p:spPr>
        <p:txBody>
          <a:bodyPr/>
          <a:lstStyle>
            <a:lvl1pPr algn="ctr">
              <a:defRPr smtClean="0"/>
            </a:lvl1pPr>
          </a:lstStyle>
          <a:p>
            <a:pPr>
              <a:defRPr/>
            </a:pPr>
            <a:fld id="{B39E0D73-CE09-4862-855C-8B53BD00AD0E}" type="slidenum">
              <a:rPr lang="sr-Latn-RS"/>
              <a:pPr>
                <a:defRPr/>
              </a:pPr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233849-51A7-49A5-B860-3B16F1945F4E}" type="datetimeFigureOut">
              <a:rPr lang="sr-Latn-RS"/>
              <a:pPr>
                <a:defRPr/>
              </a:pPr>
              <a:t>9.4.2020.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0B210F-AD10-4A9C-BA60-9EE6AC9F232C}" type="slidenum">
              <a:rPr lang="sr-Latn-RS"/>
              <a:pPr>
                <a:defRPr/>
              </a:pPr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A25EBD-9F69-493D-8468-26D0EA9A3C6A}" type="datetimeFigureOut">
              <a:rPr lang="sr-Latn-RS"/>
              <a:pPr>
                <a:defRPr/>
              </a:pPr>
              <a:t>9.4.2020.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C38A31-7B54-45D0-A895-9C8D16ACCE29}" type="slidenum">
              <a:rPr lang="sr-Latn-RS"/>
              <a:pPr>
                <a:defRPr/>
              </a:pPr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033A1E-BB2F-4A1D-BC4D-0773572FD7DE}" type="datetimeFigureOut">
              <a:rPr lang="sr-Latn-RS"/>
              <a:pPr>
                <a:defRPr/>
              </a:pPr>
              <a:t>9.4.2020.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D53798-807C-406A-B986-358FCDBD658C}" type="slidenum">
              <a:rPr lang="sr-Latn-RS"/>
              <a:pPr>
                <a:defRPr/>
              </a:pPr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0BDD3F-55D9-40B3-8DFB-92263CBA86F4}" type="datetimeFigureOut">
              <a:rPr lang="sr-Latn-RS"/>
              <a:pPr>
                <a:defRPr/>
              </a:pPr>
              <a:t>9.4.2020.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1ACD5F-C18A-4116-8423-EBE55D5860BE}" type="slidenum">
              <a:rPr lang="sr-Latn-RS"/>
              <a:pPr>
                <a:defRPr/>
              </a:pPr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03DA2C-FAB1-437B-924A-6AB3CAC3A7A9}" type="datetimeFigureOut">
              <a:rPr lang="sr-Latn-RS"/>
              <a:pPr>
                <a:defRPr/>
              </a:pPr>
              <a:t>9.4.2020.</a:t>
            </a:fld>
            <a:endParaRPr lang="sr-Latn-R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1915B4-9B47-4497-B5A7-71238B94B2B4}" type="slidenum">
              <a:rPr lang="sr-Latn-RS"/>
              <a:pPr>
                <a:defRPr/>
              </a:pPr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4CBB97-335B-4FA3-A061-B1668A6E0555}" type="datetimeFigureOut">
              <a:rPr lang="sr-Latn-RS"/>
              <a:pPr>
                <a:defRPr/>
              </a:pPr>
              <a:t>9.4.2020.</a:t>
            </a:fld>
            <a:endParaRPr lang="sr-Latn-R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71B84F-84B8-4B3A-80BE-D29FC29F2CAD}" type="slidenum">
              <a:rPr lang="sr-Latn-RS"/>
              <a:pPr>
                <a:defRPr/>
              </a:pPr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3D0BDB-D7CB-4CA0-A8BE-BEAAF948ABC2}" type="datetimeFigureOut">
              <a:rPr lang="sr-Latn-RS"/>
              <a:pPr>
                <a:defRPr/>
              </a:pPr>
              <a:t>9.4.2020.</a:t>
            </a:fld>
            <a:endParaRPr lang="sr-Latn-R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684E9C-F3B3-4EFB-AE3E-396A6AAC7C10}" type="slidenum">
              <a:rPr lang="sr-Latn-RS"/>
              <a:pPr>
                <a:defRPr/>
              </a:pPr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24A61F-E30B-49EC-9EF8-698288AF1824}" type="datetimeFigureOut">
              <a:rPr lang="sr-Latn-RS"/>
              <a:pPr>
                <a:defRPr/>
              </a:pPr>
              <a:t>9.4.2020.</a:t>
            </a:fld>
            <a:endParaRPr lang="sr-Latn-R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D078B9-AFDD-4DBF-BCEF-309262F6959D}" type="slidenum">
              <a:rPr lang="sr-Latn-RS"/>
              <a:pPr>
                <a:defRPr/>
              </a:pPr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6" name="Rectangle 5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8" name="Freeform 7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 rot="60000">
            <a:off x="4468813" y="604838"/>
            <a:ext cx="3789362" cy="5722937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>
          <a:xfrm rot="60000">
            <a:off x="4471988" y="603250"/>
            <a:ext cx="3787775" cy="5722938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Rectangle 10"/>
          <p:cNvSpPr/>
          <p:nvPr/>
        </p:nvSpPr>
        <p:spPr>
          <a:xfrm rot="21540000">
            <a:off x="749300" y="576263"/>
            <a:ext cx="3789363" cy="5722937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300" y="576263"/>
            <a:ext cx="3789363" cy="5721350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725" y="293688"/>
            <a:ext cx="566738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80150" y="333375"/>
            <a:ext cx="566738" cy="56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2063" y="5886450"/>
            <a:ext cx="121285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E51EAA-4DC4-41AC-A4BE-5989354B9655}" type="datetimeFigureOut">
              <a:rPr lang="sr-Latn-RS"/>
              <a:pPr>
                <a:defRPr/>
              </a:pPr>
              <a:t>9.4.2020.</a:t>
            </a:fld>
            <a:endParaRPr lang="sr-Latn-RS"/>
          </a:p>
        </p:txBody>
      </p:sp>
      <p:sp>
        <p:nvSpPr>
          <p:cNvPr id="16" name="Footer Placeholder 5"/>
          <p:cNvSpPr>
            <a:spLocks noGrp="1"/>
          </p:cNvSpPr>
          <p:nvPr>
            <p:ph type="ftr" sz="quarter" idx="11"/>
          </p:nvPr>
        </p:nvSpPr>
        <p:spPr>
          <a:xfrm rot="21540000">
            <a:off x="914400" y="5829300"/>
            <a:ext cx="352266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/>
          </a:p>
        </p:txBody>
      </p:sp>
      <p:sp>
        <p:nvSpPr>
          <p:cNvPr id="1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8088" y="5897563"/>
            <a:ext cx="55403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3635B2-A99C-4B89-BBD8-9925AA53B880}" type="slidenum">
              <a:rPr lang="sr-Latn-RS"/>
              <a:pPr>
                <a:defRPr/>
              </a:pPr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6" name="Rectangle 5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8" name="Freeform 7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 rot="21540000">
            <a:off x="749300" y="576263"/>
            <a:ext cx="3789363" cy="5722937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>
          <a:xfrm rot="21540000">
            <a:off x="744538" y="576263"/>
            <a:ext cx="3789362" cy="5721350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Rectangle 10"/>
          <p:cNvSpPr/>
          <p:nvPr/>
        </p:nvSpPr>
        <p:spPr>
          <a:xfrm rot="60000">
            <a:off x="4468813" y="604838"/>
            <a:ext cx="3789362" cy="5722937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>
          <a:xfrm rot="60000">
            <a:off x="4464050" y="603250"/>
            <a:ext cx="3789363" cy="5722938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725" y="293688"/>
            <a:ext cx="566738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80150" y="333375"/>
            <a:ext cx="566738" cy="56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238" y="5888038"/>
            <a:ext cx="121443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04B04F-5A8A-474B-9D13-0512A092CBB1}" type="datetimeFigureOut">
              <a:rPr lang="sr-Latn-RS"/>
              <a:pPr>
                <a:defRPr/>
              </a:pPr>
              <a:t>9.4.2020.</a:t>
            </a:fld>
            <a:endParaRPr lang="sr-Latn-RS"/>
          </a:p>
        </p:txBody>
      </p:sp>
      <p:sp>
        <p:nvSpPr>
          <p:cNvPr id="16" name="Footer Placeholder 5"/>
          <p:cNvSpPr>
            <a:spLocks noGrp="1"/>
          </p:cNvSpPr>
          <p:nvPr>
            <p:ph type="ftr" sz="quarter" idx="11"/>
          </p:nvPr>
        </p:nvSpPr>
        <p:spPr>
          <a:xfrm rot="21540000">
            <a:off x="914400" y="5830888"/>
            <a:ext cx="331946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/>
          </a:p>
        </p:txBody>
      </p:sp>
      <p:sp>
        <p:nvSpPr>
          <p:cNvPr id="1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850" y="5900738"/>
            <a:ext cx="55403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9E3132-EC04-4C00-B0EE-684D5EBA9ED2}" type="slidenum">
              <a:rPr lang="sr-Latn-RS"/>
              <a:pPr>
                <a:defRPr/>
              </a:pPr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5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838" y="574675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838" y="576263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032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4513" y="273050"/>
            <a:ext cx="566737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300" y="298450"/>
            <a:ext cx="566738" cy="56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4" name="Title Placeholder 1"/>
          <p:cNvSpPr>
            <a:spLocks noGrp="1"/>
          </p:cNvSpPr>
          <p:nvPr>
            <p:ph type="title"/>
          </p:nvPr>
        </p:nvSpPr>
        <p:spPr bwMode="auto">
          <a:xfrm>
            <a:off x="1095375" y="817563"/>
            <a:ext cx="6964363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3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463675" y="2119313"/>
            <a:ext cx="6196013" cy="360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775" y="5808663"/>
            <a:ext cx="1212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2"/>
                </a:solidFill>
                <a:latin typeface="Rage Italic" pitchFamily="66" charset="0"/>
                <a:cs typeface="+mn-cs"/>
              </a:defRPr>
            </a:lvl1pPr>
          </a:lstStyle>
          <a:p>
            <a:pPr>
              <a:defRPr/>
            </a:pPr>
            <a:fld id="{54980D25-C280-4012-BB05-465DAEE3FA19}" type="datetimeFigureOut">
              <a:rPr lang="sr-Latn-RS"/>
              <a:pPr>
                <a:defRPr/>
              </a:pPr>
              <a:t>9.4.2020.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08663"/>
            <a:ext cx="5540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>
                <a:solidFill>
                  <a:schemeClr val="tx2"/>
                </a:solidFill>
                <a:latin typeface="Rage Italic" pitchFamily="66" charset="0"/>
                <a:cs typeface="+mn-cs"/>
              </a:defRPr>
            </a:lvl1pPr>
          </a:lstStyle>
          <a:p>
            <a:pPr>
              <a:defRPr/>
            </a:pPr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800" y="5808663"/>
            <a:ext cx="5540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smtClean="0">
                <a:solidFill>
                  <a:schemeClr val="tx2"/>
                </a:solidFill>
                <a:latin typeface="Rage Italic" pitchFamily="66" charset="0"/>
                <a:cs typeface="+mn-cs"/>
              </a:defRPr>
            </a:lvl1pPr>
          </a:lstStyle>
          <a:p>
            <a:pPr>
              <a:defRPr/>
            </a:pPr>
            <a:fld id="{6B0A2387-4834-4B37-A716-C29B2D112B54}" type="slidenum">
              <a:rPr lang="sr-Latn-RS"/>
              <a:pPr>
                <a:defRPr/>
              </a:pPr>
              <a:t>‹#›</a:t>
            </a:fld>
            <a:endParaRPr lang="sr-Latn-R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6" r:id="rId8"/>
    <p:sldLayoutId id="2147483697" r:id="rId9"/>
    <p:sldLayoutId id="2147483693" r:id="rId10"/>
    <p:sldLayoutId id="2147483694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nstantia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nstantia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nstantia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nstantia" pitchFamily="18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Brush Script MT" pitchFamily="66" charset="0"/>
        <a:buChar char="O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64465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10531" y="1772816"/>
            <a:ext cx="5722938" cy="2160240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600">
                <a:latin typeface="Times New Roman" pitchFamily="18" charset="0"/>
                <a:cs typeface="Times New Roman" pitchFamily="18" charset="0"/>
              </a:rPr>
              <a:t>Epistemološke osnove teorijske nauke</a:t>
            </a:r>
            <a:endParaRPr lang="sr-Latn-R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375" y="817563"/>
            <a:ext cx="6964363" cy="667221"/>
          </a:xfrm>
        </p:spPr>
        <p:txBody>
          <a:bodyPr/>
          <a:lstStyle/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Preciznost</a:t>
            </a:r>
            <a:endParaRPr lang="sr-Latn-R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361582"/>
            <a:ext cx="7200800" cy="4752528"/>
          </a:xfrm>
        </p:spPr>
        <p:txBody>
          <a:bodyPr/>
          <a:lstStyle/>
          <a:p>
            <a:pPr marL="0" indent="0" algn="just">
              <a:buNone/>
            </a:pPr>
            <a:r>
              <a:rPr lang="sr-Latn-RS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Preciznost 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podrazumeva utvrđivanje saznajno važnih, ali teže uočljivih razlika u proučavanim pojavama (Milić, 1996). 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Utvrđivanje 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preciznih razlika u analiziranim pojavama zavisi od načina definisanja pojmova, koji ih izražavaju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. P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ojmovi koji se odnose na neposrednu pojavnu ravan stvarnosti moraju biti dovoljno povezani sa teorijskim pojmovima. 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Pored toga, 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nauka 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mora 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raspola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gati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 sredstvima pomoću kojih se mogu prikupiti obaveštenja odgovarajuća pojmovnom aparatu. 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Preciznost 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zavisi i od adekvatnosti merila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 koja treba da budu dovoljno osetljiva. Podrazumeva i postupk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 za proveravanje tačnosti empirijskih podataka i utvrđivanje količine grešaka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P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ostupci 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za 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sređivanj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 i obrad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 prikupljene građe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takođe uslovljavaju preciznost. </a:t>
            </a:r>
          </a:p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Sumarno, p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reciznost nalaza istraživanja uslovljena 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je 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preciznošću svih etapa istraživačkog procesa.</a:t>
            </a:r>
            <a:endParaRPr lang="sr-Latn-R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3446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375" y="817563"/>
            <a:ext cx="6964363" cy="667221"/>
          </a:xfrm>
        </p:spPr>
        <p:txBody>
          <a:bodyPr/>
          <a:lstStyle/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Ocena preciznosti</a:t>
            </a:r>
            <a:endParaRPr lang="sr-Latn-R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484784"/>
            <a:ext cx="7200800" cy="4752528"/>
          </a:xfrm>
        </p:spPr>
        <p:txBody>
          <a:bodyPr/>
          <a:lstStyle/>
          <a:p>
            <a:pPr marL="0" indent="0" algn="just">
              <a:buNone/>
            </a:pPr>
            <a:r>
              <a:rPr lang="sr-Latn-RS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ogu 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se 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razlikovati dva načina ocene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preciznosti saznanja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: formalni i sadržinski. 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Kada je o formalnom načinu reč, ispituje se da li su faze realizovanog istraživanja iste ili približne preciznosti. Visok stepen preciznosti prilikom realizacije jedne faze neće značajno doprineti preciznosti rezultata istraživanja ukoliko i ostale faze nisu podjednako precizne. 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Sadržinsko proučavanje preciznosti je povezano sa formalnim, a odnosi se na utvrđivanje grešaka u iskustvenoj evidenciji istraživanja, njihovog obima i vrsta. Povezanost se ogleda u ocenjivanju količine grešaka u odnosu na izabran stepen preciznosti proučavanja. </a:t>
            </a:r>
            <a:endParaRPr lang="sr-Latn-R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71037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375" y="817563"/>
            <a:ext cx="6964363" cy="667221"/>
          </a:xfrm>
        </p:spPr>
        <p:txBody>
          <a:bodyPr/>
          <a:lstStyle/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Opštost</a:t>
            </a:r>
            <a:endParaRPr lang="sr-Latn-R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437865"/>
            <a:ext cx="7200800" cy="4608512"/>
          </a:xfrm>
        </p:spPr>
        <p:txBody>
          <a:bodyPr/>
          <a:lstStyle/>
          <a:p>
            <a:pPr marL="0" indent="0" algn="just">
              <a:buNone/>
            </a:pPr>
            <a:r>
              <a:rPr lang="sr-Latn-RS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rethodno razmatrani epistemološki princip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su osobeni za metodologiju svih nauka, 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dok je 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opštost karakteristika teorijskih nauka i predstavlja njihovu najznačajniju osobinu. 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Opštost se može odrediti kao mogućnost proveravanja opštih teorijskih stavova, kao i važenje određenog iskustvenog stava za sve slučajeve proučavane pojave, koji ispunjavaju uslove definisane stavom. Cilj teorijskih nauka je utvrđivanje opštih osobina istraživanih pojava, nepromenljivih odnosa među pojavama u proučavanom delu stvarnosti, determinističkih činioca pod čijim uticajem nastaju i menjaju se, kao i njihovo povezivanje sa opštijim univerzalnim stavovima. 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Opštost teorijskih nauka, kao i njihova sistematičnost, ispoljavaju se najizrazitije u naučnim zakonima i teorijama, koje otkrivaju i proveravaju. Značaj otkrivanja naučnih zakona i teorija počiva u mogućnosti objašnjavanja 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proučavanih 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pojava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.</a:t>
            </a:r>
            <a:endParaRPr lang="sr-Latn-R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30231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375" y="817563"/>
            <a:ext cx="6964363" cy="667221"/>
          </a:xfrm>
        </p:spPr>
        <p:txBody>
          <a:bodyPr/>
          <a:lstStyle/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Postizanje opštosti</a:t>
            </a:r>
            <a:endParaRPr lang="sr-Latn-R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484784"/>
            <a:ext cx="7200800" cy="4608512"/>
          </a:xfrm>
        </p:spPr>
        <p:txBody>
          <a:bodyPr/>
          <a:lstStyle/>
          <a:p>
            <a:pPr marL="0" indent="0" algn="just">
              <a:buNone/>
            </a:pPr>
            <a:r>
              <a:rPr lang="sr-Latn-RS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Opštost 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naučnog 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saznanja se 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može postići 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na više načina. 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Na opštost rezultata istraživanja utiče proučavana iskustvena građa, s tim da se uobičajeno istraživanja vrše na uzorcima, a vrsta uzorka uslovljava opštost nalaza. 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pštost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 je uslovljena i postupcima primenjenim u istraživanju. Može se postići ponovnom upotrebom određenih delova 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instrumenta istraživanja 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i povezivanjem rezultata do kojih se došlo sa rezultatima prethodne primene. 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Opšte saznanje može biti i produkt u potpunosti ponovljenog istraživanja. Ukoliko se upotrebljava istraživački postupak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zastupljen u nekom drugom empirijskom poduhvatu, može se vršiti uopštavanje dobijenih nalaza poređenjem sa prethodnim.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N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aj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prikladnije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 sredstvo za 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postizanje opštosti naučnog saznanja predstavlja 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uporedn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 metod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(Ilić, 2006)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. </a:t>
            </a:r>
            <a:endParaRPr lang="sr-Latn-R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47454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375" y="817563"/>
            <a:ext cx="6964363" cy="667221"/>
          </a:xfrm>
        </p:spPr>
        <p:txBody>
          <a:bodyPr/>
          <a:lstStyle/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Literatura</a:t>
            </a:r>
            <a:endParaRPr lang="sr-Latn-R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484784"/>
            <a:ext cx="7200800" cy="4464496"/>
          </a:xfrm>
        </p:spPr>
        <p:txBody>
          <a:bodyPr/>
          <a:lstStyle/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Đurić, Mihailo, 1962. </a:t>
            </a:r>
            <a:r>
              <a:rPr lang="en-US" sz="2000" i="1">
                <a:latin typeface="Times New Roman" pitchFamily="18" charset="0"/>
                <a:cs typeface="Times New Roman" pitchFamily="18" charset="0"/>
              </a:rPr>
              <a:t>Problemi sociološkog metoda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, Beograd: Savremena škola</a:t>
            </a:r>
          </a:p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Fajgelj, Stanislav, 2010. </a:t>
            </a:r>
            <a:r>
              <a:rPr lang="en-US" sz="2000" i="1">
                <a:latin typeface="Times New Roman" pitchFamily="18" charset="0"/>
                <a:cs typeface="Times New Roman" pitchFamily="18" charset="0"/>
              </a:rPr>
              <a:t>Metode istraživanja ponašanja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, Beograd: Centar za primenjenu psihologiju</a:t>
            </a:r>
          </a:p>
          <a:p>
            <a:pPr marL="0" indent="0" algn="just">
              <a:buNone/>
            </a:pPr>
            <a:r>
              <a:rPr lang="en-US" sz="2000" i="1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Ilić, Vladimir, 2006. </a:t>
            </a:r>
            <a:r>
              <a:rPr lang="en-US" sz="2000" i="1">
                <a:latin typeface="Times New Roman" pitchFamily="18" charset="0"/>
                <a:cs typeface="Times New Roman" pitchFamily="18" charset="0"/>
              </a:rPr>
              <a:t>Uporedni metod u sociologiji: Verlorene Jahre aus dem Leben eines Soziologen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, Zrenjanin: Gradska narodna biblioteka Žarko Zrenjanin </a:t>
            </a:r>
          </a:p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Milas, Goran, 2009. </a:t>
            </a:r>
            <a:r>
              <a:rPr lang="en-US" sz="2000" i="1">
                <a:latin typeface="Times New Roman" pitchFamily="18" charset="0"/>
                <a:cs typeface="Times New Roman" pitchFamily="18" charset="0"/>
              </a:rPr>
              <a:t>Istraživačke metode u psihologiji i drugim društvenim znanostima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, Zagreb: Naklada Slap</a:t>
            </a:r>
          </a:p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Milić, Vojin, 1996. </a:t>
            </a:r>
            <a:r>
              <a:rPr lang="en-US" sz="2000" i="1">
                <a:latin typeface="Times New Roman" pitchFamily="18" charset="0"/>
                <a:cs typeface="Times New Roman" pitchFamily="18" charset="0"/>
              </a:rPr>
              <a:t>Sociološki metod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, Beograd: ZUNS</a:t>
            </a:r>
          </a:p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		</a:t>
            </a:r>
            <a:endParaRPr lang="sr-Latn-R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24805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375" y="817563"/>
            <a:ext cx="6964363" cy="811237"/>
          </a:xfrm>
        </p:spPr>
        <p:txBody>
          <a:bodyPr/>
          <a:lstStyle/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Epistemologija</a:t>
            </a:r>
            <a:endParaRPr lang="sr-Latn-R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628800"/>
            <a:ext cx="7200800" cy="4255256"/>
          </a:xfrm>
        </p:spPr>
        <p:txBody>
          <a:bodyPr/>
          <a:lstStyle/>
          <a:p>
            <a:pPr marL="0" indent="0" algn="just">
              <a:buNone/>
            </a:pPr>
            <a:r>
              <a:rPr lang="sr-Latn-RS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Epistemologija je teorija naučnog saznanja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. P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redmet njenog proučavanja 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je 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sama nauka. 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Naučno saznanje nije jedini oblik saznanja pa epistemologija predstavlja deo teorije saznanja (gnoseologije), koja proučava mogućnosti spoznaje stvarnosti. 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Osnovni ciljevi epistemologije su definisanje normi naučnog saznanja, kao i ocenjivanje njegove naučne vrednosti. 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Norme naučnog saznanja nisu samo sredstvo epistemološke analize, već određuju i istinitost saznanja pa se mogu smatrati kriterijumima istinitosti. Takođe predstavljaju kriterijume na osnovu kojih se razlikuju nauka i vannaučne delatnosti. </a:t>
            </a:r>
          </a:p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1549099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375" y="817563"/>
            <a:ext cx="6964363" cy="667221"/>
          </a:xfrm>
        </p:spPr>
        <p:txBody>
          <a:bodyPr/>
          <a:lstStyle/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Epistemološke norme</a:t>
            </a:r>
            <a:endParaRPr lang="sr-Latn-R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484784"/>
            <a:ext cx="7200800" cy="4608512"/>
          </a:xfrm>
        </p:spPr>
        <p:txBody>
          <a:bodyPr/>
          <a:lstStyle/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Epistemološke norme naučnog saznanja su, kada je o teorijskim disciplinama reč, po pravilu sadržane u određenju teorijske nauke. “Teorijska nauka je organizovano i metodično nastojanje da se racionalno- iskustvenim putem dođe do objektivnog, pouzdanog i preciznog, opšteg i sistematskog saznanja o stvarnosti, odnosno o onom njenom delu koji proučava neka nauka” (Milić, 1996: 256). Dakle, epistemološki principi su:</a:t>
            </a:r>
          </a:p>
          <a:p>
            <a:pPr algn="just">
              <a:buFontTx/>
              <a:buChar char="-"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objektivnost, </a:t>
            </a:r>
          </a:p>
          <a:p>
            <a:pPr algn="just">
              <a:buFontTx/>
              <a:buChar char="-"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sistematičnost, </a:t>
            </a:r>
          </a:p>
          <a:p>
            <a:pPr algn="just">
              <a:buFontTx/>
              <a:buChar char="-"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pouzdanost, </a:t>
            </a:r>
          </a:p>
          <a:p>
            <a:pPr algn="just">
              <a:buFontTx/>
              <a:buChar char="-"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preciznost, </a:t>
            </a:r>
          </a:p>
          <a:p>
            <a:pPr algn="just">
              <a:buFontTx/>
              <a:buChar char="-"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opštost. </a:t>
            </a:r>
          </a:p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To su </a:t>
            </a:r>
            <a:r>
              <a:rPr lang="nn-NO" sz="2000">
                <a:latin typeface="Times New Roman" pitchFamily="18" charset="0"/>
                <a:cs typeface="Times New Roman" pitchFamily="18" charset="0"/>
              </a:rPr>
              <a:t>normativni standardi koje nauka teži da dosegne. </a:t>
            </a:r>
            <a:endParaRPr lang="sr-Latn-R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63161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375" y="817563"/>
            <a:ext cx="6964363" cy="667221"/>
          </a:xfrm>
        </p:spPr>
        <p:txBody>
          <a:bodyPr/>
          <a:lstStyle/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Objektivnost</a:t>
            </a:r>
            <a:endParaRPr lang="sr-Latn-R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484784"/>
            <a:ext cx="7200800" cy="4608512"/>
          </a:xfrm>
        </p:spPr>
        <p:txBody>
          <a:bodyPr/>
          <a:lstStyle/>
          <a:p>
            <a:pPr marL="0" indent="0" algn="just">
              <a:buNone/>
            </a:pPr>
            <a:r>
              <a:rPr lang="sr-Latn-RS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Objektivnost je p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rincip kom teže sve nauke. „U neku ruku, on predstavlja zlatno pravilo naučne delatnosti” (Đurić, 1962: 19).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P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rincip objektivnosti podrazumeva da je naučno saznanje nepristrasno, odnosno da 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izražava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 istinu o stvarnosti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Objektivnost predstavlja „nezavisnost rezultata od istraživača koji ih je dobio” (Milas, 2009: 501). Obično se određuje „kao intersubjektivna saglasnost, s tim da se, kada je naučno saznanje u pitanju, ne misli na saglasnost bilo kojih „subjekata” nego na saglasnost stručnjaka i naučnika koji pripadaju određenom krugu naučne zajednice” (Fajgelj, 2010: 29). </a:t>
            </a:r>
            <a:endParaRPr lang="sr-Latn-R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79930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375" y="817563"/>
            <a:ext cx="6964363" cy="667221"/>
          </a:xfrm>
        </p:spPr>
        <p:txBody>
          <a:bodyPr/>
          <a:lstStyle/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Aspekti objektivnosti</a:t>
            </a:r>
            <a:endParaRPr lang="sr-Latn-R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484784"/>
            <a:ext cx="7200800" cy="4608512"/>
          </a:xfrm>
        </p:spPr>
        <p:txBody>
          <a:bodyPr/>
          <a:lstStyle/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Objektivnost u nauci ima dva aspekta, sadržinski i formalan (Milić, 1996). </a:t>
            </a:r>
          </a:p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U sadržinskom pogledu, objektivnost znači otvorenost prema stvarnosti i novim iskustvima. Reč je o težnji da se svi dostupni relevantni iskustveni podaci uzimaju u obzir prilikom proučavanja nekog problema, kao i o traganju za novim obaveštenjima ukoliko se pretpostavlja da bi mogla biti značajna za istraživanje. </a:t>
            </a:r>
          </a:p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Naučna objektivnost se sa formalnog stanovišta može izjednačiti sa proverljivošću naučnog saznanja. Postupak realizacije naučnih istraživanja treba da bude takav da njegove rezultate može proveriti svako ko ima adekvatne kvalifikacije. </a:t>
            </a:r>
          </a:p>
        </p:txBody>
      </p:sp>
    </p:spTree>
    <p:extLst>
      <p:ext uri="{BB962C8B-B14F-4D97-AF65-F5344CB8AC3E}">
        <p14:creationId xmlns:p14="http://schemas.microsoft.com/office/powerpoint/2010/main" val="41161631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375" y="817563"/>
            <a:ext cx="6964363" cy="667221"/>
          </a:xfrm>
        </p:spPr>
        <p:txBody>
          <a:bodyPr/>
          <a:lstStyle/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Obezbeđivanje objektivnosti</a:t>
            </a:r>
            <a:endParaRPr lang="sr-Latn-R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484784"/>
            <a:ext cx="7200800" cy="4608512"/>
          </a:xfrm>
        </p:spPr>
        <p:txBody>
          <a:bodyPr/>
          <a:lstStyle/>
          <a:p>
            <a:pPr marL="0" indent="0" algn="just">
              <a:buNone/>
            </a:pPr>
            <a:r>
              <a:rPr lang="sr-Latn-RS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etodologija nastoji da obezbedi 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objektivnost naučnog saznanja 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podređivanjem istraživačkog postupka normama. 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N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ajopštija proceduralna pravila za obezbeđivanje objektivnosti 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: javnost iskustvenih podataka, kao i njihova intersubjektivna proverljivost; javnost istraživačkog postupka, koja se odnosi na sve njegove delove; kontrola podataka i stavova, kao i voljnost da se odbace ili promene ako se za tim javi potreba; izražavanje praktičnog odnosa istraživača prema proučavanom problemu (Milić, 1996). 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Istraživač treba da iznese 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teorijske i metodološke pretpostavke na kojima 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počiva proučavanje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, obaveštenja o iskustvenom okviru u kom je izvedeno, društvenim uslovima u kojima je obavljeno, organizaciji istraživanja, načinu prikupljanja, sređivanja i analizi podataka, kao i o logičkoj strukturi izvedenih zaključaka. </a:t>
            </a:r>
            <a:endParaRPr lang="sr-Latn-R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68937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375" y="817563"/>
            <a:ext cx="6964363" cy="667221"/>
          </a:xfrm>
        </p:spPr>
        <p:txBody>
          <a:bodyPr/>
          <a:lstStyle/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Sistematičnost</a:t>
            </a:r>
            <a:endParaRPr lang="sr-Latn-R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484784"/>
            <a:ext cx="7200800" cy="4608512"/>
          </a:xfrm>
        </p:spPr>
        <p:txBody>
          <a:bodyPr/>
          <a:lstStyle/>
          <a:p>
            <a:pPr marL="0" indent="0" algn="just">
              <a:buNone/>
            </a:pPr>
            <a:r>
              <a:rPr lang="en-US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Sistematičnost se ogleda u nastojanju da se znanje međusobno poveže tako da predstavlja skladnu celinu. Sistematičnost je „jedan od najtežih, i možda, jedan od najnedostižnijih ideala naučne delatnosti” (Đurić, 1962: 23), s obzirom na to da se nauka razvija, da konstantno dolazi do izdvojenih naučnih otkrića, koja se nastoje povezati sa postojećim, odnosno da je u pitanju beskonačan proces.  </a:t>
            </a:r>
          </a:p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Povezanost predstavlja osnovnu prednost sistematičnog znanja u odnosu na nesistematično. Sistematično saznanje je pouzdanije i doprinosi proširenju postojećeg saznanja, isto kao i precizno saznanje, koje se zbog svoje proverljivosti i određenosti češće koristi u širim naučnim sintezama nego manje precizno. Znanje do kog se došlo na sistematičan način može se smatrati epistemološki vrednim.	</a:t>
            </a:r>
          </a:p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</a:t>
            </a:r>
            <a:endParaRPr lang="sr-Latn-R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16470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375" y="817563"/>
            <a:ext cx="6964363" cy="667221"/>
          </a:xfrm>
        </p:spPr>
        <p:txBody>
          <a:bodyPr/>
          <a:lstStyle/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Sistematičnost u istraživanju</a:t>
            </a:r>
            <a:endParaRPr lang="sr-Latn-R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484784"/>
            <a:ext cx="7200800" cy="4608512"/>
          </a:xfrm>
        </p:spPr>
        <p:txBody>
          <a:bodyPr/>
          <a:lstStyle/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Sistematičnost podrazumeva da svi postupci upotrebljeni u istraživanju moraju biti objašnjeni. </a:t>
            </a:r>
          </a:p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Proces sticanja saznanja mora proisteći iz unapred izgrađenog plana istraživanja, a svaka istraživačka faza mora slediti iz one koja joj je prethodila. Preduslov sistematičnosti u stvaranju evidencije je sistematičnost u teoriji. Sistematičnost pri stvaranju iskustvene evidencije ostvaruje se sadržinskom potpunošću izvornih obaveštenja, preciznim određenjem iskustvenog delokruga istraživanja i što većom standardizacijom prikupljanja podataka (Milić, 1996). Podrazumeva se da i zaključci moraju biti sistematično izvedeni iz iskustvene građe istraživanja. </a:t>
            </a:r>
            <a:endParaRPr lang="sr-Latn-R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24293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375" y="817563"/>
            <a:ext cx="6964363" cy="667221"/>
          </a:xfrm>
        </p:spPr>
        <p:txBody>
          <a:bodyPr/>
          <a:lstStyle/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Pouzdanost</a:t>
            </a:r>
            <a:endParaRPr lang="sr-Latn-R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484784"/>
            <a:ext cx="7200800" cy="4608512"/>
          </a:xfrm>
        </p:spPr>
        <p:txBody>
          <a:bodyPr/>
          <a:lstStyle/>
          <a:p>
            <a:pPr marL="0" indent="0" algn="just">
              <a:buNone/>
            </a:pPr>
            <a:r>
              <a:rPr lang="sr-Latn-RS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Princip pouzdanosti stoji u tesnoj vezi sa principom objektivnosti naučnog saznanja. Ispunjenje zahteva za objektivnošću predstavlja preduslov pouzdanosti bilo kod naučnog saznanja, pod kojim Đurić podrazumeva navođenje adekvatnih razloga i dokaza radi potvrđivanja osnovanosti određenog iskaza (Đurić, 1962). 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Pouzdanost izražava odnos između merila, postupka primene i stvarnosti. Merilo se smatra pouzdanim ako njegova primena na istu iskustvenu građu, kojom rukovode stručna lica u skladu sa pravilima primene, dovodi do istovetnih nalaza, odnosno rezultata čija se greška kreće u dozvoljenim granicama. Pouzdanost merila se ispituje uzastopnom primenom istog merila na isti iskustveni sadržaj ili stvaranjem ekvivalentnih merila, koja se uzastopno ili istovremeno primenjuju. </a:t>
            </a:r>
          </a:p>
        </p:txBody>
      </p:sp>
    </p:spTree>
    <p:extLst>
      <p:ext uri="{BB962C8B-B14F-4D97-AF65-F5344CB8AC3E}">
        <p14:creationId xmlns:p14="http://schemas.microsoft.com/office/powerpoint/2010/main" val="173381998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ushpin">
  <a:themeElements>
    <a:clrScheme name="Pushpin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Pushpin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ushpi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3428</TotalTime>
  <Words>1470</Words>
  <Application>Microsoft Office PowerPoint</Application>
  <PresentationFormat>On-screen Show (4:3)</PresentationFormat>
  <Paragraphs>63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Brush Script MT</vt:lpstr>
      <vt:lpstr>Calibri</vt:lpstr>
      <vt:lpstr>Constantia</vt:lpstr>
      <vt:lpstr>Franklin Gothic Book</vt:lpstr>
      <vt:lpstr>Rage Italic</vt:lpstr>
      <vt:lpstr>Times New Roman</vt:lpstr>
      <vt:lpstr>Pushpin</vt:lpstr>
      <vt:lpstr>Epistemološke osnove teorijske nauke</vt:lpstr>
      <vt:lpstr>Epistemologija</vt:lpstr>
      <vt:lpstr>Epistemološke norme</vt:lpstr>
      <vt:lpstr>Objektivnost</vt:lpstr>
      <vt:lpstr>Aspekti objektivnosti</vt:lpstr>
      <vt:lpstr>Obezbeđivanje objektivnosti</vt:lpstr>
      <vt:lpstr>Sistematičnost</vt:lpstr>
      <vt:lpstr>Sistematičnost u istraživanju</vt:lpstr>
      <vt:lpstr>Pouzdanost</vt:lpstr>
      <vt:lpstr>Preciznost</vt:lpstr>
      <vt:lpstr>Ocena preciznosti</vt:lpstr>
      <vt:lpstr>Opštost</vt:lpstr>
      <vt:lpstr>Postizanje opštosti</vt:lpstr>
      <vt:lpstr>Literatura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Društveni položaj poljoprivrednika u Srbiji</dc:title>
  <dc:creator>Irena</dc:creator>
  <cp:lastModifiedBy>Zeljka Manic</cp:lastModifiedBy>
  <cp:revision>504</cp:revision>
  <dcterms:created xsi:type="dcterms:W3CDTF">2015-09-17T19:38:07Z</dcterms:created>
  <dcterms:modified xsi:type="dcterms:W3CDTF">2020-04-09T14:46:26Z</dcterms:modified>
</cp:coreProperties>
</file>