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60"/>
  </p:normalViewPr>
  <p:slideViewPr>
    <p:cSldViewPr>
      <p:cViewPr varScale="1">
        <p:scale>
          <a:sx n="83" d="100"/>
          <a:sy n="83" d="100"/>
        </p:scale>
        <p:origin x="-144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Zastupništvo u antropologiji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Identitet i saznanje 2025.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726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 err="1"/>
              <a:t>Antropolog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b="1" dirty="0" err="1"/>
              <a:t>medijator</a:t>
            </a:r>
            <a:r>
              <a:rPr lang="en-US" dirty="0"/>
              <a:t>, </a:t>
            </a:r>
            <a:r>
              <a:rPr lang="en-US" b="1" dirty="0" err="1"/>
              <a:t>saveznik</a:t>
            </a:r>
            <a:r>
              <a:rPr lang="en-US" dirty="0"/>
              <a:t>, </a:t>
            </a:r>
            <a:r>
              <a:rPr lang="en-US" b="1" dirty="0" err="1"/>
              <a:t>kritičar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.</a:t>
            </a:r>
            <a:endParaRPr lang="en-US" dirty="0"/>
          </a:p>
          <a:p>
            <a:pPr lvl="0"/>
            <a:endParaRPr lang="sr-Latn-RS" dirty="0" smtClean="0"/>
          </a:p>
          <a:p>
            <a:pPr lvl="0"/>
            <a:r>
              <a:rPr lang="en-US" dirty="0" err="1" smtClean="0"/>
              <a:t>Potreba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b="1" dirty="0" err="1"/>
              <a:t>refleksivnošću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b="1" dirty="0" err="1"/>
              <a:t>etičkom</a:t>
            </a:r>
            <a:r>
              <a:rPr lang="en-US" b="1" dirty="0"/>
              <a:t> </a:t>
            </a:r>
            <a:r>
              <a:rPr lang="en-US" b="1" dirty="0" err="1"/>
              <a:t>odgovornošću</a:t>
            </a:r>
            <a:r>
              <a:rPr lang="en-US" dirty="0"/>
              <a:t>.</a:t>
            </a:r>
            <a:endParaRPr lang="en-US" dirty="0"/>
          </a:p>
          <a:p>
            <a:pPr lvl="0"/>
            <a:endParaRPr lang="sr-Latn-RS" dirty="0" smtClean="0"/>
          </a:p>
          <a:p>
            <a:pPr lvl="0"/>
            <a:r>
              <a:rPr lang="en-US" dirty="0" err="1" smtClean="0"/>
              <a:t>Zastupanje</a:t>
            </a:r>
            <a:r>
              <a:rPr lang="en-US" dirty="0" smtClean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neutralno</a:t>
            </a:r>
            <a:r>
              <a:rPr lang="en-US" dirty="0"/>
              <a:t>: </a:t>
            </a:r>
            <a:r>
              <a:rPr lang="en-US" dirty="0" err="1"/>
              <a:t>oblikuje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vidimo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tumačimo</a:t>
            </a:r>
            <a:r>
              <a:rPr lang="en-US" dirty="0"/>
              <a:t> </a:t>
            </a:r>
            <a:r>
              <a:rPr lang="en-US" dirty="0" err="1"/>
              <a:t>svet</a:t>
            </a:r>
            <a:r>
              <a:rPr lang="en-US" dirty="0" smtClean="0"/>
              <a:t>.</a:t>
            </a:r>
            <a:endParaRPr lang="sr-Latn-RS" dirty="0" smtClean="0"/>
          </a:p>
          <a:p>
            <a:pPr lvl="0"/>
            <a:endParaRPr lang="sr-Latn-RS" dirty="0" smtClean="0">
              <a:effectLst/>
            </a:endParaRPr>
          </a:p>
          <a:p>
            <a:pPr lvl="0"/>
            <a:r>
              <a:rPr lang="sr-Latn-RS" dirty="0" smtClean="0">
                <a:effectLst/>
              </a:rPr>
              <a:t>Problemi autoriteta – koga to uopšte zanima?</a:t>
            </a:r>
          </a:p>
          <a:p>
            <a:pPr lvl="0"/>
            <a:endParaRPr lang="sr-Latn-RS" dirty="0" smtClean="0"/>
          </a:p>
          <a:p>
            <a:pPr lvl="0"/>
            <a:r>
              <a:rPr lang="sr-Latn-RS" dirty="0" smtClean="0"/>
              <a:t>Alternativa koju vam stalno pominjem – </a:t>
            </a:r>
            <a:r>
              <a:rPr lang="sr-Latn-RS" b="1" dirty="0" smtClean="0"/>
              <a:t>etnološka sredstva, antropološki ciljevi</a:t>
            </a:r>
            <a:endParaRPr lang="en-US" b="1" dirty="0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Uloga</a:t>
            </a:r>
            <a:r>
              <a:rPr lang="en-US" b="1" dirty="0"/>
              <a:t> </a:t>
            </a:r>
            <a:r>
              <a:rPr lang="en-US" b="1" dirty="0" err="1"/>
              <a:t>antropologa</a:t>
            </a:r>
            <a:r>
              <a:rPr lang="en-US" b="1" dirty="0"/>
              <a:t> </a:t>
            </a:r>
            <a:r>
              <a:rPr lang="en-US" b="1" dirty="0" err="1"/>
              <a:t>danas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44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Clifford, James &amp; Marcus, George E. </a:t>
            </a:r>
            <a:r>
              <a:rPr lang="sr-Latn-RS" dirty="0"/>
              <a:t>e</a:t>
            </a:r>
            <a:r>
              <a:rPr lang="sr-Latn-RS" dirty="0" smtClean="0"/>
              <a:t>ds. </a:t>
            </a:r>
            <a:r>
              <a:rPr lang="en-US" dirty="0" smtClean="0"/>
              <a:t>(1986</a:t>
            </a:r>
            <a:r>
              <a:rPr lang="en-US" dirty="0"/>
              <a:t>). </a:t>
            </a:r>
            <a:r>
              <a:rPr lang="en-US" i="1" dirty="0"/>
              <a:t>Writing Culture</a:t>
            </a:r>
            <a:endParaRPr lang="en-US" dirty="0"/>
          </a:p>
          <a:p>
            <a:pPr lvl="0"/>
            <a:r>
              <a:rPr lang="en-US" dirty="0" err="1"/>
              <a:t>Scheper</a:t>
            </a:r>
            <a:r>
              <a:rPr lang="en-US" dirty="0"/>
              <a:t>-Hughes, Nancy (1995). </a:t>
            </a:r>
            <a:r>
              <a:rPr lang="en-US" i="1" dirty="0"/>
              <a:t>The Primacy of the Ethical</a:t>
            </a:r>
            <a:endParaRPr lang="en-US" dirty="0"/>
          </a:p>
          <a:p>
            <a:pPr lvl="0"/>
            <a:r>
              <a:rPr lang="en-US" dirty="0"/>
              <a:t>Smith, Linda </a:t>
            </a:r>
            <a:r>
              <a:rPr lang="en-US" dirty="0" err="1"/>
              <a:t>Tuhiwai</a:t>
            </a:r>
            <a:r>
              <a:rPr lang="en-US" dirty="0"/>
              <a:t> (1999). </a:t>
            </a:r>
            <a:r>
              <a:rPr lang="en-US" i="1" dirty="0"/>
              <a:t>Decolonizing Methodologies</a:t>
            </a:r>
            <a:r>
              <a:rPr lang="en-US" b="1" dirty="0"/>
              <a:t>: </a:t>
            </a:r>
            <a:r>
              <a:rPr lang="en-US" i="1" dirty="0"/>
              <a:t>Research and Indigenous Peoples</a:t>
            </a:r>
            <a:r>
              <a:rPr lang="en-US" dirty="0"/>
              <a:t>.</a:t>
            </a:r>
            <a:endParaRPr lang="en-US" dirty="0"/>
          </a:p>
          <a:p>
            <a:pPr lvl="0"/>
            <a:r>
              <a:rPr lang="en-US" dirty="0" err="1"/>
              <a:t>Hobsbawm</a:t>
            </a:r>
            <a:r>
              <a:rPr lang="en-US" dirty="0"/>
              <a:t>, Eric &amp; Ranger, Terence (1983). </a:t>
            </a:r>
            <a:r>
              <a:rPr lang="en-US" i="1" dirty="0"/>
              <a:t>The Invention of Tradition</a:t>
            </a:r>
            <a:endParaRPr lang="en-US" dirty="0"/>
          </a:p>
          <a:p>
            <a:pPr lvl="0"/>
            <a:r>
              <a:rPr lang="en-US" dirty="0" err="1" smtClean="0"/>
              <a:t>Simić</a:t>
            </a:r>
            <a:r>
              <a:rPr lang="en-US" dirty="0"/>
              <a:t>, Andrei (1973). </a:t>
            </a:r>
            <a:r>
              <a:rPr lang="en-US" i="1" dirty="0"/>
              <a:t>The Peasant Urbanites: A Study of Rural‑Urban Mobility in </a:t>
            </a:r>
            <a:r>
              <a:rPr lang="en-US" i="1" dirty="0" smtClean="0"/>
              <a:t>Serbia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Osim literature iz silabusa...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763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Da </a:t>
            </a:r>
            <a:r>
              <a:rPr lang="en-US" i="1" dirty="0"/>
              <a:t>li </a:t>
            </a:r>
            <a:r>
              <a:rPr lang="en-US" i="1" dirty="0" err="1"/>
              <a:t>antropolog</a:t>
            </a:r>
            <a:r>
              <a:rPr lang="en-US" i="1" dirty="0"/>
              <a:t> </a:t>
            </a:r>
            <a:r>
              <a:rPr lang="en-US" i="1" dirty="0" err="1"/>
              <a:t>uvek</a:t>
            </a:r>
            <a:r>
              <a:rPr lang="en-US" i="1" dirty="0"/>
              <a:t> </a:t>
            </a:r>
            <a:r>
              <a:rPr lang="en-US" i="1" dirty="0" err="1"/>
              <a:t>mora</a:t>
            </a:r>
            <a:r>
              <a:rPr lang="en-US" i="1" dirty="0"/>
              <a:t> da </a:t>
            </a:r>
            <a:r>
              <a:rPr lang="en-US" i="1" dirty="0" err="1"/>
              <a:t>zauzme</a:t>
            </a:r>
            <a:r>
              <a:rPr lang="en-US" i="1" dirty="0"/>
              <a:t> </a:t>
            </a:r>
            <a:r>
              <a:rPr lang="en-US" i="1" dirty="0" err="1" smtClean="0"/>
              <a:t>stav</a:t>
            </a:r>
            <a:r>
              <a:rPr lang="en-US" i="1" dirty="0" smtClean="0"/>
              <a:t>?</a:t>
            </a:r>
            <a:endParaRPr lang="sr-Latn-RS" dirty="0"/>
          </a:p>
          <a:p>
            <a:endParaRPr lang="sr-Latn-RS" i="1" dirty="0" smtClean="0"/>
          </a:p>
          <a:p>
            <a:r>
              <a:rPr lang="en-US" i="1" dirty="0" err="1" smtClean="0"/>
              <a:t>Može</a:t>
            </a:r>
            <a:r>
              <a:rPr lang="en-US" i="1" dirty="0" smtClean="0"/>
              <a:t> </a:t>
            </a:r>
            <a:r>
              <a:rPr lang="en-US" i="1" dirty="0"/>
              <a:t>li </a:t>
            </a:r>
            <a:r>
              <a:rPr lang="en-US" i="1" dirty="0" err="1"/>
              <a:t>antropologija</a:t>
            </a:r>
            <a:r>
              <a:rPr lang="en-US" i="1" dirty="0"/>
              <a:t> </a:t>
            </a:r>
            <a:r>
              <a:rPr lang="en-US" i="1" dirty="0" err="1"/>
              <a:t>biti</a:t>
            </a:r>
            <a:r>
              <a:rPr lang="en-US" i="1" dirty="0"/>
              <a:t> </a:t>
            </a:r>
            <a:r>
              <a:rPr lang="en-US" i="1" dirty="0" err="1"/>
              <a:t>politički</a:t>
            </a:r>
            <a:r>
              <a:rPr lang="en-US" i="1" dirty="0"/>
              <a:t> </a:t>
            </a:r>
            <a:r>
              <a:rPr lang="en-US" i="1" dirty="0" err="1" smtClean="0"/>
              <a:t>neutralna</a:t>
            </a:r>
            <a:r>
              <a:rPr lang="en-US" i="1" dirty="0" smtClean="0"/>
              <a:t>?</a:t>
            </a:r>
            <a:endParaRPr lang="sr-Latn-RS" dirty="0"/>
          </a:p>
          <a:p>
            <a:endParaRPr lang="sr-Latn-RS" i="1" dirty="0" smtClean="0"/>
          </a:p>
          <a:p>
            <a:r>
              <a:rPr lang="en-US" i="1" dirty="0" err="1" smtClean="0"/>
              <a:t>Kako</a:t>
            </a:r>
            <a:r>
              <a:rPr lang="en-US" i="1" dirty="0" smtClean="0"/>
              <a:t> </a:t>
            </a:r>
            <a:r>
              <a:rPr lang="en-US" i="1" dirty="0" err="1"/>
              <a:t>razlikovati</a:t>
            </a:r>
            <a:r>
              <a:rPr lang="en-US" i="1" dirty="0"/>
              <a:t> </a:t>
            </a:r>
            <a:r>
              <a:rPr lang="en-US" i="1" dirty="0" err="1"/>
              <a:t>zastupanje</a:t>
            </a:r>
            <a:r>
              <a:rPr lang="en-US" i="1" dirty="0"/>
              <a:t> od </a:t>
            </a:r>
            <a:r>
              <a:rPr lang="en-US" i="1" dirty="0" err="1"/>
              <a:t>manipulacije</a:t>
            </a:r>
            <a:r>
              <a:rPr lang="en-US" i="1" dirty="0"/>
              <a:t>?</a:t>
            </a:r>
            <a:endParaRPr lang="en-US" dirty="0"/>
          </a:p>
          <a:p>
            <a:endParaRPr lang="sr-Latn-RS" i="1" dirty="0" smtClean="0"/>
          </a:p>
          <a:p>
            <a:r>
              <a:rPr lang="sr-Latn-RS" i="1" dirty="0" smtClean="0"/>
              <a:t>U</a:t>
            </a:r>
            <a:r>
              <a:rPr lang="en-US" i="1" dirty="0" smtClean="0"/>
              <a:t> </a:t>
            </a:r>
            <a:r>
              <a:rPr lang="en-US" i="1" dirty="0" err="1"/>
              <a:t>kakvoj</a:t>
            </a:r>
            <a:r>
              <a:rPr lang="en-US" i="1" dirty="0"/>
              <a:t> je </a:t>
            </a:r>
            <a:r>
              <a:rPr lang="en-US" i="1" dirty="0" err="1"/>
              <a:t>ovo</a:t>
            </a:r>
            <a:r>
              <a:rPr lang="en-US" i="1" dirty="0"/>
              <a:t> </a:t>
            </a:r>
            <a:r>
              <a:rPr lang="en-US" i="1" dirty="0" err="1"/>
              <a:t>vezi</a:t>
            </a:r>
            <a:r>
              <a:rPr lang="en-US" i="1" dirty="0"/>
              <a:t>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/>
              <a:t>vašim</a:t>
            </a:r>
            <a:r>
              <a:rPr lang="en-US" i="1" dirty="0"/>
              <a:t> </a:t>
            </a:r>
            <a:r>
              <a:rPr lang="en-US" i="1" dirty="0" err="1"/>
              <a:t>diplomskim</a:t>
            </a:r>
            <a:r>
              <a:rPr lang="en-US" i="1" dirty="0"/>
              <a:t> </a:t>
            </a:r>
            <a:r>
              <a:rPr lang="en-US" i="1" dirty="0" err="1"/>
              <a:t>radovima</a:t>
            </a:r>
            <a:r>
              <a:rPr lang="en-US" i="1" dirty="0" smtClean="0"/>
              <a:t>?</a:t>
            </a:r>
            <a:endParaRPr lang="sr-Latn-RS" i="1" dirty="0" smtClean="0"/>
          </a:p>
          <a:p>
            <a:endParaRPr lang="sr-Latn-RS" i="1" smtClean="0"/>
          </a:p>
          <a:p>
            <a:r>
              <a:rPr lang="sr-Latn-RS" i="1" smtClean="0"/>
              <a:t>Šta </a:t>
            </a:r>
            <a:r>
              <a:rPr lang="sr-Latn-RS" i="1" dirty="0" smtClean="0"/>
              <a:t>vi primećujete dok govorimo o ovim temama?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Diskusija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882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Antropologija</a:t>
            </a:r>
            <a:r>
              <a:rPr lang="en-US" dirty="0"/>
              <a:t> ne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analiza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b="1" dirty="0" err="1"/>
              <a:t>angažman</a:t>
            </a:r>
            <a:r>
              <a:rPr lang="en-US" dirty="0"/>
              <a:t>.</a:t>
            </a:r>
            <a:endParaRPr lang="en-US" dirty="0"/>
          </a:p>
          <a:p>
            <a:pPr lvl="0"/>
            <a:r>
              <a:rPr lang="en-US" b="1" dirty="0" err="1"/>
              <a:t>Zastupanje</a:t>
            </a:r>
            <a:r>
              <a:rPr lang="en-US" dirty="0"/>
              <a:t>: </a:t>
            </a:r>
            <a:r>
              <a:rPr lang="en-US" dirty="0" err="1"/>
              <a:t>zagovaranje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sr-Latn-RS" dirty="0" smtClean="0"/>
              <a:t>nekad bile „</a:t>
            </a:r>
            <a:r>
              <a:rPr lang="en-US" dirty="0" err="1" smtClean="0"/>
              <a:t>predmet</a:t>
            </a:r>
            <a:r>
              <a:rPr lang="sr-Latn-RS" dirty="0" smtClean="0"/>
              <a:t>“</a:t>
            </a:r>
            <a:r>
              <a:rPr lang="en-US" dirty="0" smtClean="0"/>
              <a:t> </a:t>
            </a:r>
            <a:r>
              <a:rPr lang="en-US" dirty="0" err="1"/>
              <a:t>istraživanja</a:t>
            </a:r>
            <a:r>
              <a:rPr lang="en-US" dirty="0"/>
              <a:t>.</a:t>
            </a:r>
            <a:endParaRPr lang="en-US" dirty="0"/>
          </a:p>
          <a:p>
            <a:pPr lvl="0"/>
            <a:r>
              <a:rPr lang="en-US" dirty="0" smtClean="0"/>
              <a:t>Da </a:t>
            </a:r>
            <a:r>
              <a:rPr lang="en-US" dirty="0"/>
              <a:t>li </a:t>
            </a:r>
            <a:r>
              <a:rPr lang="en-US" dirty="0" err="1"/>
              <a:t>antropolog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/</a:t>
            </a:r>
            <a:r>
              <a:rPr lang="en-US" dirty="0" err="1" smtClean="0"/>
              <a:t>dužnost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bude</a:t>
            </a:r>
            <a:r>
              <a:rPr lang="en-US" dirty="0"/>
              <a:t> „</a:t>
            </a:r>
            <a:r>
              <a:rPr lang="en-US" dirty="0" err="1"/>
              <a:t>glas</a:t>
            </a:r>
            <a:r>
              <a:rPr lang="en-US" dirty="0"/>
              <a:t> </a:t>
            </a:r>
            <a:r>
              <a:rPr lang="en-US" dirty="0" err="1"/>
              <a:t>drugoga</a:t>
            </a:r>
            <a:r>
              <a:rPr lang="en-US" dirty="0"/>
              <a:t>“?</a:t>
            </a:r>
            <a:endParaRPr lang="en-US" dirty="0"/>
          </a:p>
          <a:p>
            <a:r>
              <a:rPr lang="en-US" i="1" dirty="0" err="1" smtClean="0"/>
              <a:t>Antropologija</a:t>
            </a:r>
            <a:r>
              <a:rPr lang="en-US" i="1" dirty="0" smtClean="0"/>
              <a:t> </a:t>
            </a:r>
            <a:r>
              <a:rPr lang="en-US" i="1" dirty="0" err="1"/>
              <a:t>kao</a:t>
            </a:r>
            <a:r>
              <a:rPr lang="en-US" i="1" dirty="0"/>
              <a:t> </a:t>
            </a:r>
            <a:r>
              <a:rPr lang="en-US" i="1" dirty="0" err="1"/>
              <a:t>praksa</a:t>
            </a:r>
            <a:r>
              <a:rPr lang="en-US" i="1" dirty="0"/>
              <a:t>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/>
              <a:t>etičkom</a:t>
            </a:r>
            <a:r>
              <a:rPr lang="en-US" i="1" dirty="0"/>
              <a:t> </a:t>
            </a:r>
            <a:r>
              <a:rPr lang="en-US" i="1" dirty="0" err="1" smtClean="0"/>
              <a:t>odgovornošću</a:t>
            </a:r>
            <a:r>
              <a:rPr lang="sr-Latn-RS" i="1" dirty="0" smtClean="0"/>
              <a:t> – prilike i zamke</a:t>
            </a:r>
            <a:r>
              <a:rPr lang="en-US" i="1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Šta</a:t>
            </a:r>
            <a:r>
              <a:rPr lang="en-US" b="1" dirty="0"/>
              <a:t> </a:t>
            </a:r>
            <a:r>
              <a:rPr lang="en-US" b="1" dirty="0" err="1"/>
              <a:t>znači</a:t>
            </a:r>
            <a:r>
              <a:rPr lang="en-US" b="1" dirty="0"/>
              <a:t> „</a:t>
            </a:r>
            <a:r>
              <a:rPr lang="en-US" b="1" dirty="0" err="1"/>
              <a:t>antropologija</a:t>
            </a:r>
            <a:r>
              <a:rPr lang="en-US" b="1" dirty="0"/>
              <a:t> </a:t>
            </a:r>
            <a:r>
              <a:rPr lang="en-US" b="1" dirty="0" err="1"/>
              <a:t>koja</a:t>
            </a:r>
            <a:r>
              <a:rPr lang="en-US" b="1" dirty="0"/>
              <a:t> </a:t>
            </a:r>
            <a:r>
              <a:rPr lang="en-US" b="1" dirty="0" err="1"/>
              <a:t>zastupa</a:t>
            </a:r>
            <a:r>
              <a:rPr lang="en-US" b="1" dirty="0"/>
              <a:t>“?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192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err="1"/>
              <a:t>Klasična</a:t>
            </a:r>
            <a:r>
              <a:rPr lang="en-US" dirty="0"/>
              <a:t> </a:t>
            </a:r>
            <a:r>
              <a:rPr lang="en-US" dirty="0" err="1"/>
              <a:t>antropologija</a:t>
            </a:r>
            <a:r>
              <a:rPr lang="en-US" dirty="0"/>
              <a:t>: </a:t>
            </a:r>
            <a:r>
              <a:rPr lang="en-US" dirty="0" err="1"/>
              <a:t>distanca</a:t>
            </a:r>
            <a:r>
              <a:rPr lang="en-US" dirty="0"/>
              <a:t>, </a:t>
            </a:r>
            <a:r>
              <a:rPr lang="en-US" dirty="0" err="1" smtClean="0"/>
              <a:t>objektivnost</a:t>
            </a:r>
            <a:r>
              <a:rPr lang="en-US" dirty="0" smtClean="0"/>
              <a:t>, </a:t>
            </a:r>
            <a:r>
              <a:rPr lang="en-US" dirty="0" err="1"/>
              <a:t>kolonijalni</a:t>
            </a:r>
            <a:r>
              <a:rPr lang="en-US" dirty="0"/>
              <a:t> </a:t>
            </a:r>
            <a:r>
              <a:rPr lang="en-US" dirty="0" err="1" smtClean="0"/>
              <a:t>kontekst</a:t>
            </a:r>
            <a:r>
              <a:rPr lang="sr-Latn-RS" dirty="0" smtClean="0"/>
              <a:t>, relativizam</a:t>
            </a:r>
            <a:r>
              <a:rPr lang="en-US" dirty="0" smtClean="0"/>
              <a:t>.</a:t>
            </a:r>
            <a:endParaRPr lang="en-US" dirty="0"/>
          </a:p>
          <a:p>
            <a:pPr lvl="0"/>
            <a:r>
              <a:rPr lang="en-US" dirty="0" err="1" smtClean="0"/>
              <a:t>Postkolonijaln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kritik</a:t>
            </a:r>
            <a:r>
              <a:rPr lang="sr-Latn-RS" dirty="0" smtClean="0"/>
              <a:t>a</a:t>
            </a:r>
            <a:r>
              <a:rPr lang="en-US" dirty="0" smtClean="0"/>
              <a:t>: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govori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 smtClean="0"/>
              <a:t>?</a:t>
            </a:r>
            <a:endParaRPr lang="sr-Latn-RS" dirty="0" smtClean="0"/>
          </a:p>
          <a:p>
            <a:pPr lvl="0"/>
            <a:r>
              <a:rPr lang="sr-Latn-RS" dirty="0" smtClean="0"/>
              <a:t>Postmoderna antropologija – „pisanje“ Drugog</a:t>
            </a:r>
            <a:endParaRPr lang="en-US" dirty="0"/>
          </a:p>
          <a:p>
            <a:pPr lvl="0"/>
            <a:r>
              <a:rPr lang="en-US" dirty="0" err="1"/>
              <a:t>Okretanje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b="1" dirty="0" err="1"/>
              <a:t>participativnim</a:t>
            </a:r>
            <a:r>
              <a:rPr lang="en-US" b="1" dirty="0"/>
              <a:t> </a:t>
            </a:r>
            <a:r>
              <a:rPr lang="en-US" b="1" dirty="0" err="1"/>
              <a:t>metodama</a:t>
            </a:r>
            <a:r>
              <a:rPr lang="en-US" dirty="0"/>
              <a:t>, </a:t>
            </a:r>
            <a:r>
              <a:rPr lang="en-US" b="1" dirty="0" err="1"/>
              <a:t>aktivizmu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RS" dirty="0" smtClean="0"/>
              <a:t>„</a:t>
            </a:r>
            <a:r>
              <a:rPr lang="en-US" b="1" dirty="0" err="1" smtClean="0"/>
              <a:t>autentičnom</a:t>
            </a:r>
            <a:r>
              <a:rPr lang="sr-Latn-RS" b="1" dirty="0" smtClean="0"/>
              <a:t>“</a:t>
            </a:r>
            <a:r>
              <a:rPr lang="en-US" b="1" dirty="0" smtClean="0"/>
              <a:t> </a:t>
            </a:r>
            <a:r>
              <a:rPr lang="en-US" b="1" dirty="0" err="1"/>
              <a:t>glasu</a:t>
            </a:r>
            <a:r>
              <a:rPr lang="en-US" b="1" dirty="0"/>
              <a:t> </a:t>
            </a:r>
            <a:r>
              <a:rPr lang="en-US" b="1" dirty="0" err="1"/>
              <a:t>zajednica</a:t>
            </a:r>
            <a:r>
              <a:rPr lang="en-US" dirty="0"/>
              <a:t>.</a:t>
            </a:r>
            <a:endParaRPr lang="en-US" dirty="0"/>
          </a:p>
          <a:p>
            <a:pPr lvl="0"/>
            <a:r>
              <a:rPr lang="sr-Latn-RS" dirty="0" smtClean="0"/>
              <a:t>Kritički o</a:t>
            </a:r>
            <a:r>
              <a:rPr lang="en-US" dirty="0" err="1" smtClean="0"/>
              <a:t>dgovor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 smtClean="0"/>
              <a:t>neoscijentizam</a:t>
            </a:r>
            <a:r>
              <a:rPr lang="sr-Latn-RS" dirty="0" smtClean="0"/>
              <a:t> (anti- „postmodernizam“</a:t>
            </a:r>
            <a:r>
              <a:rPr lang="en-US" dirty="0" smtClean="0"/>
              <a:t>, </a:t>
            </a:r>
            <a:r>
              <a:rPr lang="sr-Latn-RS" dirty="0" smtClean="0"/>
              <a:t>„</a:t>
            </a:r>
            <a:r>
              <a:rPr lang="en-US" dirty="0" err="1" smtClean="0"/>
              <a:t>kosmopolitska</a:t>
            </a:r>
            <a:r>
              <a:rPr lang="sr-Latn-RS" dirty="0" smtClean="0"/>
              <a:t> antropologija“</a:t>
            </a:r>
            <a:r>
              <a:rPr lang="en-US" dirty="0" smtClean="0"/>
              <a:t>…</a:t>
            </a:r>
            <a:r>
              <a:rPr lang="sr-Latn-RS" dirty="0" smtClean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Istorijski</a:t>
            </a:r>
            <a:r>
              <a:rPr lang="en-US" b="1" dirty="0"/>
              <a:t> </a:t>
            </a:r>
            <a:r>
              <a:rPr lang="en-US" b="1" dirty="0" err="1"/>
              <a:t>kontekst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30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sr-Latn-RS" b="1" dirty="0" smtClean="0"/>
              <a:t>„Javna“ </a:t>
            </a:r>
            <a:r>
              <a:rPr lang="sr-Latn-RS" b="1" dirty="0"/>
              <a:t>a</a:t>
            </a:r>
            <a:r>
              <a:rPr lang="en-US" b="1" dirty="0" err="1" smtClean="0"/>
              <a:t>ntropologija</a:t>
            </a:r>
            <a:r>
              <a:rPr lang="en-US" b="1" dirty="0" smtClean="0"/>
              <a:t> </a:t>
            </a:r>
            <a:r>
              <a:rPr lang="sr-Latn-RS" b="1" dirty="0" smtClean="0"/>
              <a:t>(antropologija u </a:t>
            </a:r>
            <a:r>
              <a:rPr lang="en-US" b="1" dirty="0" err="1" smtClean="0"/>
              <a:t>javnosti</a:t>
            </a:r>
            <a:r>
              <a:rPr lang="sr-Latn-RS" b="1" dirty="0" smtClean="0"/>
              <a:t>,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i="1" dirty="0"/>
              <a:t>public anthropology</a:t>
            </a:r>
            <a:r>
              <a:rPr lang="en-US" dirty="0"/>
              <a:t>): </a:t>
            </a:r>
            <a:r>
              <a:rPr lang="en-US" dirty="0" err="1"/>
              <a:t>uključivanje</a:t>
            </a:r>
            <a:r>
              <a:rPr lang="en-US" dirty="0"/>
              <a:t> u </a:t>
            </a:r>
            <a:r>
              <a:rPr lang="en-US" dirty="0" err="1"/>
              <a:t>društvene</a:t>
            </a:r>
            <a:r>
              <a:rPr lang="en-US" dirty="0"/>
              <a:t> </a:t>
            </a:r>
            <a:r>
              <a:rPr lang="en-US" dirty="0" err="1"/>
              <a:t>rasprave</a:t>
            </a:r>
            <a:r>
              <a:rPr lang="en-US" dirty="0"/>
              <a:t>.</a:t>
            </a:r>
            <a:endParaRPr lang="en-US" dirty="0"/>
          </a:p>
          <a:p>
            <a:pPr lvl="0"/>
            <a:r>
              <a:rPr lang="en-US" b="1" dirty="0" err="1"/>
              <a:t>Primenjena</a:t>
            </a:r>
            <a:r>
              <a:rPr lang="en-US" b="1" dirty="0"/>
              <a:t> </a:t>
            </a:r>
            <a:r>
              <a:rPr lang="en-US" b="1" dirty="0" err="1"/>
              <a:t>antropologija</a:t>
            </a:r>
            <a:r>
              <a:rPr lang="en-US" dirty="0"/>
              <a:t>: </a:t>
            </a:r>
            <a:r>
              <a:rPr lang="en-US" dirty="0" err="1"/>
              <a:t>konkretni</a:t>
            </a:r>
            <a:r>
              <a:rPr lang="en-US" dirty="0"/>
              <a:t> </a:t>
            </a:r>
            <a:r>
              <a:rPr lang="en-US" dirty="0" err="1"/>
              <a:t>problemi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zdravlje</a:t>
            </a:r>
            <a:r>
              <a:rPr lang="en-US" dirty="0"/>
              <a:t>, </a:t>
            </a:r>
            <a:r>
              <a:rPr lang="en-US" dirty="0" err="1"/>
              <a:t>obrazovanje</a:t>
            </a:r>
            <a:r>
              <a:rPr lang="en-US" dirty="0"/>
              <a:t>, </a:t>
            </a:r>
            <a:r>
              <a:rPr lang="en-US" dirty="0" err="1"/>
              <a:t>migracije</a:t>
            </a:r>
            <a:r>
              <a:rPr lang="en-US" dirty="0"/>
              <a:t>).</a:t>
            </a:r>
            <a:endParaRPr lang="en-US" dirty="0"/>
          </a:p>
          <a:p>
            <a:pPr lvl="0"/>
            <a:r>
              <a:rPr lang="en-US" b="1" dirty="0" err="1"/>
              <a:t>Antropologija</a:t>
            </a:r>
            <a:r>
              <a:rPr lang="en-US" b="1" dirty="0"/>
              <a:t> </a:t>
            </a:r>
            <a:r>
              <a:rPr lang="sr-Latn-RS" b="1" dirty="0" smtClean="0"/>
              <a:t>„</a:t>
            </a:r>
            <a:r>
              <a:rPr lang="en-US" b="1" dirty="0" err="1" smtClean="0"/>
              <a:t>svedočenja</a:t>
            </a:r>
            <a:r>
              <a:rPr lang="sr-Latn-RS" b="1" dirty="0" smtClean="0"/>
              <a:t>“</a:t>
            </a:r>
            <a:r>
              <a:rPr lang="en-US" dirty="0" smtClean="0"/>
              <a:t>: </a:t>
            </a:r>
            <a:r>
              <a:rPr lang="en-US" dirty="0"/>
              <a:t>rad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marginalizovanim</a:t>
            </a:r>
            <a:r>
              <a:rPr lang="en-US" dirty="0"/>
              <a:t> </a:t>
            </a:r>
            <a:r>
              <a:rPr lang="en-US" dirty="0" err="1"/>
              <a:t>grupama</a:t>
            </a:r>
            <a:r>
              <a:rPr lang="en-US" dirty="0" smtClean="0"/>
              <a:t>.</a:t>
            </a:r>
            <a:endParaRPr lang="sr-Latn-RS" dirty="0" smtClean="0"/>
          </a:p>
          <a:p>
            <a:pPr lvl="0"/>
            <a:r>
              <a:rPr lang="sr-Latn-RS" dirty="0" smtClean="0"/>
              <a:t>Svi ovi vidovi se međusobno prepliću</a:t>
            </a:r>
            <a:endParaRPr lang="en-US" dirty="0"/>
          </a:p>
          <a:p>
            <a:r>
              <a:rPr lang="en-US" i="1" dirty="0" err="1" smtClean="0"/>
              <a:t>Primeri</a:t>
            </a:r>
            <a:r>
              <a:rPr lang="en-US" i="1" dirty="0"/>
              <a:t>: </a:t>
            </a:r>
            <a:r>
              <a:rPr lang="en-US" i="1" dirty="0" err="1"/>
              <a:t>ljudska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manjinska</a:t>
            </a:r>
            <a:r>
              <a:rPr lang="en-US" i="1" dirty="0"/>
              <a:t> </a:t>
            </a:r>
            <a:r>
              <a:rPr lang="en-US" i="1" dirty="0" err="1"/>
              <a:t>prava</a:t>
            </a:r>
            <a:r>
              <a:rPr lang="en-US" i="1" dirty="0"/>
              <a:t>, </a:t>
            </a:r>
            <a:r>
              <a:rPr lang="en-US" i="1" dirty="0" err="1"/>
              <a:t>zaštita</a:t>
            </a:r>
            <a:r>
              <a:rPr lang="en-US" i="1" dirty="0"/>
              <a:t> “</a:t>
            </a:r>
            <a:r>
              <a:rPr lang="en-US" i="1" dirty="0" err="1"/>
              <a:t>autohtonih</a:t>
            </a:r>
            <a:r>
              <a:rPr lang="en-US" i="1" dirty="0"/>
              <a:t>” </a:t>
            </a:r>
            <a:r>
              <a:rPr lang="en-US" i="1" dirty="0" err="1"/>
              <a:t>zajednica</a:t>
            </a:r>
            <a:r>
              <a:rPr lang="en-US" i="1" dirty="0"/>
              <a:t>, </a:t>
            </a:r>
            <a:r>
              <a:rPr lang="en-US" i="1" dirty="0" err="1"/>
              <a:t>ekologija</a:t>
            </a:r>
            <a:r>
              <a:rPr lang="en-US" i="1" dirty="0"/>
              <a:t>, </a:t>
            </a:r>
            <a:r>
              <a:rPr lang="en-US" i="1" dirty="0" err="1"/>
              <a:t>siromaštvo</a:t>
            </a:r>
            <a:r>
              <a:rPr lang="en-US" i="1" dirty="0"/>
              <a:t>…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Vidovi angažmana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054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Klasiča</a:t>
            </a:r>
            <a:r>
              <a:rPr lang="sr-Latn-RS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metod</a:t>
            </a:r>
            <a:r>
              <a:rPr lang="en-US" dirty="0" smtClean="0"/>
              <a:t>: </a:t>
            </a:r>
            <a:r>
              <a:rPr lang="en-US" dirty="0" err="1"/>
              <a:t>poređenje</a:t>
            </a:r>
            <a:r>
              <a:rPr lang="en-US" dirty="0"/>
              <a:t> </a:t>
            </a:r>
            <a:r>
              <a:rPr lang="en-US" dirty="0" err="1"/>
              <a:t>kultura</a:t>
            </a:r>
            <a:r>
              <a:rPr lang="en-US" dirty="0"/>
              <a:t>.</a:t>
            </a:r>
            <a:endParaRPr lang="en-US" dirty="0"/>
          </a:p>
          <a:p>
            <a:pPr lvl="0"/>
            <a:r>
              <a:rPr lang="en-US" dirty="0" err="1"/>
              <a:t>Cilj</a:t>
            </a:r>
            <a:r>
              <a:rPr lang="en-US" dirty="0"/>
              <a:t>: </a:t>
            </a:r>
            <a:r>
              <a:rPr lang="en-US" dirty="0" err="1"/>
              <a:t>razumevanje</a:t>
            </a:r>
            <a:r>
              <a:rPr lang="en-US" dirty="0"/>
              <a:t> </a:t>
            </a:r>
            <a:r>
              <a:rPr lang="en-US" dirty="0" err="1"/>
              <a:t>univerzalnih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specifičnih</a:t>
            </a:r>
            <a:r>
              <a:rPr lang="en-US" dirty="0"/>
              <a:t> </a:t>
            </a:r>
            <a:r>
              <a:rPr lang="en-US" dirty="0" err="1"/>
              <a:t>obrazaca</a:t>
            </a:r>
            <a:r>
              <a:rPr lang="en-US" dirty="0"/>
              <a:t> </a:t>
            </a:r>
            <a:r>
              <a:rPr lang="en-US" dirty="0" err="1"/>
              <a:t>ljudskog</a:t>
            </a:r>
            <a:r>
              <a:rPr lang="en-US" dirty="0"/>
              <a:t> </a:t>
            </a:r>
            <a:r>
              <a:rPr lang="en-US" dirty="0" err="1"/>
              <a:t>ponašanja</a:t>
            </a:r>
            <a:r>
              <a:rPr lang="en-US" dirty="0"/>
              <a:t>.</a:t>
            </a:r>
            <a:endParaRPr lang="en-US" dirty="0"/>
          </a:p>
          <a:p>
            <a:pPr lvl="0"/>
            <a:r>
              <a:rPr lang="en-US" dirty="0" err="1"/>
              <a:t>Kritike</a:t>
            </a:r>
            <a:r>
              <a:rPr lang="en-US" dirty="0"/>
              <a:t>: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generalizacije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„</a:t>
            </a:r>
            <a:r>
              <a:rPr lang="en-US" dirty="0" err="1"/>
              <a:t>egzotizacije</a:t>
            </a:r>
            <a:r>
              <a:rPr lang="en-US" dirty="0"/>
              <a:t>“.</a:t>
            </a:r>
            <a:endParaRPr lang="en-US" dirty="0"/>
          </a:p>
          <a:p>
            <a:r>
              <a:rPr lang="en-US" dirty="0" smtClean="0"/>
              <a:t>Da </a:t>
            </a:r>
            <a:r>
              <a:rPr lang="en-US" dirty="0"/>
              <a:t>li </a:t>
            </a:r>
            <a:r>
              <a:rPr lang="en-US" dirty="0" err="1"/>
              <a:t>komparacija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zastupa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uvek</a:t>
            </a:r>
            <a:r>
              <a:rPr lang="en-US" dirty="0"/>
              <a:t> </a:t>
            </a:r>
            <a:r>
              <a:rPr lang="en-US" dirty="0" err="1"/>
              <a:t>posmatra</a:t>
            </a:r>
            <a:r>
              <a:rPr lang="en-US" dirty="0"/>
              <a:t> „</a:t>
            </a:r>
            <a:r>
              <a:rPr lang="en-US" dirty="0" err="1"/>
              <a:t>odozgo</a:t>
            </a:r>
            <a:r>
              <a:rPr lang="en-US" dirty="0"/>
              <a:t>“?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Komparativna</a:t>
            </a:r>
            <a:r>
              <a:rPr lang="en-US" b="1" dirty="0"/>
              <a:t> </a:t>
            </a:r>
            <a:r>
              <a:rPr lang="en-US" b="1" dirty="0" err="1"/>
              <a:t>antropologija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279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 err="1"/>
              <a:t>Antropolog</a:t>
            </a:r>
            <a:r>
              <a:rPr lang="en-US" b="1" dirty="0"/>
              <a:t> </a:t>
            </a:r>
            <a:r>
              <a:rPr lang="en-US" b="1" dirty="0" err="1"/>
              <a:t>iz</a:t>
            </a:r>
            <a:r>
              <a:rPr lang="en-US" b="1" dirty="0"/>
              <a:t> </a:t>
            </a:r>
            <a:r>
              <a:rPr lang="en-US" b="1" dirty="0" err="1"/>
              <a:t>zajednice</a:t>
            </a:r>
            <a:r>
              <a:rPr lang="en-US" b="1" dirty="0"/>
              <a:t> </a:t>
            </a:r>
            <a:r>
              <a:rPr lang="en-US" b="1" dirty="0" err="1"/>
              <a:t>koju</a:t>
            </a:r>
            <a:r>
              <a:rPr lang="en-US" b="1" dirty="0"/>
              <a:t> </a:t>
            </a:r>
            <a:r>
              <a:rPr lang="en-US" b="1" dirty="0" err="1"/>
              <a:t>proučava</a:t>
            </a:r>
            <a:r>
              <a:rPr lang="en-US" dirty="0"/>
              <a:t>.</a:t>
            </a:r>
            <a:endParaRPr lang="en-US" dirty="0"/>
          </a:p>
          <a:p>
            <a:pPr lvl="0"/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sr-Latn-RS" dirty="0" smtClean="0"/>
              <a:t>„</a:t>
            </a:r>
            <a:r>
              <a:rPr lang="en-US" b="1" dirty="0" err="1" smtClean="0"/>
              <a:t>osnažujuća</a:t>
            </a:r>
            <a:r>
              <a:rPr lang="sr-Latn-RS" b="1" dirty="0" smtClean="0"/>
              <a:t>“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znanje</a:t>
            </a:r>
            <a:r>
              <a:rPr lang="en-US" dirty="0"/>
              <a:t> </a:t>
            </a:r>
            <a:r>
              <a:rPr lang="en-US" dirty="0" err="1"/>
              <a:t>iznutra</a:t>
            </a:r>
            <a:r>
              <a:rPr lang="en-US" dirty="0"/>
              <a:t>),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RS" dirty="0" smtClean="0"/>
              <a:t>obn akoja dovodi u pitanje... U svakom slučaju je </a:t>
            </a:r>
            <a:r>
              <a:rPr lang="en-US" dirty="0" err="1" smtClean="0"/>
              <a:t>izazovna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 smtClean="0"/>
              <a:t>subjektivnost</a:t>
            </a:r>
            <a:r>
              <a:rPr lang="sr-Latn-RS" dirty="0" smtClean="0"/>
              <a:t> „učenog koji se izdvaja“</a:t>
            </a:r>
            <a:r>
              <a:rPr lang="en-US" dirty="0" smtClean="0"/>
              <a:t>, </a:t>
            </a:r>
            <a:r>
              <a:rPr lang="en-US" dirty="0" err="1" smtClean="0"/>
              <a:t>pritisci</a:t>
            </a:r>
            <a:r>
              <a:rPr lang="sr-Latn-RS" dirty="0" smtClean="0"/>
              <a:t> konformiranju bazičnom konsenzusu</a:t>
            </a:r>
            <a:r>
              <a:rPr lang="en-US" dirty="0" smtClean="0"/>
              <a:t>).</a:t>
            </a:r>
            <a:endParaRPr lang="en-US" dirty="0"/>
          </a:p>
          <a:p>
            <a:pPr lvl="0"/>
            <a:r>
              <a:rPr lang="sr-Latn-RS" dirty="0" smtClean="0"/>
              <a:t>Značajna </a:t>
            </a:r>
            <a:r>
              <a:rPr lang="sr-Latn-RS" dirty="0"/>
              <a:t>u</a:t>
            </a:r>
            <a:r>
              <a:rPr lang="en-US" dirty="0" err="1" smtClean="0"/>
              <a:t>loga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b="1" dirty="0" err="1"/>
              <a:t>dekolonizaciji</a:t>
            </a:r>
            <a:r>
              <a:rPr lang="en-US" b="1" dirty="0"/>
              <a:t> </a:t>
            </a:r>
            <a:r>
              <a:rPr lang="en-US" b="1" dirty="0" err="1"/>
              <a:t>znanja</a:t>
            </a:r>
            <a:r>
              <a:rPr lang="en-US" dirty="0"/>
              <a:t>.</a:t>
            </a:r>
            <a:endParaRPr lang="en-US" dirty="0"/>
          </a:p>
          <a:p>
            <a:r>
              <a:rPr lang="sr-Latn-RS" dirty="0" smtClean="0"/>
              <a:t>A</a:t>
            </a:r>
            <a:r>
              <a:rPr lang="en-US" dirty="0" err="1" smtClean="0"/>
              <a:t>utohtoni</a:t>
            </a:r>
            <a:r>
              <a:rPr lang="en-US" dirty="0" smtClean="0"/>
              <a:t> </a:t>
            </a:r>
            <a:r>
              <a:rPr lang="en-US" dirty="0" err="1"/>
              <a:t>istraživači</a:t>
            </a:r>
            <a:r>
              <a:rPr lang="en-US" dirty="0"/>
              <a:t> </a:t>
            </a:r>
            <a:r>
              <a:rPr lang="sr-Latn-RS" dirty="0" smtClean="0"/>
              <a:t>cementiraju/</a:t>
            </a:r>
            <a:r>
              <a:rPr lang="en-US" dirty="0" err="1" smtClean="0"/>
              <a:t>redefinišu</a:t>
            </a:r>
            <a:r>
              <a:rPr lang="en-US" dirty="0" smtClean="0"/>
              <a:t> </a:t>
            </a:r>
            <a:r>
              <a:rPr lang="en-US" dirty="0" err="1"/>
              <a:t>narative</a:t>
            </a:r>
            <a:r>
              <a:rPr lang="en-US" dirty="0"/>
              <a:t> o </a:t>
            </a:r>
            <a:r>
              <a:rPr lang="en-US" dirty="0" err="1"/>
              <a:t>sopstvenim</a:t>
            </a:r>
            <a:r>
              <a:rPr lang="en-US" dirty="0"/>
              <a:t> </a:t>
            </a:r>
            <a:r>
              <a:rPr lang="en-US" dirty="0" err="1"/>
              <a:t>kulturama</a:t>
            </a:r>
            <a:r>
              <a:rPr lang="en-US" dirty="0"/>
              <a:t>.</a:t>
            </a:r>
            <a:endParaRPr lang="en-US" dirty="0"/>
          </a:p>
          <a:p>
            <a:r>
              <a:rPr lang="sr-Latn-RS" dirty="0" smtClean="0"/>
              <a:t>Sličnosti i razlike u odnosu na evropske etnologije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Nativna</a:t>
            </a:r>
            <a:r>
              <a:rPr lang="en-US" b="1" dirty="0"/>
              <a:t> </a:t>
            </a:r>
            <a:r>
              <a:rPr lang="en-US" b="1" dirty="0" err="1"/>
              <a:t>antropologija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223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 smtClean="0"/>
              <a:t>Fokus</a:t>
            </a:r>
            <a:r>
              <a:rPr lang="en-US" dirty="0"/>
              <a:t>: </a:t>
            </a:r>
            <a:r>
              <a:rPr lang="sr-Latn-RS" b="1" dirty="0" smtClean="0"/>
              <a:t>tradicija</a:t>
            </a:r>
            <a:r>
              <a:rPr lang="sr-Latn-RS" dirty="0" smtClean="0"/>
              <a:t>, </a:t>
            </a:r>
            <a:r>
              <a:rPr lang="en-US" b="1" dirty="0" err="1" smtClean="0"/>
              <a:t>narodno</a:t>
            </a:r>
            <a:r>
              <a:rPr lang="en-US" b="1" dirty="0" smtClean="0"/>
              <a:t> </a:t>
            </a:r>
            <a:r>
              <a:rPr lang="en-US" b="1" dirty="0" err="1"/>
              <a:t>nasleđe</a:t>
            </a:r>
            <a:r>
              <a:rPr lang="en-US" dirty="0"/>
              <a:t>, </a:t>
            </a:r>
            <a:r>
              <a:rPr lang="en-US" b="1" dirty="0" err="1"/>
              <a:t>kulturni</a:t>
            </a:r>
            <a:r>
              <a:rPr lang="en-US" b="1" dirty="0"/>
              <a:t> </a:t>
            </a:r>
            <a:r>
              <a:rPr lang="en-US" b="1" dirty="0" err="1"/>
              <a:t>identitet</a:t>
            </a:r>
            <a:r>
              <a:rPr lang="en-US" dirty="0"/>
              <a:t>, </a:t>
            </a:r>
            <a:r>
              <a:rPr lang="en-US" b="1" dirty="0" err="1"/>
              <a:t>romantičarski</a:t>
            </a:r>
            <a:r>
              <a:rPr lang="en-US" b="1" dirty="0"/>
              <a:t> </a:t>
            </a:r>
            <a:r>
              <a:rPr lang="en-US" b="1" dirty="0" err="1"/>
              <a:t>nacionalizam</a:t>
            </a:r>
            <a:r>
              <a:rPr lang="en-US" dirty="0"/>
              <a:t>.</a:t>
            </a:r>
            <a:endParaRPr lang="en-US" dirty="0"/>
          </a:p>
          <a:p>
            <a:pPr lvl="0"/>
            <a:r>
              <a:rPr lang="en-US" dirty="0" err="1"/>
              <a:t>Rizik</a:t>
            </a:r>
            <a:r>
              <a:rPr lang="en-US" dirty="0"/>
              <a:t>: </a:t>
            </a:r>
            <a:r>
              <a:rPr lang="en-US" b="1" dirty="0" err="1"/>
              <a:t>idealizacija</a:t>
            </a:r>
            <a:r>
              <a:rPr lang="en-US" b="1" dirty="0"/>
              <a:t> </a:t>
            </a:r>
            <a:r>
              <a:rPr lang="en-US" b="1" dirty="0" err="1"/>
              <a:t>prošlosti</a:t>
            </a:r>
            <a:r>
              <a:rPr lang="en-US" dirty="0"/>
              <a:t>, </a:t>
            </a:r>
            <a:r>
              <a:rPr lang="en-US" b="1" dirty="0" err="1"/>
              <a:t>politizacija</a:t>
            </a:r>
            <a:r>
              <a:rPr lang="en-US" b="1" dirty="0"/>
              <a:t> </a:t>
            </a:r>
            <a:r>
              <a:rPr lang="en-US" b="1" dirty="0" err="1"/>
              <a:t>tradicije</a:t>
            </a:r>
            <a:r>
              <a:rPr lang="en-US" dirty="0"/>
              <a:t>.</a:t>
            </a:r>
            <a:endParaRPr lang="en-US" dirty="0"/>
          </a:p>
          <a:p>
            <a:r>
              <a:rPr lang="en-US" i="1" dirty="0" err="1" smtClean="0"/>
              <a:t>Folklor</a:t>
            </a:r>
            <a:r>
              <a:rPr lang="en-US" i="1" dirty="0" smtClean="0"/>
              <a:t> </a:t>
            </a:r>
            <a:r>
              <a:rPr lang="en-US" i="1" dirty="0" err="1"/>
              <a:t>kao</a:t>
            </a:r>
            <a:r>
              <a:rPr lang="en-US" i="1" dirty="0"/>
              <a:t> </a:t>
            </a:r>
            <a:r>
              <a:rPr lang="en-US" i="1" dirty="0" err="1"/>
              <a:t>politički</a:t>
            </a:r>
            <a:r>
              <a:rPr lang="en-US" i="1" dirty="0"/>
              <a:t> </a:t>
            </a:r>
            <a:r>
              <a:rPr lang="sr-Latn-RS" i="1" dirty="0" smtClean="0"/>
              <a:t>instrument</a:t>
            </a:r>
            <a:r>
              <a:rPr lang="en-US" i="1" dirty="0" smtClean="0"/>
              <a:t> —</a:t>
            </a:r>
            <a:r>
              <a:rPr lang="en-US" i="1" dirty="0" err="1" smtClean="0"/>
              <a:t>mitologizacij</a:t>
            </a:r>
            <a:r>
              <a:rPr lang="sr-Latn-RS" i="1" dirty="0" smtClean="0"/>
              <a:t>a</a:t>
            </a:r>
            <a:r>
              <a:rPr lang="en-US" i="1" dirty="0" smtClean="0"/>
              <a:t> </a:t>
            </a:r>
            <a:r>
              <a:rPr lang="en-US" i="1" dirty="0" err="1"/>
              <a:t>seoskog</a:t>
            </a:r>
            <a:r>
              <a:rPr lang="en-US" i="1" dirty="0"/>
              <a:t> </a:t>
            </a:r>
            <a:r>
              <a:rPr lang="en-US" i="1" dirty="0" err="1"/>
              <a:t>života</a:t>
            </a:r>
            <a:r>
              <a:rPr lang="en-US" i="1" dirty="0"/>
              <a:t> </a:t>
            </a:r>
            <a:r>
              <a:rPr lang="sr-Latn-RS" i="1" dirty="0" smtClean="0"/>
              <a:t>kao</a:t>
            </a:r>
            <a:r>
              <a:rPr lang="en-US" i="1" dirty="0" smtClean="0"/>
              <a:t> </a:t>
            </a:r>
            <a:r>
              <a:rPr lang="en-US" i="1" dirty="0" err="1" smtClean="0"/>
              <a:t>nacionaln</a:t>
            </a:r>
            <a:r>
              <a:rPr lang="sr-Latn-RS" i="1" dirty="0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simbol</a:t>
            </a:r>
            <a:r>
              <a:rPr lang="sr-Latn-RS" i="1" dirty="0" smtClean="0"/>
              <a:t>+</a:t>
            </a:r>
          </a:p>
          <a:p>
            <a:r>
              <a:rPr lang="sr-Latn-RS" b="1" i="1" dirty="0" smtClean="0"/>
              <a:t>Može li etnologija ne biti etnocentrična?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Etnologija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folkloristika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795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Da li </a:t>
            </a:r>
            <a:r>
              <a:rPr lang="en-US" dirty="0" err="1"/>
              <a:t>antropologija</a:t>
            </a:r>
            <a:r>
              <a:rPr lang="en-US" dirty="0"/>
              <a:t> „</a:t>
            </a:r>
            <a:r>
              <a:rPr lang="en-US" dirty="0" err="1"/>
              <a:t>zastupa</a:t>
            </a:r>
            <a:r>
              <a:rPr lang="en-US" dirty="0"/>
              <a:t>“ </a:t>
            </a:r>
            <a:r>
              <a:rPr lang="en-US" dirty="0" err="1"/>
              <a:t>ili</a:t>
            </a:r>
            <a:r>
              <a:rPr lang="en-US" dirty="0"/>
              <a:t> „</a:t>
            </a:r>
            <a:r>
              <a:rPr lang="en-US" dirty="0" err="1"/>
              <a:t>usmerava</a:t>
            </a:r>
            <a:r>
              <a:rPr lang="en-US" dirty="0"/>
              <a:t>“ </a:t>
            </a:r>
            <a:r>
              <a:rPr lang="en-US" dirty="0" err="1"/>
              <a:t>narativ</a:t>
            </a:r>
            <a:r>
              <a:rPr lang="en-US" dirty="0"/>
              <a:t>?</a:t>
            </a:r>
            <a:endParaRPr lang="en-US" dirty="0"/>
          </a:p>
          <a:p>
            <a:pPr lvl="0"/>
            <a:endParaRPr lang="sr-Latn-RS" dirty="0" smtClean="0"/>
          </a:p>
          <a:p>
            <a:pPr lvl="0"/>
            <a:r>
              <a:rPr lang="sr-Latn-RS" b="1" dirty="0"/>
              <a:t>A</a:t>
            </a:r>
            <a:r>
              <a:rPr lang="en-US" b="1" dirty="0" err="1" smtClean="0"/>
              <a:t>simetrija</a:t>
            </a:r>
            <a:r>
              <a:rPr lang="en-US" b="1" dirty="0" smtClean="0"/>
              <a:t> </a:t>
            </a:r>
            <a:r>
              <a:rPr lang="en-US" b="1" dirty="0" err="1"/>
              <a:t>moći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istraživača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ispitanika</a:t>
            </a:r>
            <a:r>
              <a:rPr lang="en-US" dirty="0"/>
              <a:t>.</a:t>
            </a:r>
            <a:endParaRPr lang="en-US" dirty="0"/>
          </a:p>
          <a:p>
            <a:pPr lvl="0"/>
            <a:endParaRPr lang="sr-Latn-RS" dirty="0" smtClean="0"/>
          </a:p>
          <a:p>
            <a:pPr lvl="0"/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/>
              <a:t>zastupanja</a:t>
            </a:r>
            <a:r>
              <a:rPr lang="en-US" dirty="0"/>
              <a:t>: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izbeći</a:t>
            </a:r>
            <a:r>
              <a:rPr lang="en-US" dirty="0"/>
              <a:t> </a:t>
            </a:r>
            <a:r>
              <a:rPr lang="en-US" dirty="0" err="1"/>
              <a:t>paternalizam</a:t>
            </a:r>
            <a:r>
              <a:rPr lang="en-US" dirty="0"/>
              <a:t>?</a:t>
            </a:r>
            <a:endParaRPr lang="en-US" dirty="0"/>
          </a:p>
          <a:p>
            <a:endParaRPr lang="sr-Latn-RS" dirty="0" smtClean="0"/>
          </a:p>
          <a:p>
            <a:r>
              <a:rPr lang="sr-Latn-RS" dirty="0" smtClean="0"/>
              <a:t>Izazovi populizma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Zastupanje</a:t>
            </a:r>
            <a:r>
              <a:rPr lang="en-US" b="1" dirty="0"/>
              <a:t> </a:t>
            </a:r>
            <a:r>
              <a:rPr lang="en-US" b="1" dirty="0" err="1"/>
              <a:t>ili</a:t>
            </a:r>
            <a:r>
              <a:rPr lang="en-US" b="1" dirty="0"/>
              <a:t> </a:t>
            </a:r>
            <a:r>
              <a:rPr lang="en-US" b="1" dirty="0" err="1"/>
              <a:t>govor</a:t>
            </a:r>
            <a:r>
              <a:rPr lang="en-US" b="1" dirty="0"/>
              <a:t> u </a:t>
            </a:r>
            <a:r>
              <a:rPr lang="en-US" b="1" dirty="0" err="1"/>
              <a:t>tuđe</a:t>
            </a:r>
            <a:r>
              <a:rPr lang="en-US" b="1" dirty="0"/>
              <a:t> </a:t>
            </a:r>
            <a:r>
              <a:rPr lang="en-US" b="1" dirty="0" err="1"/>
              <a:t>ime</a:t>
            </a:r>
            <a:r>
              <a:rPr lang="en-US" b="1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874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err="1"/>
              <a:t>Projekti</a:t>
            </a:r>
            <a:r>
              <a:rPr lang="en-US" dirty="0"/>
              <a:t> </a:t>
            </a:r>
            <a:r>
              <a:rPr lang="en-US" dirty="0" err="1"/>
              <a:t>saradnje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sr-Latn-RS" dirty="0" smtClean="0"/>
              <a:t>manjinskim</a:t>
            </a:r>
            <a:r>
              <a:rPr lang="en-US" dirty="0" smtClean="0"/>
              <a:t> </a:t>
            </a:r>
            <a:r>
              <a:rPr lang="en-US" dirty="0" err="1"/>
              <a:t>zajednicama</a:t>
            </a:r>
            <a:r>
              <a:rPr lang="en-US" dirty="0"/>
              <a:t>.</a:t>
            </a:r>
            <a:endParaRPr lang="en-US" dirty="0"/>
          </a:p>
          <a:p>
            <a:pPr lvl="0"/>
            <a:endParaRPr lang="sr-Latn-RS" dirty="0" smtClean="0"/>
          </a:p>
          <a:p>
            <a:pPr lvl="0"/>
            <a:r>
              <a:rPr lang="en-US" dirty="0" err="1" smtClean="0"/>
              <a:t>Participativna</a:t>
            </a:r>
            <a:r>
              <a:rPr lang="en-US" dirty="0" smtClean="0"/>
              <a:t> </a:t>
            </a:r>
            <a:r>
              <a:rPr lang="en-US" dirty="0" err="1"/>
              <a:t>istraživanja</a:t>
            </a:r>
            <a:r>
              <a:rPr lang="en-US" dirty="0"/>
              <a:t> u </a:t>
            </a:r>
            <a:r>
              <a:rPr lang="sr-Latn-RS" dirty="0" smtClean="0"/>
              <a:t>oblasti javnog zdravlja</a:t>
            </a:r>
            <a:r>
              <a:rPr lang="en-US" dirty="0" smtClean="0"/>
              <a:t>.</a:t>
            </a:r>
            <a:endParaRPr lang="en-US" dirty="0"/>
          </a:p>
          <a:p>
            <a:pPr lvl="0"/>
            <a:endParaRPr lang="sr-Latn-RS" dirty="0" smtClean="0"/>
          </a:p>
          <a:p>
            <a:pPr lvl="0"/>
            <a:r>
              <a:rPr lang="en-US" dirty="0" err="1" smtClean="0"/>
              <a:t>Antropolo</a:t>
            </a:r>
            <a:r>
              <a:rPr lang="sr-Latn-RS" dirty="0" smtClean="0"/>
              <a:t>gija </a:t>
            </a:r>
            <a:r>
              <a:rPr lang="en-US" dirty="0" smtClean="0"/>
              <a:t>u </a:t>
            </a:r>
            <a:r>
              <a:rPr lang="en-US" dirty="0" err="1"/>
              <a:t>političkom</a:t>
            </a:r>
            <a:r>
              <a:rPr lang="en-US" dirty="0"/>
              <a:t> </a:t>
            </a:r>
            <a:r>
              <a:rPr lang="en-US" dirty="0" err="1"/>
              <a:t>aktivizmu</a:t>
            </a:r>
            <a:r>
              <a:rPr lang="en-US" dirty="0"/>
              <a:t>.</a:t>
            </a:r>
            <a:endParaRPr lang="en-US" dirty="0"/>
          </a:p>
          <a:p>
            <a:endParaRPr lang="sr-Latn-RS" i="1" dirty="0" smtClean="0"/>
          </a:p>
          <a:p>
            <a:r>
              <a:rPr lang="en-US" i="1" dirty="0" err="1" smtClean="0"/>
              <a:t>Gde</a:t>
            </a:r>
            <a:r>
              <a:rPr lang="en-US" i="1" dirty="0" smtClean="0"/>
              <a:t> </a:t>
            </a:r>
            <a:r>
              <a:rPr lang="en-US" i="1" dirty="0"/>
              <a:t>je </a:t>
            </a:r>
            <a:r>
              <a:rPr lang="en-US" i="1" dirty="0" err="1"/>
              <a:t>granica</a:t>
            </a:r>
            <a:r>
              <a:rPr lang="en-US" i="1" dirty="0"/>
              <a:t> </a:t>
            </a:r>
            <a:r>
              <a:rPr lang="en-US" i="1" dirty="0" err="1"/>
              <a:t>između</a:t>
            </a:r>
            <a:r>
              <a:rPr lang="en-US" i="1" dirty="0"/>
              <a:t> </a:t>
            </a:r>
            <a:r>
              <a:rPr lang="en-US" i="1" dirty="0" err="1"/>
              <a:t>naučnog</a:t>
            </a:r>
            <a:r>
              <a:rPr lang="en-US" i="1" dirty="0"/>
              <a:t> </a:t>
            </a:r>
            <a:r>
              <a:rPr lang="en-US" i="1" dirty="0" err="1"/>
              <a:t>rada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političkog</a:t>
            </a:r>
            <a:r>
              <a:rPr lang="en-US" i="1" dirty="0"/>
              <a:t> </a:t>
            </a:r>
            <a:r>
              <a:rPr lang="en-US" i="1" dirty="0" err="1"/>
              <a:t>delovanja</a:t>
            </a:r>
            <a:r>
              <a:rPr lang="en-US" i="1" dirty="0" smtClean="0"/>
              <a:t>?</a:t>
            </a:r>
            <a:endParaRPr lang="sr-Latn-RS" i="1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Primer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2605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29</TotalTime>
  <Words>583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Waveform</vt:lpstr>
      <vt:lpstr>Zastupništvo u antropologiji</vt:lpstr>
      <vt:lpstr>Šta znači „antropologija koja zastupa“?</vt:lpstr>
      <vt:lpstr>Istorijski kontekst</vt:lpstr>
      <vt:lpstr>Vidovi angažmana</vt:lpstr>
      <vt:lpstr>Komparativna antropologija</vt:lpstr>
      <vt:lpstr>Nativna antropologija</vt:lpstr>
      <vt:lpstr>Etnologija i folkloristika</vt:lpstr>
      <vt:lpstr>Zastupanje ili govor u tuđe ime?</vt:lpstr>
      <vt:lpstr>Primer</vt:lpstr>
      <vt:lpstr>Uloga antropologa danas</vt:lpstr>
      <vt:lpstr>Osim literature iz silabusa...</vt:lpstr>
      <vt:lpstr>Diskusija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Zastupništvo u antropologiji</dc:title>
  <dc:creator>User</dc:creator>
  <cp:lastModifiedBy>User</cp:lastModifiedBy>
  <cp:revision>5</cp:revision>
  <dcterms:created xsi:type="dcterms:W3CDTF">2006-08-16T00:00:00Z</dcterms:created>
  <dcterms:modified xsi:type="dcterms:W3CDTF">2025-08-10T09:54:10Z</dcterms:modified>
</cp:coreProperties>
</file>