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2" r:id="rId4"/>
    <p:sldId id="269" r:id="rId5"/>
    <p:sldId id="273" r:id="rId6"/>
    <p:sldId id="274" r:id="rId7"/>
    <p:sldId id="275" r:id="rId8"/>
    <p:sldId id="277" r:id="rId9"/>
    <p:sldId id="258" r:id="rId10"/>
    <p:sldId id="257" r:id="rId11"/>
    <p:sldId id="259" r:id="rId12"/>
    <p:sldId id="260" r:id="rId13"/>
    <p:sldId id="261" r:id="rId14"/>
    <p:sldId id="263" r:id="rId15"/>
    <p:sldId id="265" r:id="rId16"/>
    <p:sldId id="266" r:id="rId17"/>
    <p:sldId id="267" r:id="rId18"/>
    <p:sldId id="278" r:id="rId19"/>
    <p:sldId id="279"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1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2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2B1C6F-F0DB-4C14-9C98-A4AAFE3E53E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8D9D4-0EA5-43A6-9779-14906DF157F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D2B1C6F-F0DB-4C14-9C98-A4AAFE3E53E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8D9D4-0EA5-43A6-9779-14906DF157F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D2B1C6F-F0DB-4C14-9C98-A4AAFE3E53E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8D9D4-0EA5-43A6-9779-14906DF157FE}"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D2B1C6F-F0DB-4C14-9C98-A4AAFE3E53E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8D9D4-0EA5-43A6-9779-14906DF157FE}"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2D2B1C6F-F0DB-4C14-9C98-A4AAFE3E53E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8D9D4-0EA5-43A6-9779-14906DF157FE}"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2D2B1C6F-F0DB-4C14-9C98-A4AAFE3E53E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8D9D4-0EA5-43A6-9779-14906DF157F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2D2B1C6F-F0DB-4C14-9C98-A4AAFE3E53E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68D9D4-0EA5-43A6-9779-14906DF157F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2B1C6F-F0DB-4C14-9C98-A4AAFE3E53E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68D9D4-0EA5-43A6-9779-14906DF157F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B1C6F-F0DB-4C14-9C98-A4AAFE3E53E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68D9D4-0EA5-43A6-9779-14906DF157F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D2B1C6F-F0DB-4C14-9C98-A4AAFE3E53E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8D9D4-0EA5-43A6-9779-14906DF157F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D2B1C6F-F0DB-4C14-9C98-A4AAFE3E53E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8D9D4-0EA5-43A6-9779-14906DF157F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B1C6F-F0DB-4C14-9C98-A4AAFE3E53E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8D9D4-0EA5-43A6-9779-14906DF157F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2" descr="Image result for night sky islam"/>
          <p:cNvPicPr>
            <a:picLocks noChangeAspect="1" noChangeArrowheads="1"/>
          </p:cNvPicPr>
          <p:nvPr/>
        </p:nvPicPr>
        <p:blipFill>
          <a:blip r:embed="rId1"/>
          <a:srcRect/>
          <a:stretch>
            <a:fillRect/>
          </a:stretch>
        </p:blipFill>
        <p:spPr bwMode="auto">
          <a:xfrm>
            <a:off x="0" y="-3758"/>
            <a:ext cx="12191999" cy="6861758"/>
          </a:xfrm>
          <a:prstGeom prst="rect">
            <a:avLst/>
          </a:prstGeom>
          <a:noFill/>
        </p:spPr>
      </p:pic>
      <p:sp>
        <p:nvSpPr>
          <p:cNvPr id="5" name="TextBox 4"/>
          <p:cNvSpPr txBox="1"/>
          <p:nvPr/>
        </p:nvSpPr>
        <p:spPr>
          <a:xfrm>
            <a:off x="1155791" y="724898"/>
            <a:ext cx="8915400" cy="829945"/>
          </a:xfrm>
          <a:prstGeom prst="rect">
            <a:avLst/>
          </a:prstGeom>
          <a:noFill/>
        </p:spPr>
        <p:txBody>
          <a:bodyPr wrap="square" rtlCol="0">
            <a:spAutoFit/>
          </a:bodyPr>
          <a:lstStyle/>
          <a:p>
            <a:pPr algn="ctr"/>
            <a:r>
              <a:rPr lang="sr-Latn-RS" sz="4800" b="1" dirty="0" err="1" smtClean="0">
                <a:solidFill>
                  <a:schemeClr val="bg1"/>
                </a:solidFill>
                <a:effectLst>
                  <a:outerShdw blurRad="38100" dist="38100" dir="2700000" algn="tl">
                    <a:srgbClr val="000000">
                      <a:alpha val="43137"/>
                    </a:srgbClr>
                  </a:outerShdw>
                </a:effectLst>
              </a:rPr>
              <a:t>Veber, orijentalizam, sufizam</a:t>
            </a:r>
            <a:endParaRPr lang="sr-Latn-RS" sz="4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RS" sz="4000" b="1" dirty="0" smtClean="0">
                <a:effectLst>
                  <a:outerShdw blurRad="38100" dist="38100" dir="2700000" algn="tl">
                    <a:srgbClr val="000000">
                      <a:alpha val="43137"/>
                    </a:srgbClr>
                  </a:outerShdw>
                </a:effectLst>
              </a:rPr>
              <a:t>Društveni slojevi i religijski sistemi</a:t>
            </a:r>
            <a:endParaRPr lang="en-US" sz="4000"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2177140" y="1690686"/>
          <a:ext cx="8055430" cy="4470627"/>
        </p:xfrm>
        <a:graphic>
          <a:graphicData uri="http://schemas.openxmlformats.org/drawingml/2006/table">
            <a:tbl>
              <a:tblPr>
                <a:tableStyleId>{3C2FFA5D-87B4-456A-9821-1D502468CF0F}</a:tableStyleId>
              </a:tblPr>
              <a:tblGrid>
                <a:gridCol w="4027715"/>
                <a:gridCol w="4027715"/>
              </a:tblGrid>
              <a:tr h="638661">
                <a:tc>
                  <a:txBody>
                    <a:bodyPr/>
                    <a:lstStyle/>
                    <a:p>
                      <a:pPr marL="0" marR="0" algn="ctr">
                        <a:lnSpc>
                          <a:spcPct val="150000"/>
                        </a:lnSpc>
                        <a:spcBef>
                          <a:spcPts val="0"/>
                        </a:spcBef>
                        <a:spcAft>
                          <a:spcPts val="0"/>
                        </a:spcAft>
                      </a:pPr>
                      <a:r>
                        <a:rPr lang="sr-Latn-RS" sz="2000" dirty="0">
                          <a:effectLst/>
                        </a:rPr>
                        <a:t>Društveni sloj</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030A0"/>
                    </a:solidFill>
                  </a:tcPr>
                </a:tc>
                <a:tc>
                  <a:txBody>
                    <a:bodyPr/>
                    <a:lstStyle/>
                    <a:p>
                      <a:pPr marL="0" marR="0" algn="ctr">
                        <a:lnSpc>
                          <a:spcPct val="150000"/>
                        </a:lnSpc>
                        <a:spcBef>
                          <a:spcPts val="0"/>
                        </a:spcBef>
                        <a:spcAft>
                          <a:spcPts val="0"/>
                        </a:spcAft>
                      </a:pPr>
                      <a:r>
                        <a:rPr lang="sr-Latn-RS" sz="2000" dirty="0">
                          <a:effectLst/>
                        </a:rPr>
                        <a:t>Religije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030A0"/>
                    </a:solidFill>
                  </a:tcPr>
                </a:tc>
              </a:tr>
              <a:tr h="638661">
                <a:tc>
                  <a:txBody>
                    <a:bodyPr/>
                    <a:lstStyle/>
                    <a:p>
                      <a:pPr marL="0" marR="0" algn="ctr">
                        <a:lnSpc>
                          <a:spcPct val="150000"/>
                        </a:lnSpc>
                        <a:spcBef>
                          <a:spcPts val="0"/>
                        </a:spcBef>
                        <a:spcAft>
                          <a:spcPts val="0"/>
                        </a:spcAft>
                      </a:pPr>
                      <a:r>
                        <a:rPr lang="sr-Latn-RS" sz="2000" dirty="0">
                          <a:effectLst/>
                        </a:rPr>
                        <a:t>Seljaštvo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Latn-RS" sz="2000" dirty="0">
                          <a:effectLst/>
                        </a:rPr>
                        <a:t>Animizam, magija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8661">
                <a:tc>
                  <a:txBody>
                    <a:bodyPr/>
                    <a:lstStyle/>
                    <a:p>
                      <a:pPr marL="0" marR="0" algn="ctr">
                        <a:lnSpc>
                          <a:spcPct val="150000"/>
                        </a:lnSpc>
                        <a:spcBef>
                          <a:spcPts val="0"/>
                        </a:spcBef>
                        <a:spcAft>
                          <a:spcPts val="0"/>
                        </a:spcAft>
                      </a:pPr>
                      <a:r>
                        <a:rPr lang="sr-Latn-RS" sz="2000">
                          <a:effectLst/>
                        </a:rPr>
                        <a:t>Intelektualci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Latn-RS" sz="2000" dirty="0">
                          <a:effectLst/>
                        </a:rPr>
                        <a:t>Budizam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8661">
                <a:tc>
                  <a:txBody>
                    <a:bodyPr/>
                    <a:lstStyle/>
                    <a:p>
                      <a:pPr marL="0" marR="0" algn="ctr">
                        <a:lnSpc>
                          <a:spcPct val="150000"/>
                        </a:lnSpc>
                        <a:spcBef>
                          <a:spcPts val="0"/>
                        </a:spcBef>
                        <a:spcAft>
                          <a:spcPts val="0"/>
                        </a:spcAft>
                      </a:pPr>
                      <a:r>
                        <a:rPr lang="sr-Latn-RS" sz="2000" dirty="0">
                          <a:effectLst/>
                        </a:rPr>
                        <a:t>Birokratija (činovništvo)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Latn-RS" sz="2000" dirty="0">
                          <a:effectLst/>
                        </a:rPr>
                        <a:t>Konfučijanizam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8661">
                <a:tc>
                  <a:txBody>
                    <a:bodyPr/>
                    <a:lstStyle/>
                    <a:p>
                      <a:pPr marL="0" marR="0" algn="ctr">
                        <a:lnSpc>
                          <a:spcPct val="150000"/>
                        </a:lnSpc>
                        <a:spcBef>
                          <a:spcPts val="0"/>
                        </a:spcBef>
                        <a:spcAft>
                          <a:spcPts val="0"/>
                        </a:spcAft>
                      </a:pPr>
                      <a:r>
                        <a:rPr lang="sr-Latn-RS" sz="2000">
                          <a:effectLst/>
                        </a:rPr>
                        <a:t>Ratnici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Latn-RS" sz="2000" dirty="0">
                          <a:effectLst/>
                        </a:rPr>
                        <a:t>Islam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8661">
                <a:tc>
                  <a:txBody>
                    <a:bodyPr/>
                    <a:lstStyle/>
                    <a:p>
                      <a:pPr marL="0" marR="0" algn="ctr">
                        <a:lnSpc>
                          <a:spcPct val="150000"/>
                        </a:lnSpc>
                        <a:spcBef>
                          <a:spcPts val="0"/>
                        </a:spcBef>
                        <a:spcAft>
                          <a:spcPts val="0"/>
                        </a:spcAft>
                      </a:pPr>
                      <a:r>
                        <a:rPr lang="sr-Latn-RS" sz="2000" dirty="0">
                          <a:effectLst/>
                        </a:rPr>
                        <a:t>Sitno građanstvo (zanatlije, trgovci)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Latn-RS" sz="2000" dirty="0">
                          <a:effectLst/>
                        </a:rPr>
                        <a:t>Hrišćanstvo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8661">
                <a:tc>
                  <a:txBody>
                    <a:bodyPr/>
                    <a:lstStyle/>
                    <a:p>
                      <a:pPr marL="0" marR="0" algn="ctr">
                        <a:lnSpc>
                          <a:spcPct val="150000"/>
                        </a:lnSpc>
                        <a:spcBef>
                          <a:spcPts val="0"/>
                        </a:spcBef>
                        <a:spcAft>
                          <a:spcPts val="0"/>
                        </a:spcAft>
                      </a:pPr>
                      <a:r>
                        <a:rPr lang="sr-Latn-RS" sz="2000" dirty="0">
                          <a:effectLst/>
                        </a:rPr>
                        <a:t>Robovi i nadničari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Latn-RS" sz="2000" dirty="0">
                          <a:effectLst/>
                        </a:rPr>
                        <a:t>Nisu bili nosioci religijskog </a:t>
                      </a:r>
                      <a:r>
                        <a:rPr lang="sr-Latn-RS" sz="2000" i="1" dirty="0">
                          <a:effectLst/>
                        </a:rPr>
                        <a:t>ethos</a:t>
                      </a:r>
                      <a:r>
                        <a:rPr lang="sr-Latn-RS" sz="2000" dirty="0">
                          <a:effectLst/>
                        </a:rPr>
                        <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 y="288924"/>
            <a:ext cx="11658600" cy="1325563"/>
          </a:xfrm>
        </p:spPr>
        <p:txBody>
          <a:bodyPr/>
          <a:lstStyle/>
          <a:p>
            <a:pPr algn="ctr"/>
            <a:r>
              <a:rPr lang="sr-Latn-RS" b="1" dirty="0" smtClean="0">
                <a:effectLst>
                  <a:outerShdw blurRad="38100" dist="38100" dir="2700000" algn="tl">
                    <a:srgbClr val="000000">
                      <a:alpha val="43137"/>
                    </a:srgbClr>
                  </a:outerShdw>
                </a:effectLst>
              </a:rPr>
              <a:t>Islam kao religija ratnika u Veberovoj teoriji</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93914" y="1415143"/>
            <a:ext cx="11658600" cy="5170714"/>
          </a:xfrm>
        </p:spPr>
        <p:txBody>
          <a:bodyPr>
            <a:normAutofit fontScale="92500" lnSpcReduction="10000"/>
          </a:bodyPr>
          <a:lstStyle/>
          <a:p>
            <a:pPr algn="just"/>
            <a:r>
              <a:rPr lang="sr-Latn-RS" dirty="0">
                <a:solidFill>
                  <a:srgbClr val="FF0000"/>
                </a:solidFill>
              </a:rPr>
              <a:t>“Ova koncepcija pretpostavlja ekskluzivnost jednog opšteg boga i moralnu izopačenost nevernika kao njegovih neprijatelja, čija neometana egzistencija izaziva njegov opravdani gnev. Stoga te koncepcije nema ni u antičko doba na Zapadu niti u nekoj od azijskih religija Zaratustre; pa tu i nema direktne veze između borbe bezverja s jedne, i verskih osećanja sa druge strane. Pravi tvorac te veze jeste </a:t>
            </a:r>
            <a:r>
              <a:rPr lang="sr-Latn-RS" dirty="0" smtClean="0">
                <a:solidFill>
                  <a:srgbClr val="FF0000"/>
                </a:solidFill>
              </a:rPr>
              <a:t>islam.”</a:t>
            </a:r>
            <a:endParaRPr lang="sr-Latn-RS" dirty="0" smtClean="0">
              <a:solidFill>
                <a:srgbClr val="FF0000"/>
              </a:solidFill>
            </a:endParaRPr>
          </a:p>
          <a:p>
            <a:pPr algn="just"/>
            <a:r>
              <a:rPr lang="sr-Latn-RS" dirty="0" smtClean="0">
                <a:solidFill>
                  <a:schemeClr val="accent2">
                    <a:lumMod val="75000"/>
                  </a:schemeClr>
                </a:solidFill>
              </a:rPr>
              <a:t>„Na </a:t>
            </a:r>
            <a:r>
              <a:rPr lang="sr-Latn-RS" dirty="0">
                <a:solidFill>
                  <a:schemeClr val="accent2">
                    <a:lumMod val="75000"/>
                  </a:schemeClr>
                </a:solidFill>
              </a:rPr>
              <a:t>osnovu toga je Muhamed sačinio zapovest za verski rat sve do potčinjavanja nevernika političkoj vlasti i ekonomskoj dominaciji </a:t>
            </a:r>
            <a:r>
              <a:rPr lang="sr-Latn-RS" dirty="0" smtClean="0">
                <a:solidFill>
                  <a:schemeClr val="accent2">
                    <a:lumMod val="75000"/>
                  </a:schemeClr>
                </a:solidFill>
              </a:rPr>
              <a:t>vernika.“</a:t>
            </a:r>
            <a:endParaRPr lang="sr-Latn-RS" dirty="0" smtClean="0">
              <a:solidFill>
                <a:schemeClr val="accent2">
                  <a:lumMod val="75000"/>
                </a:schemeClr>
              </a:solidFill>
            </a:endParaRPr>
          </a:p>
          <a:p>
            <a:pPr algn="just"/>
            <a:r>
              <a:rPr lang="sr-Latn-RS" dirty="0" smtClean="0">
                <a:solidFill>
                  <a:srgbClr val="801063"/>
                </a:solidFill>
              </a:rPr>
              <a:t>„Načinu života </a:t>
            </a:r>
            <a:r>
              <a:rPr lang="sr-Latn-RS" b="1" i="1" dirty="0" smtClean="0">
                <a:solidFill>
                  <a:srgbClr val="801063"/>
                </a:solidFill>
              </a:rPr>
              <a:t>ratnika</a:t>
            </a:r>
            <a:r>
              <a:rPr lang="sr-Latn-RS" dirty="0" smtClean="0">
                <a:solidFill>
                  <a:srgbClr val="801063"/>
                </a:solidFill>
              </a:rPr>
              <a:t> ne odgovara ni ideja o milostivom proviđenju, ni ideja o sistematskim etičkim zahtevima jednog transcendentalnog Boga.“</a:t>
            </a:r>
            <a:endParaRPr lang="sr-Latn-RS" dirty="0" smtClean="0">
              <a:solidFill>
                <a:srgbClr val="801063"/>
              </a:solidFill>
            </a:endParaRPr>
          </a:p>
          <a:p>
            <a:pPr algn="just"/>
            <a:r>
              <a:rPr lang="sr-Latn-RS" dirty="0" smtClean="0">
                <a:solidFill>
                  <a:schemeClr val="accent2">
                    <a:lumMod val="50000"/>
                  </a:schemeClr>
                </a:solidFill>
              </a:rPr>
              <a:t>„Nasuprot tome, oni verski elementi starog islama, koji nose karakter etičke religije spasenja, bili su jako potisnuti sve dok je on ostao u suštini </a:t>
            </a:r>
            <a:r>
              <a:rPr lang="sr-Latn-RS" b="1" i="1" dirty="0" smtClean="0">
                <a:solidFill>
                  <a:schemeClr val="accent2">
                    <a:lumMod val="50000"/>
                  </a:schemeClr>
                </a:solidFill>
              </a:rPr>
              <a:t>religija ratnika</a:t>
            </a:r>
            <a:r>
              <a:rPr lang="sr-Latn-RS" dirty="0" smtClean="0">
                <a:solidFill>
                  <a:schemeClr val="accent2">
                    <a:lumMod val="50000"/>
                  </a:schemeClr>
                </a:solidFill>
              </a:rPr>
              <a:t>. “ </a:t>
            </a:r>
            <a:endParaRPr lang="sr-Latn-RS" dirty="0" smtClean="0"/>
          </a:p>
          <a:p>
            <a:pPr algn="just"/>
            <a:r>
              <a:rPr lang="sr-Latn-RS" dirty="0" smtClean="0"/>
              <a:t>Političke porebe za osnivanjem nove države i intencija Poslanika Muhameda da postane njen lider uslovile su ratnički karakter islamske etike. </a:t>
            </a:r>
            <a:endParaRPr lang="sr-Latn-RS" dirty="0" smtClean="0"/>
          </a:p>
          <a:p>
            <a:pPr algn="just"/>
            <a:r>
              <a:rPr lang="sr-Latn-RS" dirty="0" smtClean="0"/>
              <a:t>Rodna perspektiva: žene su u islamu deklasirane, smatra Veber</a:t>
            </a:r>
            <a:endParaRPr lang="sr-Latn-R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71" y="365125"/>
            <a:ext cx="11691258" cy="1071789"/>
          </a:xfrm>
        </p:spPr>
        <p:txBody>
          <a:bodyPr>
            <a:normAutofit/>
          </a:bodyPr>
          <a:lstStyle/>
          <a:p>
            <a:pPr algn="ctr"/>
            <a:r>
              <a:rPr lang="sr-Latn-RS" sz="4000" b="1" dirty="0" smtClean="0">
                <a:effectLst>
                  <a:outerShdw blurRad="38100" dist="38100" dir="2700000" algn="tl">
                    <a:srgbClr val="000000">
                      <a:alpha val="43137"/>
                    </a:srgbClr>
                  </a:outerShdw>
                </a:effectLst>
              </a:rPr>
              <a:t>Islamološki odgovor</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0371" y="1524000"/>
            <a:ext cx="11767458" cy="5105399"/>
          </a:xfrm>
        </p:spPr>
        <p:txBody>
          <a:bodyPr>
            <a:normAutofit fontScale="92500" lnSpcReduction="20000"/>
          </a:bodyPr>
          <a:lstStyle/>
          <a:p>
            <a:pPr algn="just"/>
            <a:r>
              <a:rPr lang="sr-Latn-CS" i="1" dirty="0" smtClean="0"/>
              <a:t>Džihad</a:t>
            </a:r>
            <a:r>
              <a:rPr lang="sr-Latn-CS" dirty="0" smtClean="0"/>
              <a:t> (koji se u najširem značenju može prevesti kao „napor usmeren ka ostvarivanju nekog cilja“) spominje se u Kuranu ukupno 41 put. Od toga, 19 navođenja se odnosi na borbu na Alahovom putu. U šest slučajeva se eksplicitno pominje sila a dva puta se navode nevernici sa kojima treba oštro i odlučno postupati. </a:t>
            </a:r>
            <a:endParaRPr lang="sr-Latn-CS" dirty="0" smtClean="0"/>
          </a:p>
          <a:p>
            <a:pPr algn="just"/>
            <a:r>
              <a:rPr lang="sr-Latn-CS" dirty="0" smtClean="0"/>
              <a:t>Veliki i mali </a:t>
            </a:r>
            <a:r>
              <a:rPr lang="sr-Latn-CS" i="1" dirty="0" smtClean="0"/>
              <a:t>džihad</a:t>
            </a:r>
            <a:r>
              <a:rPr lang="sr-Latn-CS" dirty="0" smtClean="0"/>
              <a:t>. </a:t>
            </a:r>
            <a:endParaRPr lang="sr-Latn-CS" dirty="0" smtClean="0"/>
          </a:p>
          <a:p>
            <a:pPr algn="just"/>
            <a:r>
              <a:rPr lang="sr-Latn-CS" dirty="0" smtClean="0"/>
              <a:t>Islam je za vernike mnogo više od sistema vrednovanja ili duhovne filozofije. Reč je o kompletnom načinu života koji se dobrim delom zasniva na obuhvatnom i obavezujućem pravnom i etičkom sistemu (Kliford Gertz). Razvijanje hroničnog verskog habitusa.</a:t>
            </a:r>
            <a:endParaRPr lang="sr-Latn-CS" dirty="0" smtClean="0"/>
          </a:p>
          <a:p>
            <a:pPr algn="just"/>
            <a:r>
              <a:rPr lang="sr-Latn-CS" dirty="0" smtClean="0"/>
              <a:t>Značaj trgovine za razvoj islama.</a:t>
            </a:r>
            <a:endParaRPr lang="sr-Latn-CS" dirty="0" smtClean="0"/>
          </a:p>
          <a:p>
            <a:pPr algn="just"/>
            <a:r>
              <a:rPr lang="sr-Latn-CS" dirty="0" smtClean="0"/>
              <a:t>Pluralizam islama: suizam, šiiziam, haridžiti, sufije, različite versko-pravne škole... Možemo li govoriti o sociološki ispravnoj monističkoj percpeciji islama?</a:t>
            </a:r>
            <a:endParaRPr lang="sr-Latn-CS" dirty="0" smtClean="0"/>
          </a:p>
          <a:p>
            <a:pPr algn="just"/>
            <a:r>
              <a:rPr lang="sr-Latn-CS" dirty="0" smtClean="0"/>
              <a:t>Pet ili šest stubova islama?</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47" y="365125"/>
            <a:ext cx="11698941" cy="1325563"/>
          </a:xfrm>
        </p:spPr>
        <p:txBody>
          <a:bodyPr/>
          <a:lstStyle/>
          <a:p>
            <a:pPr algn="ctr"/>
            <a:r>
              <a:rPr lang="sr-Latn-RS" dirty="0" smtClean="0">
                <a:solidFill>
                  <a:schemeClr val="accent2">
                    <a:lumMod val="50000"/>
                  </a:schemeClr>
                </a:solidFill>
                <a:latin typeface="Algerian" panose="04020705040A02060702" pitchFamily="82" charset="0"/>
              </a:rPr>
              <a:t>Kur’an (98:7-8) </a:t>
            </a:r>
            <a:endParaRPr lang="en-US" dirty="0">
              <a:solidFill>
                <a:schemeClr val="accent2">
                  <a:lumMod val="50000"/>
                </a:schemeClr>
              </a:solidFill>
              <a:latin typeface="Algerian" panose="04020705040A02060702" pitchFamily="82" charset="0"/>
            </a:endParaRPr>
          </a:p>
        </p:txBody>
      </p:sp>
      <p:sp>
        <p:nvSpPr>
          <p:cNvPr id="3" name="Content Placeholder 2"/>
          <p:cNvSpPr>
            <a:spLocks noGrp="1"/>
          </p:cNvSpPr>
          <p:nvPr>
            <p:ph idx="1"/>
          </p:nvPr>
        </p:nvSpPr>
        <p:spPr>
          <a:xfrm>
            <a:off x="242047" y="1825624"/>
            <a:ext cx="11698941" cy="4723093"/>
          </a:xfrm>
        </p:spPr>
        <p:txBody>
          <a:bodyPr/>
          <a:lstStyle/>
          <a:p>
            <a:pPr marL="0" indent="0" algn="ctr">
              <a:buNone/>
            </a:pPr>
            <a:endParaRPr lang="sr-Latn-RS" dirty="0" smtClean="0"/>
          </a:p>
          <a:p>
            <a:pPr marL="0" indent="0" algn="ctr">
              <a:buNone/>
            </a:pPr>
            <a:endParaRPr lang="sr-Latn-RS" dirty="0"/>
          </a:p>
          <a:p>
            <a:pPr marL="0" indent="0" algn="ctr">
              <a:buNone/>
            </a:pPr>
            <a:r>
              <a:rPr lang="sr-Latn-RS" dirty="0" smtClean="0">
                <a:solidFill>
                  <a:schemeClr val="accent2">
                    <a:lumMod val="50000"/>
                  </a:schemeClr>
                </a:solidFill>
              </a:rPr>
              <a:t>„</a:t>
            </a:r>
            <a:r>
              <a:rPr lang="en-US" dirty="0" smtClean="0">
                <a:solidFill>
                  <a:schemeClr val="accent2">
                    <a:lumMod val="50000"/>
                  </a:schemeClr>
                </a:solidFill>
              </a:rPr>
              <a:t>A </a:t>
            </a:r>
            <a:r>
              <a:rPr lang="en-US" dirty="0" err="1">
                <a:solidFill>
                  <a:schemeClr val="accent2">
                    <a:lumMod val="50000"/>
                  </a:schemeClr>
                </a:solidFill>
              </a:rPr>
              <a:t>oni</a:t>
            </a:r>
            <a:r>
              <a:rPr lang="en-US" dirty="0">
                <a:solidFill>
                  <a:schemeClr val="accent2">
                    <a:lumMod val="50000"/>
                  </a:schemeClr>
                </a:solidFill>
              </a:rPr>
              <a:t> </a:t>
            </a:r>
            <a:r>
              <a:rPr lang="en-US" dirty="0" err="1">
                <a:solidFill>
                  <a:schemeClr val="accent2">
                    <a:lumMod val="50000"/>
                  </a:schemeClr>
                </a:solidFill>
              </a:rPr>
              <a:t>koji</a:t>
            </a:r>
            <a:r>
              <a:rPr lang="en-US" dirty="0">
                <a:solidFill>
                  <a:schemeClr val="accent2">
                    <a:lumMod val="50000"/>
                  </a:schemeClr>
                </a:solidFill>
              </a:rPr>
              <a:t> </a:t>
            </a:r>
            <a:r>
              <a:rPr lang="en-US" dirty="0" err="1">
                <a:solidFill>
                  <a:schemeClr val="accent2">
                    <a:lumMod val="50000"/>
                  </a:schemeClr>
                </a:solidFill>
              </a:rPr>
              <a:t>vjeruju</a:t>
            </a:r>
            <a:r>
              <a:rPr lang="en-US" dirty="0">
                <a:solidFill>
                  <a:schemeClr val="accent2">
                    <a:lumMod val="50000"/>
                  </a:schemeClr>
                </a:solidFill>
              </a:rPr>
              <a:t> </a:t>
            </a:r>
            <a:r>
              <a:rPr lang="en-US" dirty="0" err="1">
                <a:solidFill>
                  <a:schemeClr val="accent2">
                    <a:lumMod val="50000"/>
                  </a:schemeClr>
                </a:solidFill>
              </a:rPr>
              <a:t>i</a:t>
            </a:r>
            <a:r>
              <a:rPr lang="en-US" dirty="0">
                <a:solidFill>
                  <a:schemeClr val="accent2">
                    <a:lumMod val="50000"/>
                  </a:schemeClr>
                </a:solidFill>
              </a:rPr>
              <a:t> </a:t>
            </a:r>
            <a:r>
              <a:rPr lang="en-US" dirty="0" err="1">
                <a:solidFill>
                  <a:schemeClr val="accent2">
                    <a:lumMod val="50000"/>
                  </a:schemeClr>
                </a:solidFill>
              </a:rPr>
              <a:t>čine</a:t>
            </a:r>
            <a:r>
              <a:rPr lang="en-US" dirty="0">
                <a:solidFill>
                  <a:schemeClr val="accent2">
                    <a:lumMod val="50000"/>
                  </a:schemeClr>
                </a:solidFill>
              </a:rPr>
              <a:t> dobra </a:t>
            </a:r>
            <a:r>
              <a:rPr lang="en-US" dirty="0" err="1">
                <a:solidFill>
                  <a:schemeClr val="accent2">
                    <a:lumMod val="50000"/>
                  </a:schemeClr>
                </a:solidFill>
              </a:rPr>
              <a:t>djela</a:t>
            </a:r>
            <a:r>
              <a:rPr lang="en-US" dirty="0">
                <a:solidFill>
                  <a:schemeClr val="accent2">
                    <a:lumMod val="50000"/>
                  </a:schemeClr>
                </a:solidFill>
              </a:rPr>
              <a:t> – </a:t>
            </a:r>
            <a:r>
              <a:rPr lang="en-US" dirty="0" err="1">
                <a:solidFill>
                  <a:schemeClr val="accent2">
                    <a:lumMod val="50000"/>
                  </a:schemeClr>
                </a:solidFill>
              </a:rPr>
              <a:t>oni</a:t>
            </a:r>
            <a:r>
              <a:rPr lang="en-US" dirty="0">
                <a:solidFill>
                  <a:schemeClr val="accent2">
                    <a:lumMod val="50000"/>
                  </a:schemeClr>
                </a:solidFill>
              </a:rPr>
              <a:t> </a:t>
            </a:r>
            <a:r>
              <a:rPr lang="en-US" dirty="0" err="1">
                <a:solidFill>
                  <a:schemeClr val="accent2">
                    <a:lumMod val="50000"/>
                  </a:schemeClr>
                </a:solidFill>
              </a:rPr>
              <a:t>su</a:t>
            </a:r>
            <a:r>
              <a:rPr lang="en-US" dirty="0">
                <a:solidFill>
                  <a:schemeClr val="accent2">
                    <a:lumMod val="50000"/>
                  </a:schemeClr>
                </a:solidFill>
              </a:rPr>
              <a:t>, </a:t>
            </a:r>
            <a:r>
              <a:rPr lang="en-US" dirty="0" err="1">
                <a:solidFill>
                  <a:schemeClr val="accent2">
                    <a:lumMod val="50000"/>
                  </a:schemeClr>
                </a:solidFill>
              </a:rPr>
              <a:t>zbilja</a:t>
            </a:r>
            <a:r>
              <a:rPr lang="en-US" dirty="0">
                <a:solidFill>
                  <a:schemeClr val="accent2">
                    <a:lumMod val="50000"/>
                  </a:schemeClr>
                </a:solidFill>
              </a:rPr>
              <a:t>, </a:t>
            </a:r>
            <a:r>
              <a:rPr lang="en-US" dirty="0" err="1">
                <a:solidFill>
                  <a:schemeClr val="accent2">
                    <a:lumMod val="50000"/>
                  </a:schemeClr>
                </a:solidFill>
              </a:rPr>
              <a:t>najbolja</a:t>
            </a:r>
            <a:r>
              <a:rPr lang="en-US" dirty="0">
                <a:solidFill>
                  <a:schemeClr val="accent2">
                    <a:lumMod val="50000"/>
                  </a:schemeClr>
                </a:solidFill>
              </a:rPr>
              <a:t> </a:t>
            </a:r>
            <a:r>
              <a:rPr lang="en-US" dirty="0" err="1" smtClean="0">
                <a:solidFill>
                  <a:schemeClr val="accent2">
                    <a:lumMod val="50000"/>
                  </a:schemeClr>
                </a:solidFill>
              </a:rPr>
              <a:t>stvorenja</a:t>
            </a:r>
            <a:r>
              <a:rPr lang="en-US" dirty="0" smtClean="0">
                <a:solidFill>
                  <a:schemeClr val="accent2">
                    <a:lumMod val="50000"/>
                  </a:schemeClr>
                </a:solidFill>
              </a:rPr>
              <a:t>,</a:t>
            </a:r>
            <a:r>
              <a:rPr lang="sr-Latn-RS" dirty="0" smtClean="0">
                <a:solidFill>
                  <a:schemeClr val="accent2">
                    <a:lumMod val="50000"/>
                  </a:schemeClr>
                </a:solidFill>
              </a:rPr>
              <a:t> </a:t>
            </a:r>
            <a:r>
              <a:rPr lang="en-US" dirty="0" err="1" smtClean="0">
                <a:solidFill>
                  <a:schemeClr val="accent2">
                    <a:lumMod val="50000"/>
                  </a:schemeClr>
                </a:solidFill>
              </a:rPr>
              <a:t>njih</a:t>
            </a:r>
            <a:r>
              <a:rPr lang="en-US" dirty="0" smtClean="0">
                <a:solidFill>
                  <a:schemeClr val="accent2">
                    <a:lumMod val="50000"/>
                  </a:schemeClr>
                </a:solidFill>
              </a:rPr>
              <a:t> </a:t>
            </a:r>
            <a:r>
              <a:rPr lang="en-US" dirty="0" err="1">
                <a:solidFill>
                  <a:schemeClr val="accent2">
                    <a:lumMod val="50000"/>
                  </a:schemeClr>
                </a:solidFill>
              </a:rPr>
              <a:t>nagrada</a:t>
            </a:r>
            <a:r>
              <a:rPr lang="en-US" dirty="0">
                <a:solidFill>
                  <a:schemeClr val="accent2">
                    <a:lumMod val="50000"/>
                  </a:schemeClr>
                </a:solidFill>
              </a:rPr>
              <a:t> u </a:t>
            </a:r>
            <a:r>
              <a:rPr lang="en-US" dirty="0" err="1">
                <a:solidFill>
                  <a:schemeClr val="accent2">
                    <a:lumMod val="50000"/>
                  </a:schemeClr>
                </a:solidFill>
              </a:rPr>
              <a:t>Gospodara</a:t>
            </a:r>
            <a:r>
              <a:rPr lang="en-US" dirty="0">
                <a:solidFill>
                  <a:schemeClr val="accent2">
                    <a:lumMod val="50000"/>
                  </a:schemeClr>
                </a:solidFill>
              </a:rPr>
              <a:t> </a:t>
            </a:r>
            <a:r>
              <a:rPr lang="en-US" dirty="0" err="1">
                <a:solidFill>
                  <a:schemeClr val="accent2">
                    <a:lumMod val="50000"/>
                  </a:schemeClr>
                </a:solidFill>
              </a:rPr>
              <a:t>njihova</a:t>
            </a:r>
            <a:r>
              <a:rPr lang="en-US" dirty="0">
                <a:solidFill>
                  <a:schemeClr val="accent2">
                    <a:lumMod val="50000"/>
                  </a:schemeClr>
                </a:solidFill>
              </a:rPr>
              <a:t> </a:t>
            </a:r>
            <a:r>
              <a:rPr lang="en-US" dirty="0" err="1">
                <a:solidFill>
                  <a:schemeClr val="accent2">
                    <a:lumMod val="50000"/>
                  </a:schemeClr>
                </a:solidFill>
              </a:rPr>
              <a:t>čeka</a:t>
            </a:r>
            <a:r>
              <a:rPr lang="en-US" dirty="0">
                <a:solidFill>
                  <a:schemeClr val="accent2">
                    <a:lumMod val="50000"/>
                  </a:schemeClr>
                </a:solidFill>
              </a:rPr>
              <a:t>; </a:t>
            </a:r>
            <a:r>
              <a:rPr lang="en-US" dirty="0" err="1">
                <a:solidFill>
                  <a:schemeClr val="accent2">
                    <a:lumMod val="50000"/>
                  </a:schemeClr>
                </a:solidFill>
              </a:rPr>
              <a:t>edenski</a:t>
            </a:r>
            <a:r>
              <a:rPr lang="en-US" dirty="0">
                <a:solidFill>
                  <a:schemeClr val="accent2">
                    <a:lumMod val="50000"/>
                  </a:schemeClr>
                </a:solidFill>
              </a:rPr>
              <a:t> </a:t>
            </a:r>
            <a:r>
              <a:rPr lang="en-US" dirty="0" err="1">
                <a:solidFill>
                  <a:schemeClr val="accent2">
                    <a:lumMod val="50000"/>
                  </a:schemeClr>
                </a:solidFill>
              </a:rPr>
              <a:t>vrtovi</a:t>
            </a:r>
            <a:r>
              <a:rPr lang="en-US" dirty="0">
                <a:solidFill>
                  <a:schemeClr val="accent2">
                    <a:lumMod val="50000"/>
                  </a:schemeClr>
                </a:solidFill>
              </a:rPr>
              <a:t> </a:t>
            </a:r>
            <a:r>
              <a:rPr lang="en-US" dirty="0" err="1">
                <a:solidFill>
                  <a:schemeClr val="accent2">
                    <a:lumMod val="50000"/>
                  </a:schemeClr>
                </a:solidFill>
              </a:rPr>
              <a:t>kroz</a:t>
            </a:r>
            <a:r>
              <a:rPr lang="en-US" dirty="0">
                <a:solidFill>
                  <a:schemeClr val="accent2">
                    <a:lumMod val="50000"/>
                  </a:schemeClr>
                </a:solidFill>
              </a:rPr>
              <a:t> </a:t>
            </a:r>
            <a:r>
              <a:rPr lang="en-US" dirty="0" err="1">
                <a:solidFill>
                  <a:schemeClr val="accent2">
                    <a:lumMod val="50000"/>
                  </a:schemeClr>
                </a:solidFill>
              </a:rPr>
              <a:t>koje</a:t>
            </a:r>
            <a:r>
              <a:rPr lang="en-US" dirty="0">
                <a:solidFill>
                  <a:schemeClr val="accent2">
                    <a:lumMod val="50000"/>
                  </a:schemeClr>
                </a:solidFill>
              </a:rPr>
              <a:t> </a:t>
            </a:r>
            <a:r>
              <a:rPr lang="en-US" dirty="0" err="1" smtClean="0">
                <a:solidFill>
                  <a:schemeClr val="accent2">
                    <a:lumMod val="50000"/>
                  </a:schemeClr>
                </a:solidFill>
              </a:rPr>
              <a:t>će</a:t>
            </a:r>
            <a:r>
              <a:rPr lang="sr-Latn-RS" dirty="0">
                <a:solidFill>
                  <a:schemeClr val="accent2">
                    <a:lumMod val="50000"/>
                  </a:schemeClr>
                </a:solidFill>
              </a:rPr>
              <a:t> </a:t>
            </a:r>
            <a:r>
              <a:rPr lang="en-US" dirty="0" err="1" smtClean="0">
                <a:solidFill>
                  <a:schemeClr val="accent2">
                    <a:lumMod val="50000"/>
                  </a:schemeClr>
                </a:solidFill>
              </a:rPr>
              <a:t>rijeke</a:t>
            </a:r>
            <a:r>
              <a:rPr lang="en-US" dirty="0" smtClean="0">
                <a:solidFill>
                  <a:schemeClr val="accent2">
                    <a:lumMod val="50000"/>
                  </a:schemeClr>
                </a:solidFill>
              </a:rPr>
              <a:t> </a:t>
            </a:r>
            <a:r>
              <a:rPr lang="en-US" dirty="0" err="1">
                <a:solidFill>
                  <a:schemeClr val="accent2">
                    <a:lumMod val="50000"/>
                  </a:schemeClr>
                </a:solidFill>
              </a:rPr>
              <a:t>teći</a:t>
            </a:r>
            <a:r>
              <a:rPr lang="en-US" dirty="0">
                <a:solidFill>
                  <a:schemeClr val="accent2">
                    <a:lumMod val="50000"/>
                  </a:schemeClr>
                </a:solidFill>
              </a:rPr>
              <a:t>, </a:t>
            </a:r>
            <a:r>
              <a:rPr lang="en-US" dirty="0" smtClean="0">
                <a:solidFill>
                  <a:schemeClr val="accent2">
                    <a:lumMod val="50000"/>
                  </a:schemeClr>
                </a:solidFill>
              </a:rPr>
              <a:t>u</a:t>
            </a:r>
            <a:r>
              <a:rPr lang="sr-Latn-RS" dirty="0" smtClean="0">
                <a:solidFill>
                  <a:schemeClr val="accent2">
                    <a:lumMod val="50000"/>
                  </a:schemeClr>
                </a:solidFill>
              </a:rPr>
              <a:t> </a:t>
            </a:r>
            <a:r>
              <a:rPr lang="en-US" dirty="0" err="1" smtClean="0">
                <a:solidFill>
                  <a:schemeClr val="accent2">
                    <a:lumMod val="50000"/>
                  </a:schemeClr>
                </a:solidFill>
              </a:rPr>
              <a:t>kojima</a:t>
            </a:r>
            <a:r>
              <a:rPr lang="en-US" dirty="0" smtClean="0">
                <a:solidFill>
                  <a:schemeClr val="accent2">
                    <a:lumMod val="50000"/>
                  </a:schemeClr>
                </a:solidFill>
              </a:rPr>
              <a:t> </a:t>
            </a:r>
            <a:r>
              <a:rPr lang="en-US" dirty="0" err="1">
                <a:solidFill>
                  <a:schemeClr val="accent2">
                    <a:lumMod val="50000"/>
                  </a:schemeClr>
                </a:solidFill>
              </a:rPr>
              <a:t>će</a:t>
            </a:r>
            <a:r>
              <a:rPr lang="en-US" dirty="0">
                <a:solidFill>
                  <a:schemeClr val="accent2">
                    <a:lumMod val="50000"/>
                  </a:schemeClr>
                </a:solidFill>
              </a:rPr>
              <a:t> </a:t>
            </a:r>
            <a:r>
              <a:rPr lang="en-US" dirty="0" err="1">
                <a:solidFill>
                  <a:schemeClr val="accent2">
                    <a:lumMod val="50000"/>
                  </a:schemeClr>
                </a:solidFill>
              </a:rPr>
              <a:t>vječno</a:t>
            </a:r>
            <a:r>
              <a:rPr lang="en-US" dirty="0">
                <a:solidFill>
                  <a:schemeClr val="accent2">
                    <a:lumMod val="50000"/>
                  </a:schemeClr>
                </a:solidFill>
              </a:rPr>
              <a:t> </a:t>
            </a:r>
            <a:r>
              <a:rPr lang="en-US" dirty="0" err="1">
                <a:solidFill>
                  <a:schemeClr val="accent2">
                    <a:lumMod val="50000"/>
                  </a:schemeClr>
                </a:solidFill>
              </a:rPr>
              <a:t>i</a:t>
            </a:r>
            <a:r>
              <a:rPr lang="en-US" dirty="0">
                <a:solidFill>
                  <a:schemeClr val="accent2">
                    <a:lumMod val="50000"/>
                  </a:schemeClr>
                </a:solidFill>
              </a:rPr>
              <a:t> </a:t>
            </a:r>
            <a:r>
              <a:rPr lang="en-US" dirty="0" err="1">
                <a:solidFill>
                  <a:schemeClr val="accent2">
                    <a:lumMod val="50000"/>
                  </a:schemeClr>
                </a:solidFill>
              </a:rPr>
              <a:t>zauvijek</a:t>
            </a:r>
            <a:r>
              <a:rPr lang="en-US" dirty="0">
                <a:solidFill>
                  <a:schemeClr val="accent2">
                    <a:lumMod val="50000"/>
                  </a:schemeClr>
                </a:solidFill>
              </a:rPr>
              <a:t> </a:t>
            </a:r>
            <a:r>
              <a:rPr lang="en-US" dirty="0" err="1">
                <a:solidFill>
                  <a:schemeClr val="accent2">
                    <a:lumMod val="50000"/>
                  </a:schemeClr>
                </a:solidFill>
              </a:rPr>
              <a:t>boraviti</a:t>
            </a:r>
            <a:r>
              <a:rPr lang="en-US" dirty="0">
                <a:solidFill>
                  <a:schemeClr val="accent2">
                    <a:lumMod val="50000"/>
                  </a:schemeClr>
                </a:solidFill>
              </a:rPr>
              <a:t>; Allah </a:t>
            </a:r>
            <a:r>
              <a:rPr lang="en-US" dirty="0" err="1">
                <a:solidFill>
                  <a:schemeClr val="accent2">
                    <a:lumMod val="50000"/>
                  </a:schemeClr>
                </a:solidFill>
              </a:rPr>
              <a:t>će</a:t>
            </a:r>
            <a:r>
              <a:rPr lang="en-US" dirty="0">
                <a:solidFill>
                  <a:schemeClr val="accent2">
                    <a:lumMod val="50000"/>
                  </a:schemeClr>
                </a:solidFill>
              </a:rPr>
              <a:t> </a:t>
            </a:r>
            <a:r>
              <a:rPr lang="en-US" dirty="0" err="1">
                <a:solidFill>
                  <a:schemeClr val="accent2">
                    <a:lumMod val="50000"/>
                  </a:schemeClr>
                </a:solidFill>
              </a:rPr>
              <a:t>biti</a:t>
            </a:r>
            <a:r>
              <a:rPr lang="en-US" dirty="0">
                <a:solidFill>
                  <a:schemeClr val="accent2">
                    <a:lumMod val="50000"/>
                  </a:schemeClr>
                </a:solidFill>
              </a:rPr>
              <a:t> </a:t>
            </a:r>
            <a:r>
              <a:rPr lang="en-US" dirty="0" err="1" smtClean="0">
                <a:solidFill>
                  <a:schemeClr val="accent2">
                    <a:lumMod val="50000"/>
                  </a:schemeClr>
                </a:solidFill>
              </a:rPr>
              <a:t>njima</a:t>
            </a:r>
            <a:r>
              <a:rPr lang="sr-Latn-RS" dirty="0">
                <a:solidFill>
                  <a:schemeClr val="accent2">
                    <a:lumMod val="50000"/>
                  </a:schemeClr>
                </a:solidFill>
              </a:rPr>
              <a:t> </a:t>
            </a:r>
            <a:r>
              <a:rPr lang="en-US" dirty="0" err="1" smtClean="0">
                <a:solidFill>
                  <a:schemeClr val="accent2">
                    <a:lumMod val="50000"/>
                  </a:schemeClr>
                </a:solidFill>
              </a:rPr>
              <a:t>zadovoljan</a:t>
            </a:r>
            <a:r>
              <a:rPr lang="en-US" dirty="0">
                <a:solidFill>
                  <a:schemeClr val="accent2">
                    <a:lumMod val="50000"/>
                  </a:schemeClr>
                </a:solidFill>
              </a:rPr>
              <a:t>, a </a:t>
            </a:r>
            <a:r>
              <a:rPr lang="en-US" dirty="0" err="1">
                <a:solidFill>
                  <a:schemeClr val="accent2">
                    <a:lumMod val="50000"/>
                  </a:schemeClr>
                </a:solidFill>
              </a:rPr>
              <a:t>i</a:t>
            </a:r>
            <a:r>
              <a:rPr lang="en-US" dirty="0">
                <a:solidFill>
                  <a:schemeClr val="accent2">
                    <a:lumMod val="50000"/>
                  </a:schemeClr>
                </a:solidFill>
              </a:rPr>
              <a:t> </a:t>
            </a:r>
            <a:r>
              <a:rPr lang="en-US" dirty="0" err="1">
                <a:solidFill>
                  <a:schemeClr val="accent2">
                    <a:lumMod val="50000"/>
                  </a:schemeClr>
                </a:solidFill>
              </a:rPr>
              <a:t>oni</a:t>
            </a:r>
            <a:r>
              <a:rPr lang="en-US" dirty="0">
                <a:solidFill>
                  <a:schemeClr val="accent2">
                    <a:lumMod val="50000"/>
                  </a:schemeClr>
                </a:solidFill>
              </a:rPr>
              <a:t> </a:t>
            </a:r>
            <a:r>
              <a:rPr lang="en-US" dirty="0" err="1">
                <a:solidFill>
                  <a:schemeClr val="accent2">
                    <a:lumMod val="50000"/>
                  </a:schemeClr>
                </a:solidFill>
              </a:rPr>
              <a:t>će</a:t>
            </a:r>
            <a:r>
              <a:rPr lang="en-US" dirty="0">
                <a:solidFill>
                  <a:schemeClr val="accent2">
                    <a:lumMod val="50000"/>
                  </a:schemeClr>
                </a:solidFill>
              </a:rPr>
              <a:t> </a:t>
            </a:r>
            <a:r>
              <a:rPr lang="en-US" dirty="0" err="1">
                <a:solidFill>
                  <a:schemeClr val="accent2">
                    <a:lumMod val="50000"/>
                  </a:schemeClr>
                </a:solidFill>
              </a:rPr>
              <a:t>biti</a:t>
            </a:r>
            <a:r>
              <a:rPr lang="en-US" dirty="0">
                <a:solidFill>
                  <a:schemeClr val="accent2">
                    <a:lumMod val="50000"/>
                  </a:schemeClr>
                </a:solidFill>
              </a:rPr>
              <a:t> </a:t>
            </a:r>
            <a:r>
              <a:rPr lang="en-US" dirty="0" err="1">
                <a:solidFill>
                  <a:schemeClr val="accent2">
                    <a:lumMod val="50000"/>
                  </a:schemeClr>
                </a:solidFill>
              </a:rPr>
              <a:t>Njime</a:t>
            </a:r>
            <a:r>
              <a:rPr lang="en-US" dirty="0">
                <a:solidFill>
                  <a:schemeClr val="accent2">
                    <a:lumMod val="50000"/>
                  </a:schemeClr>
                </a:solidFill>
              </a:rPr>
              <a:t> </a:t>
            </a:r>
            <a:r>
              <a:rPr lang="en-US" dirty="0" err="1">
                <a:solidFill>
                  <a:schemeClr val="accent2">
                    <a:lumMod val="50000"/>
                  </a:schemeClr>
                </a:solidFill>
              </a:rPr>
              <a:t>zadovoljni</a:t>
            </a:r>
            <a:r>
              <a:rPr lang="en-US" dirty="0">
                <a:solidFill>
                  <a:schemeClr val="accent2">
                    <a:lumMod val="50000"/>
                  </a:schemeClr>
                </a:solidFill>
              </a:rPr>
              <a:t>. To </a:t>
            </a:r>
            <a:r>
              <a:rPr lang="en-US" dirty="0" err="1">
                <a:solidFill>
                  <a:schemeClr val="accent2">
                    <a:lumMod val="50000"/>
                  </a:schemeClr>
                </a:solidFill>
              </a:rPr>
              <a:t>će</a:t>
            </a:r>
            <a:r>
              <a:rPr lang="en-US" dirty="0">
                <a:solidFill>
                  <a:schemeClr val="accent2">
                    <a:lumMod val="50000"/>
                  </a:schemeClr>
                </a:solidFill>
              </a:rPr>
              <a:t> </a:t>
            </a:r>
            <a:r>
              <a:rPr lang="en-US" dirty="0" err="1">
                <a:solidFill>
                  <a:schemeClr val="accent2">
                    <a:lumMod val="50000"/>
                  </a:schemeClr>
                </a:solidFill>
              </a:rPr>
              <a:t>biti</a:t>
            </a:r>
            <a:r>
              <a:rPr lang="en-US" dirty="0">
                <a:solidFill>
                  <a:schemeClr val="accent2">
                    <a:lumMod val="50000"/>
                  </a:schemeClr>
                </a:solidFill>
              </a:rPr>
              <a:t> </a:t>
            </a:r>
            <a:r>
              <a:rPr lang="en-US" dirty="0" err="1">
                <a:solidFill>
                  <a:schemeClr val="accent2">
                    <a:lumMod val="50000"/>
                  </a:schemeClr>
                </a:solidFill>
              </a:rPr>
              <a:t>za</a:t>
            </a:r>
            <a:r>
              <a:rPr lang="en-US" dirty="0">
                <a:solidFill>
                  <a:schemeClr val="accent2">
                    <a:lumMod val="50000"/>
                  </a:schemeClr>
                </a:solidFill>
              </a:rPr>
              <a:t> </a:t>
            </a:r>
            <a:r>
              <a:rPr lang="en-US" dirty="0" err="1">
                <a:solidFill>
                  <a:schemeClr val="accent2">
                    <a:lumMod val="50000"/>
                  </a:schemeClr>
                </a:solidFill>
              </a:rPr>
              <a:t>onoga</a:t>
            </a:r>
            <a:r>
              <a:rPr lang="en-US" dirty="0">
                <a:solidFill>
                  <a:schemeClr val="accent2">
                    <a:lumMod val="50000"/>
                  </a:schemeClr>
                </a:solidFill>
              </a:rPr>
              <a:t> </a:t>
            </a:r>
            <a:r>
              <a:rPr lang="en-US" dirty="0" err="1" smtClean="0">
                <a:solidFill>
                  <a:schemeClr val="accent2">
                    <a:lumMod val="50000"/>
                  </a:schemeClr>
                </a:solidFill>
              </a:rPr>
              <a:t>koji</a:t>
            </a:r>
            <a:r>
              <a:rPr lang="sr-Latn-RS" dirty="0">
                <a:solidFill>
                  <a:schemeClr val="accent2">
                    <a:lumMod val="50000"/>
                  </a:schemeClr>
                </a:solidFill>
              </a:rPr>
              <a:t> </a:t>
            </a:r>
            <a:r>
              <a:rPr lang="en-US" dirty="0" smtClean="0">
                <a:solidFill>
                  <a:schemeClr val="accent2">
                    <a:lumMod val="50000"/>
                  </a:schemeClr>
                </a:solidFill>
              </a:rPr>
              <a:t>se </a:t>
            </a:r>
            <a:r>
              <a:rPr lang="en-US" dirty="0" err="1">
                <a:solidFill>
                  <a:schemeClr val="accent2">
                    <a:lumMod val="50000"/>
                  </a:schemeClr>
                </a:solidFill>
              </a:rPr>
              <a:t>bude</a:t>
            </a:r>
            <a:r>
              <a:rPr lang="en-US" dirty="0">
                <a:solidFill>
                  <a:schemeClr val="accent2">
                    <a:lumMod val="50000"/>
                  </a:schemeClr>
                </a:solidFill>
              </a:rPr>
              <a:t> </a:t>
            </a:r>
            <a:r>
              <a:rPr lang="en-US" dirty="0" err="1">
                <a:solidFill>
                  <a:schemeClr val="accent2">
                    <a:lumMod val="50000"/>
                  </a:schemeClr>
                </a:solidFill>
              </a:rPr>
              <a:t>bojao</a:t>
            </a:r>
            <a:r>
              <a:rPr lang="en-US" dirty="0">
                <a:solidFill>
                  <a:schemeClr val="accent2">
                    <a:lumMod val="50000"/>
                  </a:schemeClr>
                </a:solidFill>
              </a:rPr>
              <a:t> </a:t>
            </a:r>
            <a:r>
              <a:rPr lang="en-US" dirty="0" err="1">
                <a:solidFill>
                  <a:schemeClr val="accent2">
                    <a:lumMod val="50000"/>
                  </a:schemeClr>
                </a:solidFill>
              </a:rPr>
              <a:t>Gospodara</a:t>
            </a:r>
            <a:r>
              <a:rPr lang="en-US" dirty="0">
                <a:solidFill>
                  <a:schemeClr val="accent2">
                    <a:lumMod val="50000"/>
                  </a:schemeClr>
                </a:solidFill>
              </a:rPr>
              <a:t> </a:t>
            </a:r>
            <a:r>
              <a:rPr lang="en-US" dirty="0" err="1" smtClean="0">
                <a:solidFill>
                  <a:schemeClr val="accent2">
                    <a:lumMod val="50000"/>
                  </a:schemeClr>
                </a:solidFill>
              </a:rPr>
              <a:t>svoga</a:t>
            </a:r>
            <a:r>
              <a:rPr lang="sr-Latn-RS" dirty="0" smtClean="0">
                <a:solidFill>
                  <a:schemeClr val="accent2">
                    <a:lumMod val="50000"/>
                  </a:schemeClr>
                </a:solidFill>
              </a:rPr>
              <a:t>.“</a:t>
            </a:r>
            <a:endParaRPr lang="en-US" dirty="0">
              <a:solidFill>
                <a:schemeClr val="accent2">
                  <a:lumMod val="50000"/>
                </a:schemeClr>
              </a:solidFill>
            </a:endParaRPr>
          </a:p>
        </p:txBody>
      </p:sp>
      <p:pic>
        <p:nvPicPr>
          <p:cNvPr id="4" name="Picture 6" descr="Image result for alhambra"/>
          <p:cNvPicPr>
            <a:picLocks noChangeAspect="1" noChangeArrowheads="1"/>
          </p:cNvPicPr>
          <p:nvPr/>
        </p:nvPicPr>
        <p:blipFill>
          <a:blip r:embed="rId1"/>
          <a:srcRect/>
          <a:stretch>
            <a:fillRect/>
          </a:stretch>
        </p:blipFill>
        <p:spPr bwMode="auto">
          <a:xfrm>
            <a:off x="8707290" y="191460"/>
            <a:ext cx="3200400" cy="2400300"/>
          </a:xfrm>
          <a:prstGeom prst="rect">
            <a:avLst/>
          </a:prstGeom>
          <a:noFill/>
        </p:spPr>
      </p:pic>
      <p:pic>
        <p:nvPicPr>
          <p:cNvPr id="6" name="Picture 4" descr="Arabesque Mosaic Pattern"/>
          <p:cNvPicPr>
            <a:picLocks noChangeAspect="1" noChangeArrowheads="1"/>
          </p:cNvPicPr>
          <p:nvPr/>
        </p:nvPicPr>
        <p:blipFill>
          <a:blip r:embed="rId2"/>
          <a:srcRect/>
          <a:stretch>
            <a:fillRect/>
          </a:stretch>
        </p:blipFill>
        <p:spPr bwMode="auto">
          <a:xfrm>
            <a:off x="9045388" y="4775733"/>
            <a:ext cx="2895600" cy="177298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29" y="365125"/>
            <a:ext cx="11524130" cy="1325563"/>
          </a:xfrm>
        </p:spPr>
        <p:txBody>
          <a:bodyPr/>
          <a:lstStyle/>
          <a:p>
            <a:pPr algn="ctr"/>
            <a:r>
              <a:rPr lang="sr-Latn-RS" dirty="0" smtClean="0">
                <a:solidFill>
                  <a:schemeClr val="accent2">
                    <a:lumMod val="50000"/>
                  </a:schemeClr>
                </a:solidFill>
                <a:latin typeface="Algerian" panose="04020705040A02060702" pitchFamily="82" charset="0"/>
              </a:rPr>
              <a:t>Kur’an (3:20)</a:t>
            </a:r>
            <a:endParaRPr lang="en-US" dirty="0">
              <a:solidFill>
                <a:schemeClr val="accent2">
                  <a:lumMod val="50000"/>
                </a:schemeClr>
              </a:solidFill>
              <a:latin typeface="Algerian" panose="04020705040A02060702" pitchFamily="82" charset="0"/>
            </a:endParaRPr>
          </a:p>
        </p:txBody>
      </p:sp>
      <p:sp>
        <p:nvSpPr>
          <p:cNvPr id="3" name="Content Placeholder 2"/>
          <p:cNvSpPr>
            <a:spLocks noGrp="1"/>
          </p:cNvSpPr>
          <p:nvPr>
            <p:ph idx="1"/>
          </p:nvPr>
        </p:nvSpPr>
        <p:spPr>
          <a:xfrm>
            <a:off x="322729" y="1825625"/>
            <a:ext cx="11618259" cy="4709646"/>
          </a:xfrm>
        </p:spPr>
        <p:txBody>
          <a:bodyPr/>
          <a:lstStyle/>
          <a:p>
            <a:pPr marL="0" indent="0" algn="ctr">
              <a:buNone/>
            </a:pPr>
            <a:endParaRPr lang="pl-PL" dirty="0" smtClean="0"/>
          </a:p>
          <a:p>
            <a:pPr marL="0" indent="0">
              <a:buNone/>
            </a:pPr>
            <a:r>
              <a:rPr lang="pl-PL" dirty="0" smtClean="0">
                <a:solidFill>
                  <a:schemeClr val="accent2">
                    <a:lumMod val="50000"/>
                  </a:schemeClr>
                </a:solidFill>
              </a:rPr>
              <a:t>„Ako </a:t>
            </a:r>
            <a:r>
              <a:rPr lang="pl-PL" dirty="0">
                <a:solidFill>
                  <a:schemeClr val="accent2">
                    <a:lumMod val="50000"/>
                  </a:schemeClr>
                </a:solidFill>
              </a:rPr>
              <a:t>se oni budu prepirali s tobom, reci: ”Ja se </a:t>
            </a:r>
            <a:r>
              <a:rPr lang="pl-PL" dirty="0" smtClean="0">
                <a:solidFill>
                  <a:schemeClr val="accent2">
                    <a:lumMod val="50000"/>
                  </a:schemeClr>
                </a:solidFill>
              </a:rPr>
              <a:t>samo</a:t>
            </a:r>
            <a:endParaRPr lang="pl-PL" dirty="0" smtClean="0">
              <a:solidFill>
                <a:schemeClr val="accent2">
                  <a:lumMod val="50000"/>
                </a:schemeClr>
              </a:solidFill>
            </a:endParaRPr>
          </a:p>
          <a:p>
            <a:pPr marL="0" indent="0">
              <a:buNone/>
            </a:pPr>
            <a:r>
              <a:rPr lang="pl-PL" dirty="0" smtClean="0">
                <a:solidFill>
                  <a:schemeClr val="accent2">
                    <a:lumMod val="50000"/>
                  </a:schemeClr>
                </a:solidFill>
              </a:rPr>
              <a:t> </a:t>
            </a:r>
            <a:r>
              <a:rPr lang="pl-PL" dirty="0">
                <a:solidFill>
                  <a:schemeClr val="accent2">
                    <a:lumMod val="50000"/>
                  </a:schemeClr>
                </a:solidFill>
              </a:rPr>
              <a:t>Allahu </a:t>
            </a:r>
            <a:r>
              <a:rPr lang="pl-PL" dirty="0" smtClean="0">
                <a:solidFill>
                  <a:schemeClr val="accent2">
                    <a:lumMod val="50000"/>
                  </a:schemeClr>
                </a:solidFill>
              </a:rPr>
              <a:t>pokoravam, a </a:t>
            </a:r>
            <a:r>
              <a:rPr lang="pl-PL" dirty="0">
                <a:solidFill>
                  <a:schemeClr val="accent2">
                    <a:lumMod val="50000"/>
                  </a:schemeClr>
                </a:solidFill>
              </a:rPr>
              <a:t>i oni koji me slijede.” I reci onima </a:t>
            </a:r>
            <a:endParaRPr lang="pl-PL" dirty="0" smtClean="0">
              <a:solidFill>
                <a:schemeClr val="accent2">
                  <a:lumMod val="50000"/>
                </a:schemeClr>
              </a:solidFill>
            </a:endParaRPr>
          </a:p>
          <a:p>
            <a:pPr marL="0" indent="0">
              <a:buNone/>
            </a:pPr>
            <a:r>
              <a:rPr lang="pl-PL" dirty="0" smtClean="0">
                <a:solidFill>
                  <a:schemeClr val="accent2">
                    <a:lumMod val="50000"/>
                  </a:schemeClr>
                </a:solidFill>
              </a:rPr>
              <a:t>kojima </a:t>
            </a:r>
            <a:r>
              <a:rPr lang="pl-PL" dirty="0">
                <a:solidFill>
                  <a:schemeClr val="accent2">
                    <a:lumMod val="50000"/>
                  </a:schemeClr>
                </a:solidFill>
              </a:rPr>
              <a:t>je data </a:t>
            </a:r>
            <a:r>
              <a:rPr lang="pl-PL" dirty="0" smtClean="0">
                <a:solidFill>
                  <a:schemeClr val="accent2">
                    <a:lumMod val="50000"/>
                  </a:schemeClr>
                </a:solidFill>
              </a:rPr>
              <a:t>Knjiga </a:t>
            </a:r>
            <a:r>
              <a:rPr lang="en-US" dirty="0" err="1" smtClean="0">
                <a:solidFill>
                  <a:schemeClr val="accent2">
                    <a:lumMod val="50000"/>
                  </a:schemeClr>
                </a:solidFill>
              </a:rPr>
              <a:t>i</a:t>
            </a:r>
            <a:r>
              <a:rPr lang="en-US" dirty="0" smtClean="0">
                <a:solidFill>
                  <a:schemeClr val="accent2">
                    <a:lumMod val="50000"/>
                  </a:schemeClr>
                </a:solidFill>
              </a:rPr>
              <a:t> </a:t>
            </a:r>
            <a:r>
              <a:rPr lang="en-US" dirty="0" err="1">
                <a:solidFill>
                  <a:schemeClr val="accent2">
                    <a:lumMod val="50000"/>
                  </a:schemeClr>
                </a:solidFill>
              </a:rPr>
              <a:t>neukima</a:t>
            </a:r>
            <a:r>
              <a:rPr lang="en-US" dirty="0">
                <a:solidFill>
                  <a:schemeClr val="accent2">
                    <a:lumMod val="50000"/>
                  </a:schemeClr>
                </a:solidFill>
              </a:rPr>
              <a:t>: ”</a:t>
            </a:r>
            <a:r>
              <a:rPr lang="en-US" dirty="0" err="1">
                <a:solidFill>
                  <a:schemeClr val="accent2">
                    <a:lumMod val="50000"/>
                  </a:schemeClr>
                </a:solidFill>
              </a:rPr>
              <a:t>Primite</a:t>
            </a:r>
            <a:r>
              <a:rPr lang="en-US" dirty="0">
                <a:solidFill>
                  <a:schemeClr val="accent2">
                    <a:lumMod val="50000"/>
                  </a:schemeClr>
                </a:solidFill>
              </a:rPr>
              <a:t> </a:t>
            </a:r>
            <a:r>
              <a:rPr lang="en-US" dirty="0" err="1">
                <a:solidFill>
                  <a:schemeClr val="accent2">
                    <a:lumMod val="50000"/>
                  </a:schemeClr>
                </a:solidFill>
              </a:rPr>
              <a:t>islam</a:t>
            </a:r>
            <a:r>
              <a:rPr lang="en-US" dirty="0" smtClean="0">
                <a:solidFill>
                  <a:schemeClr val="accent2">
                    <a:lumMod val="50000"/>
                  </a:schemeClr>
                </a:solidFill>
              </a:rPr>
              <a:t>!”</a:t>
            </a:r>
            <a:r>
              <a:rPr lang="sr-Latn-RS" dirty="0" smtClean="0">
                <a:solidFill>
                  <a:schemeClr val="accent2">
                    <a:lumMod val="50000"/>
                  </a:schemeClr>
                </a:solidFill>
              </a:rPr>
              <a:t> </a:t>
            </a:r>
            <a:r>
              <a:rPr lang="en-US" dirty="0" err="1" smtClean="0">
                <a:solidFill>
                  <a:schemeClr val="accent2">
                    <a:lumMod val="50000"/>
                  </a:schemeClr>
                </a:solidFill>
              </a:rPr>
              <a:t>Ako</a:t>
            </a:r>
            <a:r>
              <a:rPr lang="en-US" dirty="0" smtClean="0">
                <a:solidFill>
                  <a:schemeClr val="accent2">
                    <a:lumMod val="50000"/>
                  </a:schemeClr>
                </a:solidFill>
              </a:rPr>
              <a:t> </a:t>
            </a:r>
            <a:endParaRPr lang="sr-Latn-RS" dirty="0" smtClean="0">
              <a:solidFill>
                <a:schemeClr val="accent2">
                  <a:lumMod val="50000"/>
                </a:schemeClr>
              </a:solidFill>
            </a:endParaRPr>
          </a:p>
          <a:p>
            <a:pPr marL="0" indent="0">
              <a:buNone/>
            </a:pPr>
            <a:r>
              <a:rPr lang="en-US" dirty="0" smtClean="0">
                <a:solidFill>
                  <a:schemeClr val="accent2">
                    <a:lumMod val="50000"/>
                  </a:schemeClr>
                </a:solidFill>
              </a:rPr>
              <a:t>prime </a:t>
            </a:r>
            <a:r>
              <a:rPr lang="en-US" dirty="0" err="1">
                <a:solidFill>
                  <a:schemeClr val="accent2">
                    <a:lumMod val="50000"/>
                  </a:schemeClr>
                </a:solidFill>
              </a:rPr>
              <a:t>islam</a:t>
            </a:r>
            <a:r>
              <a:rPr lang="en-US" dirty="0">
                <a:solidFill>
                  <a:schemeClr val="accent2">
                    <a:lumMod val="50000"/>
                  </a:schemeClr>
                </a:solidFill>
              </a:rPr>
              <a:t>, </a:t>
            </a:r>
            <a:r>
              <a:rPr lang="en-US" dirty="0" err="1">
                <a:solidFill>
                  <a:schemeClr val="accent2">
                    <a:lumMod val="50000"/>
                  </a:schemeClr>
                </a:solidFill>
              </a:rPr>
              <a:t>onda</a:t>
            </a:r>
            <a:r>
              <a:rPr lang="en-US" dirty="0">
                <a:solidFill>
                  <a:schemeClr val="accent2">
                    <a:lumMod val="50000"/>
                  </a:schemeClr>
                </a:solidFill>
              </a:rPr>
              <a:t> </a:t>
            </a:r>
            <a:r>
              <a:rPr lang="en-US" dirty="0" err="1">
                <a:solidFill>
                  <a:schemeClr val="accent2">
                    <a:lumMod val="50000"/>
                  </a:schemeClr>
                </a:solidFill>
              </a:rPr>
              <a:t>su</a:t>
            </a:r>
            <a:r>
              <a:rPr lang="en-US" dirty="0">
                <a:solidFill>
                  <a:schemeClr val="accent2">
                    <a:lumMod val="50000"/>
                  </a:schemeClr>
                </a:solidFill>
              </a:rPr>
              <a:t> </a:t>
            </a:r>
            <a:r>
              <a:rPr lang="en-US" dirty="0" err="1">
                <a:solidFill>
                  <a:schemeClr val="accent2">
                    <a:lumMod val="50000"/>
                  </a:schemeClr>
                </a:solidFill>
              </a:rPr>
              <a:t>na</a:t>
            </a:r>
            <a:r>
              <a:rPr lang="en-US" dirty="0">
                <a:solidFill>
                  <a:schemeClr val="accent2">
                    <a:lumMod val="50000"/>
                  </a:schemeClr>
                </a:solidFill>
              </a:rPr>
              <a:t> </a:t>
            </a:r>
            <a:r>
              <a:rPr lang="en-US" dirty="0" err="1" smtClean="0">
                <a:solidFill>
                  <a:schemeClr val="accent2">
                    <a:lumMod val="50000"/>
                  </a:schemeClr>
                </a:solidFill>
              </a:rPr>
              <a:t>Pravome</a:t>
            </a:r>
            <a:r>
              <a:rPr lang="sr-Latn-RS" dirty="0">
                <a:solidFill>
                  <a:schemeClr val="accent2">
                    <a:lumMod val="50000"/>
                  </a:schemeClr>
                </a:solidFill>
              </a:rPr>
              <a:t> </a:t>
            </a:r>
            <a:r>
              <a:rPr lang="pl-PL" dirty="0" smtClean="0">
                <a:solidFill>
                  <a:schemeClr val="accent2">
                    <a:lumMod val="50000"/>
                  </a:schemeClr>
                </a:solidFill>
              </a:rPr>
              <a:t>putu</a:t>
            </a:r>
            <a:r>
              <a:rPr lang="pl-PL" dirty="0">
                <a:solidFill>
                  <a:schemeClr val="accent2">
                    <a:lumMod val="50000"/>
                  </a:schemeClr>
                </a:solidFill>
              </a:rPr>
              <a:t>. A ako odbiju, </a:t>
            </a:r>
            <a:endParaRPr lang="pl-PL" dirty="0" smtClean="0">
              <a:solidFill>
                <a:schemeClr val="accent2">
                  <a:lumMod val="50000"/>
                </a:schemeClr>
              </a:solidFill>
            </a:endParaRPr>
          </a:p>
          <a:p>
            <a:pPr marL="0" indent="0">
              <a:buNone/>
            </a:pPr>
            <a:r>
              <a:rPr lang="pl-PL" dirty="0" smtClean="0">
                <a:solidFill>
                  <a:schemeClr val="accent2">
                    <a:lumMod val="50000"/>
                  </a:schemeClr>
                </a:solidFill>
              </a:rPr>
              <a:t>tvoje </a:t>
            </a:r>
            <a:r>
              <a:rPr lang="pl-PL" dirty="0">
                <a:solidFill>
                  <a:schemeClr val="accent2">
                    <a:lumMod val="50000"/>
                  </a:schemeClr>
                </a:solidFill>
              </a:rPr>
              <a:t>je jedino da pozivaš. – A Allah dobro </a:t>
            </a:r>
            <a:r>
              <a:rPr lang="pl-PL" dirty="0" smtClean="0">
                <a:solidFill>
                  <a:schemeClr val="accent2">
                    <a:lumMod val="50000"/>
                  </a:schemeClr>
                </a:solidFill>
              </a:rPr>
              <a:t>vidi </a:t>
            </a:r>
            <a:r>
              <a:rPr lang="en-US" dirty="0" err="1" smtClean="0">
                <a:solidFill>
                  <a:schemeClr val="accent2">
                    <a:lumMod val="50000"/>
                  </a:schemeClr>
                </a:solidFill>
              </a:rPr>
              <a:t>robove</a:t>
            </a:r>
            <a:r>
              <a:rPr lang="en-US" dirty="0" smtClean="0">
                <a:solidFill>
                  <a:schemeClr val="accent2">
                    <a:lumMod val="50000"/>
                  </a:schemeClr>
                </a:solidFill>
              </a:rPr>
              <a:t> </a:t>
            </a:r>
            <a:endParaRPr lang="sr-Latn-RS" dirty="0" smtClean="0">
              <a:solidFill>
                <a:schemeClr val="accent2">
                  <a:lumMod val="50000"/>
                </a:schemeClr>
              </a:solidFill>
            </a:endParaRPr>
          </a:p>
          <a:p>
            <a:pPr marL="0" indent="0">
              <a:buNone/>
            </a:pPr>
            <a:r>
              <a:rPr lang="en-US" dirty="0" err="1" smtClean="0">
                <a:solidFill>
                  <a:schemeClr val="accent2">
                    <a:lumMod val="50000"/>
                  </a:schemeClr>
                </a:solidFill>
              </a:rPr>
              <a:t>Svoje</a:t>
            </a:r>
            <a:r>
              <a:rPr lang="sr-Latn-RS" dirty="0" smtClean="0">
                <a:solidFill>
                  <a:schemeClr val="accent2">
                    <a:lumMod val="50000"/>
                  </a:schemeClr>
                </a:solidFill>
              </a:rPr>
              <a:t>.“</a:t>
            </a:r>
            <a:endParaRPr lang="en-US" dirty="0">
              <a:solidFill>
                <a:schemeClr val="accent2">
                  <a:lumMod val="50000"/>
                </a:schemeClr>
              </a:solidFill>
            </a:endParaRPr>
          </a:p>
        </p:txBody>
      </p:sp>
      <p:pic>
        <p:nvPicPr>
          <p:cNvPr id="4" name="Picture 2" descr="Arabesque"/>
          <p:cNvPicPr>
            <a:picLocks noChangeAspect="1" noChangeArrowheads="1"/>
          </p:cNvPicPr>
          <p:nvPr/>
        </p:nvPicPr>
        <p:blipFill>
          <a:blip r:embed="rId1"/>
          <a:srcRect/>
          <a:stretch>
            <a:fillRect/>
          </a:stretch>
        </p:blipFill>
        <p:spPr bwMode="auto">
          <a:xfrm>
            <a:off x="594872" y="258523"/>
            <a:ext cx="1876185" cy="187618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5" name="Picture 2" descr="http://www.zombietime.com/mohammed_image_archive/islamic_mo_face_hidden/nizami_2.jpg"/>
          <p:cNvPicPr>
            <a:picLocks noChangeAspect="1" noChangeArrowheads="1"/>
          </p:cNvPicPr>
          <p:nvPr/>
        </p:nvPicPr>
        <p:blipFill>
          <a:blip r:embed="rId2"/>
          <a:srcRect/>
          <a:stretch>
            <a:fillRect/>
          </a:stretch>
        </p:blipFill>
        <p:spPr bwMode="auto">
          <a:xfrm>
            <a:off x="8663096" y="1415143"/>
            <a:ext cx="3183763" cy="484632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69" y="503245"/>
            <a:ext cx="11645153" cy="1421747"/>
          </a:xfrm>
        </p:spPr>
        <p:txBody>
          <a:bodyPr>
            <a:normAutofit/>
          </a:bodyPr>
          <a:lstStyle/>
          <a:p>
            <a:pPr algn="ctr"/>
            <a:r>
              <a:rPr lang="sr-Latn-RS" dirty="0" smtClean="0">
                <a:solidFill>
                  <a:schemeClr val="accent2">
                    <a:lumMod val="50000"/>
                  </a:schemeClr>
                </a:solidFill>
                <a:latin typeface="Algerian" panose="04020705040A02060702" pitchFamily="82" charset="0"/>
              </a:rPr>
              <a:t>Kur’an (3:21) </a:t>
            </a:r>
            <a:endParaRPr lang="en-US" dirty="0">
              <a:solidFill>
                <a:schemeClr val="accent2">
                  <a:lumMod val="50000"/>
                </a:schemeClr>
              </a:solidFill>
              <a:latin typeface="Algerian" panose="04020705040A02060702" pitchFamily="82" charset="0"/>
            </a:endParaRPr>
          </a:p>
        </p:txBody>
      </p:sp>
      <p:sp>
        <p:nvSpPr>
          <p:cNvPr id="3" name="Content Placeholder 2"/>
          <p:cNvSpPr>
            <a:spLocks noGrp="1"/>
          </p:cNvSpPr>
          <p:nvPr>
            <p:ph idx="1"/>
          </p:nvPr>
        </p:nvSpPr>
        <p:spPr>
          <a:xfrm>
            <a:off x="255493" y="1825625"/>
            <a:ext cx="11645153" cy="4736540"/>
          </a:xfrm>
        </p:spPr>
        <p:txBody>
          <a:bodyPr/>
          <a:lstStyle/>
          <a:p>
            <a:pPr marL="0" indent="0" algn="ctr">
              <a:buNone/>
            </a:pPr>
            <a:endParaRPr lang="sr-Latn-RS" dirty="0" smtClean="0">
              <a:solidFill>
                <a:schemeClr val="accent2">
                  <a:lumMod val="50000"/>
                </a:schemeClr>
              </a:solidFill>
            </a:endParaRPr>
          </a:p>
          <a:p>
            <a:pPr marL="0" indent="0">
              <a:buNone/>
            </a:pPr>
            <a:endParaRPr lang="sr-Latn-RS" dirty="0">
              <a:solidFill>
                <a:schemeClr val="accent2">
                  <a:lumMod val="50000"/>
                </a:schemeClr>
              </a:solidFill>
            </a:endParaRPr>
          </a:p>
          <a:p>
            <a:pPr marL="0" indent="0">
              <a:buNone/>
            </a:pPr>
            <a:r>
              <a:rPr lang="sr-Latn-RS" sz="3200" dirty="0" smtClean="0">
                <a:solidFill>
                  <a:schemeClr val="accent2">
                    <a:lumMod val="50000"/>
                  </a:schemeClr>
                </a:solidFill>
              </a:rPr>
              <a:t>„</a:t>
            </a:r>
            <a:r>
              <a:rPr lang="en-US" sz="3200" dirty="0" err="1" smtClean="0">
                <a:solidFill>
                  <a:schemeClr val="accent2">
                    <a:lumMod val="50000"/>
                  </a:schemeClr>
                </a:solidFill>
              </a:rPr>
              <a:t>Onima</a:t>
            </a:r>
            <a:r>
              <a:rPr lang="en-US" sz="3200" dirty="0" smtClean="0">
                <a:solidFill>
                  <a:schemeClr val="accent2">
                    <a:lumMod val="50000"/>
                  </a:schemeClr>
                </a:solidFill>
              </a:rPr>
              <a:t> </a:t>
            </a:r>
            <a:r>
              <a:rPr lang="en-US" sz="3200" dirty="0" err="1">
                <a:solidFill>
                  <a:schemeClr val="accent2">
                    <a:lumMod val="50000"/>
                  </a:schemeClr>
                </a:solidFill>
              </a:rPr>
              <a:t>koji</a:t>
            </a:r>
            <a:r>
              <a:rPr lang="en-US" sz="3200" dirty="0">
                <a:solidFill>
                  <a:schemeClr val="accent2">
                    <a:lumMod val="50000"/>
                  </a:schemeClr>
                </a:solidFill>
              </a:rPr>
              <a:t> ne </a:t>
            </a:r>
            <a:r>
              <a:rPr lang="en-US" sz="3200" dirty="0" err="1">
                <a:solidFill>
                  <a:schemeClr val="accent2">
                    <a:lumMod val="50000"/>
                  </a:schemeClr>
                </a:solidFill>
              </a:rPr>
              <a:t>vjeruju</a:t>
            </a:r>
            <a:r>
              <a:rPr lang="en-US" sz="3200" dirty="0">
                <a:solidFill>
                  <a:schemeClr val="accent2">
                    <a:lumMod val="50000"/>
                  </a:schemeClr>
                </a:solidFill>
              </a:rPr>
              <a:t> u </a:t>
            </a:r>
            <a:r>
              <a:rPr lang="en-US" sz="3200" dirty="0" err="1">
                <a:solidFill>
                  <a:schemeClr val="accent2">
                    <a:lumMod val="50000"/>
                  </a:schemeClr>
                </a:solidFill>
              </a:rPr>
              <a:t>Allahove</a:t>
            </a:r>
            <a:r>
              <a:rPr lang="en-US" sz="3200" dirty="0">
                <a:solidFill>
                  <a:schemeClr val="accent2">
                    <a:lumMod val="50000"/>
                  </a:schemeClr>
                </a:solidFill>
              </a:rPr>
              <a:t> </a:t>
            </a:r>
            <a:r>
              <a:rPr lang="en-US" sz="3200" dirty="0" err="1">
                <a:solidFill>
                  <a:schemeClr val="accent2">
                    <a:lumMod val="50000"/>
                  </a:schemeClr>
                </a:solidFill>
              </a:rPr>
              <a:t>dokaze</a:t>
            </a:r>
            <a:r>
              <a:rPr lang="en-US" sz="3200" dirty="0">
                <a:solidFill>
                  <a:schemeClr val="accent2">
                    <a:lumMod val="50000"/>
                  </a:schemeClr>
                </a:solidFill>
              </a:rPr>
              <a:t> </a:t>
            </a:r>
            <a:r>
              <a:rPr lang="en-US" sz="3200" dirty="0" err="1">
                <a:solidFill>
                  <a:schemeClr val="accent2">
                    <a:lumMod val="50000"/>
                  </a:schemeClr>
                </a:solidFill>
              </a:rPr>
              <a:t>i</a:t>
            </a:r>
            <a:r>
              <a:rPr lang="en-US" sz="3200" dirty="0">
                <a:solidFill>
                  <a:schemeClr val="accent2">
                    <a:lumMod val="50000"/>
                  </a:schemeClr>
                </a:solidFill>
              </a:rPr>
              <a:t> </a:t>
            </a:r>
            <a:r>
              <a:rPr lang="en-US" sz="3200" dirty="0" err="1">
                <a:solidFill>
                  <a:schemeClr val="accent2">
                    <a:lumMod val="50000"/>
                  </a:schemeClr>
                </a:solidFill>
              </a:rPr>
              <a:t>koji</a:t>
            </a:r>
            <a:r>
              <a:rPr lang="en-US" sz="3200" dirty="0">
                <a:solidFill>
                  <a:schemeClr val="accent2">
                    <a:lumMod val="50000"/>
                  </a:schemeClr>
                </a:solidFill>
              </a:rPr>
              <a:t> </a:t>
            </a:r>
            <a:r>
              <a:rPr lang="en-US" sz="3200" dirty="0" err="1" smtClean="0">
                <a:solidFill>
                  <a:schemeClr val="accent2">
                    <a:lumMod val="50000"/>
                  </a:schemeClr>
                </a:solidFill>
              </a:rPr>
              <a:t>su</a:t>
            </a:r>
            <a:endParaRPr lang="sr-Latn-RS" sz="3200" dirty="0" smtClean="0">
              <a:solidFill>
                <a:schemeClr val="accent2">
                  <a:lumMod val="50000"/>
                </a:schemeClr>
              </a:solidFill>
            </a:endParaRPr>
          </a:p>
          <a:p>
            <a:pPr marL="0" indent="0">
              <a:buNone/>
            </a:pPr>
            <a:r>
              <a:rPr lang="en-US" sz="3200" dirty="0" smtClean="0">
                <a:solidFill>
                  <a:schemeClr val="accent2">
                    <a:lumMod val="50000"/>
                  </a:schemeClr>
                </a:solidFill>
              </a:rPr>
              <a:t> </a:t>
            </a:r>
            <a:r>
              <a:rPr lang="en-US" sz="3200" dirty="0" err="1">
                <a:solidFill>
                  <a:schemeClr val="accent2">
                    <a:lumMod val="50000"/>
                  </a:schemeClr>
                </a:solidFill>
              </a:rPr>
              <a:t>vjerovjesnike</a:t>
            </a:r>
            <a:r>
              <a:rPr lang="en-US" sz="3200" dirty="0">
                <a:solidFill>
                  <a:schemeClr val="accent2">
                    <a:lumMod val="50000"/>
                  </a:schemeClr>
                </a:solidFill>
              </a:rPr>
              <a:t>, </a:t>
            </a:r>
            <a:r>
              <a:rPr lang="en-US" sz="3200" dirty="0" err="1" smtClean="0">
                <a:solidFill>
                  <a:schemeClr val="accent2">
                    <a:lumMod val="50000"/>
                  </a:schemeClr>
                </a:solidFill>
              </a:rPr>
              <a:t>ni</a:t>
            </a:r>
            <a:r>
              <a:rPr lang="sr-Latn-RS" sz="3200" dirty="0">
                <a:solidFill>
                  <a:schemeClr val="accent2">
                    <a:lumMod val="50000"/>
                  </a:schemeClr>
                </a:solidFill>
              </a:rPr>
              <a:t> </a:t>
            </a:r>
            <a:r>
              <a:rPr lang="en-US" sz="3200" dirty="0" err="1" smtClean="0">
                <a:solidFill>
                  <a:schemeClr val="accent2">
                    <a:lumMod val="50000"/>
                  </a:schemeClr>
                </a:solidFill>
              </a:rPr>
              <a:t>krive</a:t>
            </a:r>
            <a:r>
              <a:rPr lang="en-US" sz="3200" dirty="0" smtClean="0">
                <a:solidFill>
                  <a:schemeClr val="accent2">
                    <a:lumMod val="50000"/>
                  </a:schemeClr>
                </a:solidFill>
              </a:rPr>
              <a:t> </a:t>
            </a:r>
            <a:r>
              <a:rPr lang="en-US" sz="3200" dirty="0" err="1">
                <a:solidFill>
                  <a:schemeClr val="accent2">
                    <a:lumMod val="50000"/>
                  </a:schemeClr>
                </a:solidFill>
              </a:rPr>
              <a:t>ni</a:t>
            </a:r>
            <a:r>
              <a:rPr lang="en-US" sz="3200" dirty="0">
                <a:solidFill>
                  <a:schemeClr val="accent2">
                    <a:lumMod val="50000"/>
                  </a:schemeClr>
                </a:solidFill>
              </a:rPr>
              <a:t> </a:t>
            </a:r>
            <a:r>
              <a:rPr lang="en-US" sz="3200" dirty="0" err="1">
                <a:solidFill>
                  <a:schemeClr val="accent2">
                    <a:lumMod val="50000"/>
                  </a:schemeClr>
                </a:solidFill>
              </a:rPr>
              <a:t>dužne</a:t>
            </a:r>
            <a:r>
              <a:rPr lang="en-US" sz="3200" dirty="0">
                <a:solidFill>
                  <a:schemeClr val="accent2">
                    <a:lumMod val="50000"/>
                  </a:schemeClr>
                </a:solidFill>
              </a:rPr>
              <a:t>, </a:t>
            </a:r>
            <a:r>
              <a:rPr lang="en-US" sz="3200" dirty="0" err="1">
                <a:solidFill>
                  <a:schemeClr val="accent2">
                    <a:lumMod val="50000"/>
                  </a:schemeClr>
                </a:solidFill>
              </a:rPr>
              <a:t>ubijali</a:t>
            </a:r>
            <a:r>
              <a:rPr lang="en-US" sz="3200" dirty="0">
                <a:solidFill>
                  <a:schemeClr val="accent2">
                    <a:lumMod val="50000"/>
                  </a:schemeClr>
                </a:solidFill>
              </a:rPr>
              <a:t>, a </a:t>
            </a:r>
            <a:r>
              <a:rPr lang="en-US" sz="3200" dirty="0" err="1">
                <a:solidFill>
                  <a:schemeClr val="accent2">
                    <a:lumMod val="50000"/>
                  </a:schemeClr>
                </a:solidFill>
              </a:rPr>
              <a:t>ubijaju</a:t>
            </a:r>
            <a:r>
              <a:rPr lang="en-US" sz="3200" dirty="0">
                <a:solidFill>
                  <a:schemeClr val="accent2">
                    <a:lumMod val="50000"/>
                  </a:schemeClr>
                </a:solidFill>
              </a:rPr>
              <a:t> </a:t>
            </a:r>
            <a:r>
              <a:rPr lang="en-US" sz="3200" dirty="0" err="1">
                <a:solidFill>
                  <a:schemeClr val="accent2">
                    <a:lumMod val="50000"/>
                  </a:schemeClr>
                </a:solidFill>
              </a:rPr>
              <a:t>i</a:t>
            </a:r>
            <a:r>
              <a:rPr lang="en-US" sz="3200" dirty="0">
                <a:solidFill>
                  <a:schemeClr val="accent2">
                    <a:lumMod val="50000"/>
                  </a:schemeClr>
                </a:solidFill>
              </a:rPr>
              <a:t> </a:t>
            </a:r>
            <a:endParaRPr lang="sr-Latn-RS" sz="3200" dirty="0" smtClean="0">
              <a:solidFill>
                <a:schemeClr val="accent2">
                  <a:lumMod val="50000"/>
                </a:schemeClr>
              </a:solidFill>
            </a:endParaRPr>
          </a:p>
          <a:p>
            <a:pPr marL="0" indent="0">
              <a:buNone/>
            </a:pPr>
            <a:r>
              <a:rPr lang="en-US" sz="3200" dirty="0" err="1" smtClean="0">
                <a:solidFill>
                  <a:schemeClr val="accent2">
                    <a:lumMod val="50000"/>
                  </a:schemeClr>
                </a:solidFill>
              </a:rPr>
              <a:t>ljude</a:t>
            </a:r>
            <a:r>
              <a:rPr lang="en-US" sz="3200" dirty="0" smtClean="0">
                <a:solidFill>
                  <a:schemeClr val="accent2">
                    <a:lumMod val="50000"/>
                  </a:schemeClr>
                </a:solidFill>
              </a:rPr>
              <a:t> </a:t>
            </a:r>
            <a:r>
              <a:rPr lang="en-US" sz="3200" dirty="0" err="1">
                <a:solidFill>
                  <a:schemeClr val="accent2">
                    <a:lumMod val="50000"/>
                  </a:schemeClr>
                </a:solidFill>
              </a:rPr>
              <a:t>koji</a:t>
            </a:r>
            <a:r>
              <a:rPr lang="en-US" sz="3200" dirty="0">
                <a:solidFill>
                  <a:schemeClr val="accent2">
                    <a:lumMod val="50000"/>
                  </a:schemeClr>
                </a:solidFill>
              </a:rPr>
              <a:t> </a:t>
            </a:r>
            <a:r>
              <a:rPr lang="en-US" sz="3200" dirty="0" err="1">
                <a:solidFill>
                  <a:schemeClr val="accent2">
                    <a:lumMod val="50000"/>
                  </a:schemeClr>
                </a:solidFill>
              </a:rPr>
              <a:t>traže</a:t>
            </a:r>
            <a:r>
              <a:rPr lang="en-US" sz="3200" dirty="0">
                <a:solidFill>
                  <a:schemeClr val="accent2">
                    <a:lumMod val="50000"/>
                  </a:schemeClr>
                </a:solidFill>
              </a:rPr>
              <a:t> da se </a:t>
            </a:r>
            <a:r>
              <a:rPr lang="en-US" sz="3200" dirty="0" err="1">
                <a:solidFill>
                  <a:schemeClr val="accent2">
                    <a:lumMod val="50000"/>
                  </a:schemeClr>
                </a:solidFill>
              </a:rPr>
              <a:t>postupa</a:t>
            </a:r>
            <a:r>
              <a:rPr lang="en-US" sz="3200" dirty="0">
                <a:solidFill>
                  <a:schemeClr val="accent2">
                    <a:lumMod val="50000"/>
                  </a:schemeClr>
                </a:solidFill>
              </a:rPr>
              <a:t> </a:t>
            </a:r>
            <a:r>
              <a:rPr lang="en-US" sz="3200" dirty="0" err="1" smtClean="0">
                <a:solidFill>
                  <a:schemeClr val="accent2">
                    <a:lumMod val="50000"/>
                  </a:schemeClr>
                </a:solidFill>
              </a:rPr>
              <a:t>pravedno</a:t>
            </a:r>
            <a:r>
              <a:rPr lang="en-US" sz="3200" dirty="0" smtClean="0">
                <a:solidFill>
                  <a:schemeClr val="accent2">
                    <a:lumMod val="50000"/>
                  </a:schemeClr>
                </a:solidFill>
              </a:rPr>
              <a:t>,</a:t>
            </a:r>
            <a:r>
              <a:rPr lang="sr-Latn-RS" sz="3200" dirty="0" smtClean="0">
                <a:solidFill>
                  <a:schemeClr val="accent2">
                    <a:lumMod val="50000"/>
                  </a:schemeClr>
                </a:solidFill>
              </a:rPr>
              <a:t> </a:t>
            </a:r>
            <a:r>
              <a:rPr lang="en-US" sz="3200" dirty="0" err="1" smtClean="0">
                <a:solidFill>
                  <a:schemeClr val="accent2">
                    <a:lumMod val="50000"/>
                  </a:schemeClr>
                </a:solidFill>
              </a:rPr>
              <a:t>navijesti</a:t>
            </a:r>
            <a:r>
              <a:rPr lang="en-US" sz="3200" dirty="0" smtClean="0">
                <a:solidFill>
                  <a:schemeClr val="accent2">
                    <a:lumMod val="50000"/>
                  </a:schemeClr>
                </a:solidFill>
              </a:rPr>
              <a:t> </a:t>
            </a:r>
            <a:endParaRPr lang="sr-Latn-RS" sz="3200" dirty="0" smtClean="0">
              <a:solidFill>
                <a:schemeClr val="accent2">
                  <a:lumMod val="50000"/>
                </a:schemeClr>
              </a:solidFill>
            </a:endParaRPr>
          </a:p>
          <a:p>
            <a:pPr marL="0" indent="0">
              <a:buNone/>
            </a:pPr>
            <a:r>
              <a:rPr lang="en-US" sz="3200" dirty="0" err="1" smtClean="0">
                <a:solidFill>
                  <a:schemeClr val="accent2">
                    <a:lumMod val="50000"/>
                  </a:schemeClr>
                </a:solidFill>
              </a:rPr>
              <a:t>bolnu</a:t>
            </a:r>
            <a:r>
              <a:rPr lang="en-US" sz="3200" dirty="0" smtClean="0">
                <a:solidFill>
                  <a:schemeClr val="accent2">
                    <a:lumMod val="50000"/>
                  </a:schemeClr>
                </a:solidFill>
              </a:rPr>
              <a:t> </a:t>
            </a:r>
            <a:r>
              <a:rPr lang="en-US" sz="3200" dirty="0" err="1" smtClean="0">
                <a:solidFill>
                  <a:schemeClr val="accent2">
                    <a:lumMod val="50000"/>
                  </a:schemeClr>
                </a:solidFill>
              </a:rPr>
              <a:t>patnju</a:t>
            </a:r>
            <a:r>
              <a:rPr lang="sr-Latn-RS" sz="3200" dirty="0" smtClean="0">
                <a:solidFill>
                  <a:schemeClr val="accent2">
                    <a:lumMod val="50000"/>
                  </a:schemeClr>
                </a:solidFill>
              </a:rPr>
              <a:t>.“</a:t>
            </a:r>
            <a:endParaRPr lang="en-US" sz="3200" dirty="0">
              <a:solidFill>
                <a:schemeClr val="accent2">
                  <a:lumMod val="50000"/>
                </a:schemeClr>
              </a:solidFill>
            </a:endParaRPr>
          </a:p>
        </p:txBody>
      </p:sp>
      <p:pic>
        <p:nvPicPr>
          <p:cNvPr id="4" name="Picture 6" descr="Related image"/>
          <p:cNvPicPr>
            <a:picLocks noChangeAspect="1" noChangeArrowheads="1"/>
          </p:cNvPicPr>
          <p:nvPr/>
        </p:nvPicPr>
        <p:blipFill>
          <a:blip r:embed="rId1"/>
          <a:srcRect/>
          <a:stretch>
            <a:fillRect/>
          </a:stretch>
        </p:blipFill>
        <p:spPr bwMode="auto">
          <a:xfrm rot="1209498">
            <a:off x="1003931" y="651457"/>
            <a:ext cx="1812015" cy="1812016"/>
          </a:xfrm>
          <a:prstGeom prst="rect">
            <a:avLst/>
          </a:prstGeom>
          <a:noFill/>
        </p:spPr>
      </p:pic>
      <p:pic>
        <p:nvPicPr>
          <p:cNvPr id="5" name="Picture 2" descr="http://www.zombietime.com/mohammed_image_archive/islamic_mo_face_hidden/mouhud.jpg"/>
          <p:cNvPicPr>
            <a:picLocks noChangeAspect="1" noChangeArrowheads="1"/>
          </p:cNvPicPr>
          <p:nvPr/>
        </p:nvPicPr>
        <p:blipFill>
          <a:blip r:embed="rId2"/>
          <a:srcRect/>
          <a:stretch>
            <a:fillRect/>
          </a:stretch>
        </p:blipFill>
        <p:spPr bwMode="auto">
          <a:xfrm>
            <a:off x="9058834" y="1349828"/>
            <a:ext cx="2895600" cy="436836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365125"/>
            <a:ext cx="11685494" cy="1325563"/>
          </a:xfrm>
        </p:spPr>
        <p:txBody>
          <a:bodyPr/>
          <a:lstStyle/>
          <a:p>
            <a:pPr algn="ctr"/>
            <a:r>
              <a:rPr lang="sr-Latn-RS" dirty="0" smtClean="0">
                <a:solidFill>
                  <a:schemeClr val="accent2">
                    <a:lumMod val="50000"/>
                  </a:schemeClr>
                </a:solidFill>
                <a:latin typeface="Algerian" panose="04020705040A02060702" pitchFamily="82" charset="0"/>
              </a:rPr>
              <a:t>KUR’AN (4:89)</a:t>
            </a:r>
            <a:endParaRPr lang="en-US" dirty="0">
              <a:solidFill>
                <a:schemeClr val="accent2">
                  <a:lumMod val="50000"/>
                </a:schemeClr>
              </a:solidFill>
              <a:latin typeface="Algerian" panose="04020705040A02060702" pitchFamily="82" charset="0"/>
            </a:endParaRPr>
          </a:p>
        </p:txBody>
      </p:sp>
      <p:sp>
        <p:nvSpPr>
          <p:cNvPr id="3" name="Content Placeholder 2"/>
          <p:cNvSpPr>
            <a:spLocks noGrp="1"/>
          </p:cNvSpPr>
          <p:nvPr>
            <p:ph idx="1"/>
          </p:nvPr>
        </p:nvSpPr>
        <p:spPr>
          <a:xfrm>
            <a:off x="268941" y="1825625"/>
            <a:ext cx="11685494" cy="4736540"/>
          </a:xfrm>
        </p:spPr>
        <p:txBody>
          <a:bodyPr/>
          <a:lstStyle/>
          <a:p>
            <a:pPr marL="0" indent="0" algn="ctr">
              <a:buNone/>
            </a:pPr>
            <a:endParaRPr lang="sr-Latn-RS" dirty="0">
              <a:solidFill>
                <a:schemeClr val="accent2">
                  <a:lumMod val="50000"/>
                </a:schemeClr>
              </a:solidFill>
            </a:endParaRPr>
          </a:p>
          <a:p>
            <a:pPr marL="0" indent="0" algn="ctr">
              <a:buNone/>
            </a:pPr>
            <a:endParaRPr lang="sr-Latn-RS" dirty="0" smtClean="0">
              <a:solidFill>
                <a:schemeClr val="accent2">
                  <a:lumMod val="50000"/>
                </a:schemeClr>
              </a:solidFill>
            </a:endParaRPr>
          </a:p>
          <a:p>
            <a:pPr marL="0" indent="0">
              <a:buNone/>
            </a:pPr>
            <a:r>
              <a:rPr lang="sr-Latn-RS" dirty="0" smtClean="0">
                <a:solidFill>
                  <a:schemeClr val="accent2">
                    <a:lumMod val="50000"/>
                  </a:schemeClr>
                </a:solidFill>
              </a:rPr>
              <a:t>„</a:t>
            </a:r>
            <a:r>
              <a:rPr lang="en-US" dirty="0" smtClean="0">
                <a:solidFill>
                  <a:schemeClr val="accent2">
                    <a:lumMod val="50000"/>
                  </a:schemeClr>
                </a:solidFill>
              </a:rPr>
              <a:t>Oni </a:t>
            </a:r>
            <a:r>
              <a:rPr lang="en-US" dirty="0">
                <a:solidFill>
                  <a:schemeClr val="accent2">
                    <a:lumMod val="50000"/>
                  </a:schemeClr>
                </a:solidFill>
              </a:rPr>
              <a:t>bi </a:t>
            </a:r>
            <a:r>
              <a:rPr lang="en-US" dirty="0" err="1">
                <a:solidFill>
                  <a:schemeClr val="accent2">
                    <a:lumMod val="50000"/>
                  </a:schemeClr>
                </a:solidFill>
              </a:rPr>
              <a:t>jedva</a:t>
            </a:r>
            <a:r>
              <a:rPr lang="en-US" dirty="0">
                <a:solidFill>
                  <a:schemeClr val="accent2">
                    <a:lumMod val="50000"/>
                  </a:schemeClr>
                </a:solidFill>
              </a:rPr>
              <a:t> </a:t>
            </a:r>
            <a:r>
              <a:rPr lang="en-US" dirty="0" err="1">
                <a:solidFill>
                  <a:schemeClr val="accent2">
                    <a:lumMod val="50000"/>
                  </a:schemeClr>
                </a:solidFill>
              </a:rPr>
              <a:t>čekali</a:t>
            </a:r>
            <a:r>
              <a:rPr lang="en-US" dirty="0">
                <a:solidFill>
                  <a:schemeClr val="accent2">
                    <a:lumMod val="50000"/>
                  </a:schemeClr>
                </a:solidFill>
              </a:rPr>
              <a:t> da </a:t>
            </a:r>
            <a:r>
              <a:rPr lang="en-US" dirty="0" err="1">
                <a:solidFill>
                  <a:schemeClr val="accent2">
                    <a:lumMod val="50000"/>
                  </a:schemeClr>
                </a:solidFill>
              </a:rPr>
              <a:t>i</a:t>
            </a:r>
            <a:r>
              <a:rPr lang="en-US" dirty="0">
                <a:solidFill>
                  <a:schemeClr val="accent2">
                    <a:lumMod val="50000"/>
                  </a:schemeClr>
                </a:solidFill>
              </a:rPr>
              <a:t> vi </a:t>
            </a:r>
            <a:r>
              <a:rPr lang="en-US" dirty="0" err="1">
                <a:solidFill>
                  <a:schemeClr val="accent2">
                    <a:lumMod val="50000"/>
                  </a:schemeClr>
                </a:solidFill>
              </a:rPr>
              <a:t>budete</a:t>
            </a:r>
            <a:r>
              <a:rPr lang="en-US" dirty="0">
                <a:solidFill>
                  <a:schemeClr val="accent2">
                    <a:lumMod val="50000"/>
                  </a:schemeClr>
                </a:solidFill>
              </a:rPr>
              <a:t> </a:t>
            </a:r>
            <a:r>
              <a:rPr lang="en-US" dirty="0" err="1">
                <a:solidFill>
                  <a:schemeClr val="accent2">
                    <a:lumMod val="50000"/>
                  </a:schemeClr>
                </a:solidFill>
              </a:rPr>
              <a:t>nevjernici</a:t>
            </a:r>
            <a:r>
              <a:rPr lang="en-US" dirty="0">
                <a:solidFill>
                  <a:schemeClr val="accent2">
                    <a:lumMod val="50000"/>
                  </a:schemeClr>
                </a:solidFill>
              </a:rPr>
              <a:t> </a:t>
            </a:r>
            <a:r>
              <a:rPr lang="en-US" dirty="0" err="1">
                <a:solidFill>
                  <a:schemeClr val="accent2">
                    <a:lumMod val="50000"/>
                  </a:schemeClr>
                </a:solidFill>
              </a:rPr>
              <a:t>kao</a:t>
            </a:r>
            <a:r>
              <a:rPr lang="en-US" dirty="0">
                <a:solidFill>
                  <a:schemeClr val="accent2">
                    <a:lumMod val="50000"/>
                  </a:schemeClr>
                </a:solidFill>
              </a:rPr>
              <a:t> </a:t>
            </a:r>
            <a:r>
              <a:rPr lang="en-US" dirty="0" err="1">
                <a:solidFill>
                  <a:schemeClr val="accent2">
                    <a:lumMod val="50000"/>
                  </a:schemeClr>
                </a:solidFill>
              </a:rPr>
              <a:t>što</a:t>
            </a:r>
            <a:r>
              <a:rPr lang="en-US" dirty="0">
                <a:solidFill>
                  <a:schemeClr val="accent2">
                    <a:lumMod val="50000"/>
                  </a:schemeClr>
                </a:solidFill>
              </a:rPr>
              <a:t> </a:t>
            </a:r>
            <a:r>
              <a:rPr lang="en-US" dirty="0" err="1" smtClean="0">
                <a:solidFill>
                  <a:schemeClr val="accent2">
                    <a:lumMod val="50000"/>
                  </a:schemeClr>
                </a:solidFill>
              </a:rPr>
              <a:t>su</a:t>
            </a:r>
            <a:endParaRPr lang="sr-Latn-RS" dirty="0" smtClean="0">
              <a:solidFill>
                <a:schemeClr val="accent2">
                  <a:lumMod val="50000"/>
                </a:schemeClr>
              </a:solidFill>
            </a:endParaRPr>
          </a:p>
          <a:p>
            <a:pPr marL="0" indent="0">
              <a:buNone/>
            </a:pPr>
            <a:r>
              <a:rPr lang="en-US" dirty="0" smtClean="0">
                <a:solidFill>
                  <a:schemeClr val="accent2">
                    <a:lumMod val="50000"/>
                  </a:schemeClr>
                </a:solidFill>
              </a:rPr>
              <a:t> </a:t>
            </a:r>
            <a:r>
              <a:rPr lang="en-US" dirty="0" err="1">
                <a:solidFill>
                  <a:schemeClr val="accent2">
                    <a:lumMod val="50000"/>
                  </a:schemeClr>
                </a:solidFill>
              </a:rPr>
              <a:t>i</a:t>
            </a:r>
            <a:r>
              <a:rPr lang="en-US" dirty="0">
                <a:solidFill>
                  <a:schemeClr val="accent2">
                    <a:lumMod val="50000"/>
                  </a:schemeClr>
                </a:solidFill>
              </a:rPr>
              <a:t> </a:t>
            </a:r>
            <a:r>
              <a:rPr lang="en-US" dirty="0" err="1">
                <a:solidFill>
                  <a:schemeClr val="accent2">
                    <a:lumMod val="50000"/>
                  </a:schemeClr>
                </a:solidFill>
              </a:rPr>
              <a:t>oni</a:t>
            </a:r>
            <a:r>
              <a:rPr lang="en-US" dirty="0">
                <a:solidFill>
                  <a:schemeClr val="accent2">
                    <a:lumMod val="50000"/>
                  </a:schemeClr>
                </a:solidFill>
              </a:rPr>
              <a:t> </a:t>
            </a:r>
            <a:r>
              <a:rPr lang="en-US" dirty="0" err="1" smtClean="0">
                <a:solidFill>
                  <a:schemeClr val="accent2">
                    <a:lumMod val="50000"/>
                  </a:schemeClr>
                </a:solidFill>
              </a:rPr>
              <a:t>nevjernici</a:t>
            </a:r>
            <a:r>
              <a:rPr lang="en-US" dirty="0" smtClean="0">
                <a:solidFill>
                  <a:schemeClr val="accent2">
                    <a:lumMod val="50000"/>
                  </a:schemeClr>
                </a:solidFill>
              </a:rPr>
              <a:t>,</a:t>
            </a:r>
            <a:r>
              <a:rPr lang="sr-Latn-RS" dirty="0" smtClean="0">
                <a:solidFill>
                  <a:schemeClr val="accent2">
                    <a:lumMod val="50000"/>
                  </a:schemeClr>
                </a:solidFill>
              </a:rPr>
              <a:t> </a:t>
            </a:r>
            <a:r>
              <a:rPr lang="en-US" dirty="0" smtClean="0">
                <a:solidFill>
                  <a:schemeClr val="accent2">
                    <a:lumMod val="50000"/>
                  </a:schemeClr>
                </a:solidFill>
              </a:rPr>
              <a:t>pa </a:t>
            </a:r>
            <a:r>
              <a:rPr lang="en-US" dirty="0">
                <a:solidFill>
                  <a:schemeClr val="accent2">
                    <a:lumMod val="50000"/>
                  </a:schemeClr>
                </a:solidFill>
              </a:rPr>
              <a:t>da </a:t>
            </a:r>
            <a:r>
              <a:rPr lang="en-US" dirty="0" err="1">
                <a:solidFill>
                  <a:schemeClr val="accent2">
                    <a:lumMod val="50000"/>
                  </a:schemeClr>
                </a:solidFill>
              </a:rPr>
              <a:t>budete</a:t>
            </a:r>
            <a:r>
              <a:rPr lang="en-US" dirty="0">
                <a:solidFill>
                  <a:schemeClr val="accent2">
                    <a:lumMod val="50000"/>
                  </a:schemeClr>
                </a:solidFill>
              </a:rPr>
              <a:t> </a:t>
            </a:r>
            <a:r>
              <a:rPr lang="en-US" dirty="0" err="1">
                <a:solidFill>
                  <a:schemeClr val="accent2">
                    <a:lumMod val="50000"/>
                  </a:schemeClr>
                </a:solidFill>
              </a:rPr>
              <a:t>jednaki</a:t>
            </a:r>
            <a:r>
              <a:rPr lang="en-US" dirty="0">
                <a:solidFill>
                  <a:schemeClr val="accent2">
                    <a:lumMod val="50000"/>
                  </a:schemeClr>
                </a:solidFill>
              </a:rPr>
              <a:t>. </a:t>
            </a:r>
            <a:r>
              <a:rPr lang="en-US" dirty="0" err="1">
                <a:solidFill>
                  <a:schemeClr val="accent2">
                    <a:lumMod val="50000"/>
                  </a:schemeClr>
                </a:solidFill>
              </a:rPr>
              <a:t>Zato</a:t>
            </a:r>
            <a:r>
              <a:rPr lang="en-US" dirty="0">
                <a:solidFill>
                  <a:schemeClr val="accent2">
                    <a:lumMod val="50000"/>
                  </a:schemeClr>
                </a:solidFill>
              </a:rPr>
              <a:t> </a:t>
            </a:r>
            <a:r>
              <a:rPr lang="en-US" dirty="0" err="1">
                <a:solidFill>
                  <a:schemeClr val="accent2">
                    <a:lumMod val="50000"/>
                  </a:schemeClr>
                </a:solidFill>
              </a:rPr>
              <a:t>ih</a:t>
            </a:r>
            <a:r>
              <a:rPr lang="en-US" dirty="0">
                <a:solidFill>
                  <a:schemeClr val="accent2">
                    <a:lumMod val="50000"/>
                  </a:schemeClr>
                </a:solidFill>
              </a:rPr>
              <a:t> ne </a:t>
            </a:r>
            <a:endParaRPr lang="sr-Latn-RS" dirty="0" smtClean="0">
              <a:solidFill>
                <a:schemeClr val="accent2">
                  <a:lumMod val="50000"/>
                </a:schemeClr>
              </a:solidFill>
            </a:endParaRPr>
          </a:p>
          <a:p>
            <a:pPr marL="0" indent="0">
              <a:buNone/>
            </a:pPr>
            <a:r>
              <a:rPr lang="en-US" dirty="0" err="1" smtClean="0">
                <a:solidFill>
                  <a:schemeClr val="accent2">
                    <a:lumMod val="50000"/>
                  </a:schemeClr>
                </a:solidFill>
              </a:rPr>
              <a:t>prihvaćajte</a:t>
            </a:r>
            <a:r>
              <a:rPr lang="en-US" dirty="0" smtClean="0">
                <a:solidFill>
                  <a:schemeClr val="accent2">
                    <a:lumMod val="50000"/>
                  </a:schemeClr>
                </a:solidFill>
              </a:rPr>
              <a:t> </a:t>
            </a:r>
            <a:r>
              <a:rPr lang="en-US" dirty="0" err="1">
                <a:solidFill>
                  <a:schemeClr val="accent2">
                    <a:lumMod val="50000"/>
                  </a:schemeClr>
                </a:solidFill>
              </a:rPr>
              <a:t>kao</a:t>
            </a:r>
            <a:r>
              <a:rPr lang="en-US" dirty="0">
                <a:solidFill>
                  <a:schemeClr val="accent2">
                    <a:lumMod val="50000"/>
                  </a:schemeClr>
                </a:solidFill>
              </a:rPr>
              <a:t> </a:t>
            </a:r>
            <a:r>
              <a:rPr lang="en-US" dirty="0" err="1">
                <a:solidFill>
                  <a:schemeClr val="accent2">
                    <a:lumMod val="50000"/>
                  </a:schemeClr>
                </a:solidFill>
              </a:rPr>
              <a:t>prijatelje</a:t>
            </a:r>
            <a:r>
              <a:rPr lang="en-US" dirty="0">
                <a:solidFill>
                  <a:schemeClr val="accent2">
                    <a:lumMod val="50000"/>
                  </a:schemeClr>
                </a:solidFill>
              </a:rPr>
              <a:t> </a:t>
            </a:r>
            <a:r>
              <a:rPr lang="en-US" dirty="0" err="1" smtClean="0">
                <a:solidFill>
                  <a:schemeClr val="accent2">
                    <a:lumMod val="50000"/>
                  </a:schemeClr>
                </a:solidFill>
              </a:rPr>
              <a:t>dok</a:t>
            </a:r>
            <a:r>
              <a:rPr lang="sr-Latn-RS" dirty="0">
                <a:solidFill>
                  <a:schemeClr val="accent2">
                    <a:lumMod val="50000"/>
                  </a:schemeClr>
                </a:solidFill>
              </a:rPr>
              <a:t> </a:t>
            </a:r>
            <a:r>
              <a:rPr lang="en-US" dirty="0" smtClean="0">
                <a:solidFill>
                  <a:schemeClr val="accent2">
                    <a:lumMod val="50000"/>
                  </a:schemeClr>
                </a:solidFill>
              </a:rPr>
              <a:t>se </a:t>
            </a:r>
            <a:r>
              <a:rPr lang="en-US" dirty="0" err="1">
                <a:solidFill>
                  <a:schemeClr val="accent2">
                    <a:lumMod val="50000"/>
                  </a:schemeClr>
                </a:solidFill>
              </a:rPr>
              <a:t>radi</a:t>
            </a:r>
            <a:r>
              <a:rPr lang="en-US" dirty="0">
                <a:solidFill>
                  <a:schemeClr val="accent2">
                    <a:lumMod val="50000"/>
                  </a:schemeClr>
                </a:solidFill>
              </a:rPr>
              <a:t> </a:t>
            </a:r>
            <a:r>
              <a:rPr lang="en-US" dirty="0" err="1">
                <a:solidFill>
                  <a:schemeClr val="accent2">
                    <a:lumMod val="50000"/>
                  </a:schemeClr>
                </a:solidFill>
              </a:rPr>
              <a:t>Allaha</a:t>
            </a:r>
            <a:r>
              <a:rPr lang="en-US" dirty="0">
                <a:solidFill>
                  <a:schemeClr val="accent2">
                    <a:lumMod val="50000"/>
                  </a:schemeClr>
                </a:solidFill>
              </a:rPr>
              <a:t> ne </a:t>
            </a:r>
            <a:r>
              <a:rPr lang="en-US" dirty="0" err="1">
                <a:solidFill>
                  <a:schemeClr val="accent2">
                    <a:lumMod val="50000"/>
                  </a:schemeClr>
                </a:solidFill>
              </a:rPr>
              <a:t>isele</a:t>
            </a:r>
            <a:r>
              <a:rPr lang="en-US" dirty="0">
                <a:solidFill>
                  <a:schemeClr val="accent2">
                    <a:lumMod val="50000"/>
                  </a:schemeClr>
                </a:solidFill>
              </a:rPr>
              <a:t>. </a:t>
            </a:r>
            <a:endParaRPr lang="sr-Latn-RS" dirty="0" smtClean="0">
              <a:solidFill>
                <a:schemeClr val="accent2">
                  <a:lumMod val="50000"/>
                </a:schemeClr>
              </a:solidFill>
            </a:endParaRPr>
          </a:p>
          <a:p>
            <a:pPr marL="0" indent="0">
              <a:buNone/>
            </a:pPr>
            <a:r>
              <a:rPr lang="en-US" dirty="0" smtClean="0">
                <a:solidFill>
                  <a:schemeClr val="accent2">
                    <a:lumMod val="50000"/>
                  </a:schemeClr>
                </a:solidFill>
              </a:rPr>
              <a:t>A </a:t>
            </a:r>
            <a:r>
              <a:rPr lang="en-US" dirty="0" err="1">
                <a:solidFill>
                  <a:schemeClr val="accent2">
                    <a:lumMod val="50000"/>
                  </a:schemeClr>
                </a:solidFill>
              </a:rPr>
              <a:t>ako</a:t>
            </a:r>
            <a:r>
              <a:rPr lang="en-US" dirty="0">
                <a:solidFill>
                  <a:schemeClr val="accent2">
                    <a:lumMod val="50000"/>
                  </a:schemeClr>
                </a:solidFill>
              </a:rPr>
              <a:t> </a:t>
            </a:r>
            <a:r>
              <a:rPr lang="en-US" dirty="0" err="1">
                <a:solidFill>
                  <a:schemeClr val="accent2">
                    <a:lumMod val="50000"/>
                  </a:schemeClr>
                </a:solidFill>
              </a:rPr>
              <a:t>okrenu</a:t>
            </a:r>
            <a:r>
              <a:rPr lang="en-US" dirty="0">
                <a:solidFill>
                  <a:schemeClr val="accent2">
                    <a:lumMod val="50000"/>
                  </a:schemeClr>
                </a:solidFill>
              </a:rPr>
              <a:t> </a:t>
            </a:r>
            <a:r>
              <a:rPr lang="en-US" dirty="0" err="1">
                <a:solidFill>
                  <a:schemeClr val="accent2">
                    <a:lumMod val="50000"/>
                  </a:schemeClr>
                </a:solidFill>
              </a:rPr>
              <a:t>leđa</a:t>
            </a:r>
            <a:r>
              <a:rPr lang="en-US" dirty="0">
                <a:solidFill>
                  <a:schemeClr val="accent2">
                    <a:lumMod val="50000"/>
                  </a:schemeClr>
                </a:solidFill>
              </a:rPr>
              <a:t>, </a:t>
            </a:r>
            <a:r>
              <a:rPr lang="en-US" dirty="0" err="1">
                <a:solidFill>
                  <a:schemeClr val="accent2">
                    <a:lumMod val="50000"/>
                  </a:schemeClr>
                </a:solidFill>
              </a:rPr>
              <a:t>onda</a:t>
            </a:r>
            <a:r>
              <a:rPr lang="en-US" dirty="0">
                <a:solidFill>
                  <a:schemeClr val="accent2">
                    <a:lumMod val="50000"/>
                  </a:schemeClr>
                </a:solidFill>
              </a:rPr>
              <a:t> </a:t>
            </a:r>
            <a:r>
              <a:rPr lang="en-US" dirty="0" err="1">
                <a:solidFill>
                  <a:schemeClr val="accent2">
                    <a:lumMod val="50000"/>
                  </a:schemeClr>
                </a:solidFill>
              </a:rPr>
              <a:t>ih</a:t>
            </a:r>
            <a:r>
              <a:rPr lang="en-US" dirty="0">
                <a:solidFill>
                  <a:schemeClr val="accent2">
                    <a:lumMod val="50000"/>
                  </a:schemeClr>
                </a:solidFill>
              </a:rPr>
              <a:t> </a:t>
            </a:r>
            <a:r>
              <a:rPr lang="en-US" dirty="0" err="1">
                <a:solidFill>
                  <a:schemeClr val="accent2">
                    <a:lumMod val="50000"/>
                  </a:schemeClr>
                </a:solidFill>
              </a:rPr>
              <a:t>hvatajte</a:t>
            </a:r>
            <a:r>
              <a:rPr lang="en-US" dirty="0">
                <a:solidFill>
                  <a:schemeClr val="accent2">
                    <a:lumMod val="50000"/>
                  </a:schemeClr>
                </a:solidFill>
              </a:rPr>
              <a:t> </a:t>
            </a:r>
            <a:r>
              <a:rPr lang="en-US" dirty="0" err="1">
                <a:solidFill>
                  <a:schemeClr val="accent2">
                    <a:lumMod val="50000"/>
                  </a:schemeClr>
                </a:solidFill>
              </a:rPr>
              <a:t>i</a:t>
            </a:r>
            <a:r>
              <a:rPr lang="en-US" dirty="0">
                <a:solidFill>
                  <a:schemeClr val="accent2">
                    <a:lumMod val="50000"/>
                  </a:schemeClr>
                </a:solidFill>
              </a:rPr>
              <a:t> </a:t>
            </a:r>
            <a:r>
              <a:rPr lang="en-US" dirty="0" err="1" smtClean="0">
                <a:solidFill>
                  <a:schemeClr val="accent2">
                    <a:lumMod val="50000"/>
                  </a:schemeClr>
                </a:solidFill>
              </a:rPr>
              <a:t>ubijajte</a:t>
            </a:r>
            <a:r>
              <a:rPr lang="sr-Latn-RS" dirty="0">
                <a:solidFill>
                  <a:schemeClr val="accent2">
                    <a:lumMod val="50000"/>
                  </a:schemeClr>
                </a:solidFill>
              </a:rPr>
              <a:t> </a:t>
            </a:r>
            <a:r>
              <a:rPr lang="en-US" dirty="0" err="1" smtClean="0">
                <a:solidFill>
                  <a:schemeClr val="accent2">
                    <a:lumMod val="50000"/>
                  </a:schemeClr>
                </a:solidFill>
              </a:rPr>
              <a:t>gdje</a:t>
            </a:r>
            <a:r>
              <a:rPr lang="en-US" dirty="0" smtClean="0">
                <a:solidFill>
                  <a:schemeClr val="accent2">
                    <a:lumMod val="50000"/>
                  </a:schemeClr>
                </a:solidFill>
              </a:rPr>
              <a:t> </a:t>
            </a:r>
            <a:r>
              <a:rPr lang="en-US" dirty="0">
                <a:solidFill>
                  <a:schemeClr val="accent2">
                    <a:lumMod val="50000"/>
                  </a:schemeClr>
                </a:solidFill>
              </a:rPr>
              <a:t>god </a:t>
            </a:r>
            <a:endParaRPr lang="sr-Latn-RS" dirty="0" smtClean="0">
              <a:solidFill>
                <a:schemeClr val="accent2">
                  <a:lumMod val="50000"/>
                </a:schemeClr>
              </a:solidFill>
            </a:endParaRPr>
          </a:p>
          <a:p>
            <a:pPr marL="0" indent="0">
              <a:buNone/>
            </a:pPr>
            <a:r>
              <a:rPr lang="en-US" dirty="0" err="1" smtClean="0">
                <a:solidFill>
                  <a:schemeClr val="accent2">
                    <a:lumMod val="50000"/>
                  </a:schemeClr>
                </a:solidFill>
              </a:rPr>
              <a:t>ih</a:t>
            </a:r>
            <a:r>
              <a:rPr lang="en-US" dirty="0" smtClean="0">
                <a:solidFill>
                  <a:schemeClr val="accent2">
                    <a:lumMod val="50000"/>
                  </a:schemeClr>
                </a:solidFill>
              </a:rPr>
              <a:t> </a:t>
            </a:r>
            <a:r>
              <a:rPr lang="en-US" dirty="0" err="1">
                <a:solidFill>
                  <a:schemeClr val="accent2">
                    <a:lumMod val="50000"/>
                  </a:schemeClr>
                </a:solidFill>
              </a:rPr>
              <a:t>nađete</a:t>
            </a:r>
            <a:r>
              <a:rPr lang="en-US" dirty="0">
                <a:solidFill>
                  <a:schemeClr val="accent2">
                    <a:lumMod val="50000"/>
                  </a:schemeClr>
                </a:solidFill>
              </a:rPr>
              <a:t>, </a:t>
            </a:r>
            <a:r>
              <a:rPr lang="en-US" dirty="0" err="1">
                <a:solidFill>
                  <a:schemeClr val="accent2">
                    <a:lumMod val="50000"/>
                  </a:schemeClr>
                </a:solidFill>
              </a:rPr>
              <a:t>i</a:t>
            </a:r>
            <a:r>
              <a:rPr lang="en-US" dirty="0">
                <a:solidFill>
                  <a:schemeClr val="accent2">
                    <a:lumMod val="50000"/>
                  </a:schemeClr>
                </a:solidFill>
              </a:rPr>
              <a:t> </a:t>
            </a:r>
            <a:r>
              <a:rPr lang="en-US" dirty="0" err="1">
                <a:solidFill>
                  <a:schemeClr val="accent2">
                    <a:lumMod val="50000"/>
                  </a:schemeClr>
                </a:solidFill>
              </a:rPr>
              <a:t>nijednog</a:t>
            </a:r>
            <a:r>
              <a:rPr lang="en-US" dirty="0">
                <a:solidFill>
                  <a:schemeClr val="accent2">
                    <a:lumMod val="50000"/>
                  </a:schemeClr>
                </a:solidFill>
              </a:rPr>
              <a:t> od </a:t>
            </a:r>
            <a:r>
              <a:rPr lang="en-US" dirty="0" err="1">
                <a:solidFill>
                  <a:schemeClr val="accent2">
                    <a:lumMod val="50000"/>
                  </a:schemeClr>
                </a:solidFill>
              </a:rPr>
              <a:t>njih</a:t>
            </a:r>
            <a:r>
              <a:rPr lang="en-US" dirty="0">
                <a:solidFill>
                  <a:schemeClr val="accent2">
                    <a:lumMod val="50000"/>
                  </a:schemeClr>
                </a:solidFill>
              </a:rPr>
              <a:t> </a:t>
            </a:r>
            <a:r>
              <a:rPr lang="en-US" dirty="0" err="1">
                <a:solidFill>
                  <a:schemeClr val="accent2">
                    <a:lumMod val="50000"/>
                  </a:schemeClr>
                </a:solidFill>
              </a:rPr>
              <a:t>kao</a:t>
            </a:r>
            <a:r>
              <a:rPr lang="en-US" dirty="0">
                <a:solidFill>
                  <a:schemeClr val="accent2">
                    <a:lumMod val="50000"/>
                  </a:schemeClr>
                </a:solidFill>
              </a:rPr>
              <a:t> </a:t>
            </a:r>
            <a:r>
              <a:rPr lang="en-US" dirty="0" err="1">
                <a:solidFill>
                  <a:schemeClr val="accent2">
                    <a:lumMod val="50000"/>
                  </a:schemeClr>
                </a:solidFill>
              </a:rPr>
              <a:t>prijatelja</a:t>
            </a:r>
            <a:r>
              <a:rPr lang="en-US" dirty="0">
                <a:solidFill>
                  <a:schemeClr val="accent2">
                    <a:lumMod val="50000"/>
                  </a:schemeClr>
                </a:solidFill>
              </a:rPr>
              <a:t> </a:t>
            </a:r>
            <a:r>
              <a:rPr lang="en-US" dirty="0" err="1">
                <a:solidFill>
                  <a:schemeClr val="accent2">
                    <a:lumMod val="50000"/>
                  </a:schemeClr>
                </a:solidFill>
              </a:rPr>
              <a:t>i</a:t>
            </a:r>
            <a:r>
              <a:rPr lang="en-US" dirty="0">
                <a:solidFill>
                  <a:schemeClr val="accent2">
                    <a:lumMod val="50000"/>
                  </a:schemeClr>
                </a:solidFill>
              </a:rPr>
              <a:t> </a:t>
            </a:r>
            <a:endParaRPr lang="sr-Latn-RS" dirty="0" smtClean="0">
              <a:solidFill>
                <a:schemeClr val="accent2">
                  <a:lumMod val="50000"/>
                </a:schemeClr>
              </a:solidFill>
            </a:endParaRPr>
          </a:p>
          <a:p>
            <a:pPr marL="0" indent="0">
              <a:buNone/>
            </a:pPr>
            <a:r>
              <a:rPr lang="en-US" dirty="0" err="1" smtClean="0">
                <a:solidFill>
                  <a:schemeClr val="accent2">
                    <a:lumMod val="50000"/>
                  </a:schemeClr>
                </a:solidFill>
              </a:rPr>
              <a:t>pomagača</a:t>
            </a:r>
            <a:r>
              <a:rPr lang="en-US" dirty="0" smtClean="0">
                <a:solidFill>
                  <a:schemeClr val="accent2">
                    <a:lumMod val="50000"/>
                  </a:schemeClr>
                </a:solidFill>
              </a:rPr>
              <a:t> ne</a:t>
            </a:r>
            <a:r>
              <a:rPr lang="sr-Latn-RS" dirty="0" smtClean="0">
                <a:solidFill>
                  <a:schemeClr val="accent2">
                    <a:lumMod val="50000"/>
                  </a:schemeClr>
                </a:solidFill>
              </a:rPr>
              <a:t> </a:t>
            </a:r>
            <a:r>
              <a:rPr lang="en-US" dirty="0" err="1" smtClean="0">
                <a:solidFill>
                  <a:schemeClr val="accent2">
                    <a:lumMod val="50000"/>
                  </a:schemeClr>
                </a:solidFill>
              </a:rPr>
              <a:t>prihvaćajte</a:t>
            </a:r>
            <a:r>
              <a:rPr lang="sr-Latn-RS" dirty="0" smtClean="0">
                <a:solidFill>
                  <a:schemeClr val="accent2">
                    <a:lumMod val="50000"/>
                  </a:schemeClr>
                </a:solidFill>
              </a:rPr>
              <a:t>...“</a:t>
            </a:r>
            <a:endParaRPr lang="en-US" dirty="0">
              <a:solidFill>
                <a:schemeClr val="accent2">
                  <a:lumMod val="50000"/>
                </a:schemeClr>
              </a:solidFill>
            </a:endParaRPr>
          </a:p>
        </p:txBody>
      </p:sp>
      <p:pic>
        <p:nvPicPr>
          <p:cNvPr id="4" name="Picture 2" descr="Image result for behzad miniature"/>
          <p:cNvPicPr>
            <a:picLocks noChangeAspect="1" noChangeArrowheads="1"/>
          </p:cNvPicPr>
          <p:nvPr/>
        </p:nvPicPr>
        <p:blipFill>
          <a:blip r:embed="rId1"/>
          <a:srcRect/>
          <a:stretch>
            <a:fillRect/>
          </a:stretch>
        </p:blipFill>
        <p:spPr bwMode="auto">
          <a:xfrm>
            <a:off x="8525435" y="717176"/>
            <a:ext cx="3429000" cy="550106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29235" y="365125"/>
            <a:ext cx="11772265" cy="650875"/>
          </a:xfrm>
        </p:spPr>
        <p:txBody>
          <a:bodyPr>
            <a:normAutofit fontScale="90000"/>
          </a:bodyPr>
          <a:p>
            <a:pPr algn="ctr"/>
            <a:r>
              <a:rPr lang="sr-Latn-RS" altLang="en-US" b="1">
                <a:effectLst>
                  <a:outerShdw blurRad="38100" dist="38100" dir="2700000" algn="tl">
                    <a:srgbClr val="000000">
                      <a:alpha val="43137"/>
                    </a:srgbClr>
                  </a:outerShdw>
                </a:effectLst>
              </a:rPr>
              <a:t>Sufizam u Veberovom ključu </a:t>
            </a:r>
            <a:endParaRPr lang="sr-Latn-RS" altLang="en-US" b="1">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9235" y="1016000"/>
            <a:ext cx="11772900" cy="5676900"/>
          </a:xfrm>
        </p:spPr>
        <p:txBody>
          <a:bodyPr/>
          <a:p>
            <a:pPr algn="just"/>
            <a:endParaRPr lang="sr-Latn-RS" altLang="en-US"/>
          </a:p>
          <a:p>
            <a:pPr algn="just"/>
            <a:r>
              <a:rPr lang="sr-Latn-RS" altLang="en-US"/>
              <a:t>Derviši: genusni pojam za azijski harizmatski misticizam za Vebera. </a:t>
            </a:r>
            <a:endParaRPr lang="sr-Latn-RS" altLang="en-US"/>
          </a:p>
          <a:p>
            <a:pPr algn="just"/>
            <a:r>
              <a:rPr lang="sr-Latn-RS" altLang="en-US"/>
              <a:t>Specifična metodika spasenja koja podrazumeva intlelektualnu ekstazu ili erotske orgije (ili i jedno i drugo!) zajednički je imenitelj svih varijeteta derviške religioznosti. Ona podrazumeva odsutsvo bilo kakve kontrole svakodnevnog i akcentuje, baš kao i u slučaju magijskog, nesvakidašnje orgijastične trenutačne ekstaze koje dovode do (samo)obogotvorenja. Ovosvetovno zanimanje je za pripadnike derviških redova od drugostepenog značaja. Iako mogu revnosno obavljati svoje svetovne dužnosti, njihov mistični i rutualni deo ličnosti je daleko snažniji. Derviški oblik transcendencije vodi poreklo iz Indije, ali dalje penetrira u različite religije čiji putevi vode čak sve do Bosne. “Sublimirana ekstaza intelektualaca i derviške orgije, mada u blažoj formi, unete su u islam preko sufizma” (Veber, 1976: 452).</a:t>
            </a:r>
            <a:endParaRPr lang="sr-Latn-R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pPr algn="ctr"/>
            <a:r>
              <a:rPr lang="sr-Latn-RS" altLang="en-US" b="1">
                <a:effectLst>
                  <a:outerShdw blurRad="38100" dist="38100" dir="2700000" algn="tl">
                    <a:srgbClr val="000000">
                      <a:alpha val="43137"/>
                    </a:srgbClr>
                  </a:outerShdw>
                </a:effectLst>
              </a:rPr>
              <a:t>Ima li orijentalizma u Veberovom shvatanju sufizma?</a:t>
            </a:r>
            <a:endParaRPr lang="sr-Latn-RS" altLang="en-US" b="1">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p>
            <a:pPr algn="just"/>
            <a:r>
              <a:rPr lang="sr-Latn-RS" altLang="en-US"/>
              <a:t>Osnovni pojmovi: sufizam (</a:t>
            </a:r>
            <a:r>
              <a:rPr lang="sr-Latn-RS" altLang="en-US" i="1"/>
              <a:t>tasawwuf</a:t>
            </a:r>
            <a:r>
              <a:rPr lang="sr-Latn-RS" altLang="en-US"/>
              <a:t>), tarikat, zikr, šejh. </a:t>
            </a:r>
            <a:endParaRPr lang="sr-Latn-RS" altLang="en-US"/>
          </a:p>
          <a:p>
            <a:pPr algn="just"/>
            <a:r>
              <a:rPr lang="sr-Latn-RS" altLang="en-US"/>
              <a:t>Sufizam kao jedan od  glavnih “krivaca” za to što islam nije racionalistička religija spasenja. </a:t>
            </a:r>
            <a:endParaRPr lang="sr-Latn-RS" altLang="en-US"/>
          </a:p>
          <a:p>
            <a:pPr algn="just"/>
            <a:r>
              <a:rPr lang="sr-Latn-RS" altLang="en-US"/>
              <a:t>Šta je u Veberovoj analizi sufizma orijentalističko a šta epistemološki valdino? </a:t>
            </a:r>
            <a:endParaRPr lang="sr-Latn-RS" altLang="en-US"/>
          </a:p>
        </p:txBody>
      </p:sp>
      <p:pic>
        <p:nvPicPr>
          <p:cNvPr id="4" name="Content Placeholder 3" descr="ottoman-dervish-on-cream-carol-bostan"/>
          <p:cNvPicPr>
            <a:picLocks noChangeAspect="1"/>
          </p:cNvPicPr>
          <p:nvPr>
            <p:ph sz="half" idx="2"/>
          </p:nvPr>
        </p:nvPicPr>
        <p:blipFill>
          <a:blip r:embed="rId1"/>
          <a:stretch>
            <a:fillRect/>
          </a:stretch>
        </p:blipFill>
        <p:spPr>
          <a:xfrm>
            <a:off x="7139305" y="1824990"/>
            <a:ext cx="3973830" cy="40366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4" descr="Related image"/>
          <p:cNvPicPr>
            <a:picLocks noChangeAspect="1" noChangeArrowheads="1"/>
          </p:cNvPicPr>
          <p:nvPr/>
        </p:nvPicPr>
        <p:blipFill>
          <a:blip r:embed="rId1"/>
          <a:srcRect/>
          <a:stretch>
            <a:fillRect/>
          </a:stretch>
        </p:blipFill>
        <p:spPr bwMode="auto">
          <a:xfrm>
            <a:off x="8426825" y="1232647"/>
            <a:ext cx="3032669" cy="4343400"/>
          </a:xfrm>
          <a:prstGeom prst="rect">
            <a:avLst/>
          </a:prstGeom>
          <a:noFill/>
        </p:spPr>
      </p:pic>
      <p:sp>
        <p:nvSpPr>
          <p:cNvPr id="6" name="Rectangle 5"/>
          <p:cNvSpPr/>
          <p:nvPr/>
        </p:nvSpPr>
        <p:spPr>
          <a:xfrm>
            <a:off x="726142" y="1420906"/>
            <a:ext cx="7355541" cy="3046988"/>
          </a:xfrm>
          <a:prstGeom prst="rect">
            <a:avLst/>
          </a:prstGeom>
        </p:spPr>
        <p:txBody>
          <a:bodyPr wrap="square">
            <a:spAutoFit/>
          </a:bodyPr>
          <a:lstStyle/>
          <a:p>
            <a:pPr algn="ctr"/>
            <a:r>
              <a:rPr lang="en-US" sz="2800" b="1" dirty="0" err="1">
                <a:solidFill>
                  <a:schemeClr val="accent2">
                    <a:lumMod val="50000"/>
                  </a:schemeClr>
                </a:solidFill>
                <a:latin typeface="Algerian" panose="04020705040A02060702" pitchFamily="82" charset="0"/>
              </a:rPr>
              <a:t>Z</a:t>
            </a:r>
            <a:r>
              <a:rPr lang="en-US" sz="2800" dirty="0" err="1">
                <a:solidFill>
                  <a:schemeClr val="accent2">
                    <a:lumMod val="50000"/>
                  </a:schemeClr>
                </a:solidFill>
                <a:latin typeface="Algerian" panose="04020705040A02060702" pitchFamily="82" charset="0"/>
              </a:rPr>
              <a:t>amišljanje</a:t>
            </a:r>
            <a:r>
              <a:rPr lang="en-US" sz="2800" dirty="0">
                <a:solidFill>
                  <a:schemeClr val="accent2">
                    <a:lumMod val="50000"/>
                  </a:schemeClr>
                </a:solidFill>
                <a:latin typeface="Algerian" panose="04020705040A02060702" pitchFamily="82" charset="0"/>
              </a:rPr>
              <a:t> je </a:t>
            </a:r>
            <a:r>
              <a:rPr lang="en-US" sz="2800" dirty="0" err="1">
                <a:solidFill>
                  <a:schemeClr val="accent2">
                    <a:lumMod val="50000"/>
                  </a:schemeClr>
                </a:solidFill>
                <a:latin typeface="Algerian" panose="04020705040A02060702" pitchFamily="82" charset="0"/>
              </a:rPr>
              <a:t>kao</a:t>
            </a:r>
            <a:r>
              <a:rPr lang="en-US" sz="2800" dirty="0">
                <a:solidFill>
                  <a:schemeClr val="accent2">
                    <a:lumMod val="50000"/>
                  </a:schemeClr>
                </a:solidFill>
                <a:latin typeface="Algerian" panose="04020705040A02060702" pitchFamily="82" charset="0"/>
              </a:rPr>
              <a:t> </a:t>
            </a:r>
            <a:r>
              <a:rPr lang="en-US" sz="2800" dirty="0" err="1">
                <a:solidFill>
                  <a:schemeClr val="accent2">
                    <a:lumMod val="50000"/>
                  </a:schemeClr>
                </a:solidFill>
                <a:latin typeface="Algerian" panose="04020705040A02060702" pitchFamily="82" charset="0"/>
              </a:rPr>
              <a:t>pipanje</a:t>
            </a:r>
            <a:r>
              <a:rPr lang="en-US" sz="2800" dirty="0">
                <a:solidFill>
                  <a:schemeClr val="accent2">
                    <a:lumMod val="50000"/>
                  </a:schemeClr>
                </a:solidFill>
                <a:latin typeface="Algerian" panose="04020705040A02060702" pitchFamily="82" charset="0"/>
              </a:rPr>
              <a:t> </a:t>
            </a:r>
            <a:r>
              <a:rPr lang="en-US" sz="2800" dirty="0" err="1">
                <a:solidFill>
                  <a:schemeClr val="accent2">
                    <a:lumMod val="50000"/>
                  </a:schemeClr>
                </a:solidFill>
                <a:latin typeface="Algerian" panose="04020705040A02060702" pitchFamily="82" charset="0"/>
              </a:rPr>
              <a:t>oko</a:t>
            </a:r>
            <a:r>
              <a:rPr lang="en-US" sz="2800" dirty="0">
                <a:solidFill>
                  <a:schemeClr val="accent2">
                    <a:lumMod val="50000"/>
                  </a:schemeClr>
                </a:solidFill>
                <a:latin typeface="Algerian" panose="04020705040A02060702" pitchFamily="82" charset="0"/>
              </a:rPr>
              <a:t> </a:t>
            </a:r>
            <a:r>
              <a:rPr lang="en-US" sz="2800" dirty="0" err="1">
                <a:solidFill>
                  <a:schemeClr val="accent2">
                    <a:lumMod val="50000"/>
                  </a:schemeClr>
                </a:solidFill>
                <a:latin typeface="Algerian" panose="04020705040A02060702" pitchFamily="82" charset="0"/>
              </a:rPr>
              <a:t>sebe</a:t>
            </a:r>
            <a:r>
              <a:rPr lang="en-US" sz="2800" dirty="0">
                <a:solidFill>
                  <a:schemeClr val="accent2">
                    <a:lumMod val="50000"/>
                  </a:schemeClr>
                </a:solidFill>
                <a:latin typeface="Algerian" panose="04020705040A02060702" pitchFamily="82" charset="0"/>
              </a:rPr>
              <a:t> </a:t>
            </a:r>
            <a:br>
              <a:rPr lang="en-US" sz="2800" dirty="0">
                <a:solidFill>
                  <a:schemeClr val="accent2">
                    <a:lumMod val="50000"/>
                  </a:schemeClr>
                </a:solidFill>
                <a:latin typeface="Algerian" panose="04020705040A02060702" pitchFamily="82" charset="0"/>
              </a:rPr>
            </a:br>
            <a:r>
              <a:rPr lang="en-US" sz="2800" dirty="0" err="1">
                <a:solidFill>
                  <a:schemeClr val="accent2">
                    <a:lumMod val="50000"/>
                  </a:schemeClr>
                </a:solidFill>
                <a:latin typeface="Algerian" panose="04020705040A02060702" pitchFamily="82" charset="0"/>
              </a:rPr>
              <a:t>po</a:t>
            </a:r>
            <a:r>
              <a:rPr lang="en-US" sz="2800" dirty="0">
                <a:solidFill>
                  <a:schemeClr val="accent2">
                    <a:lumMod val="50000"/>
                  </a:schemeClr>
                </a:solidFill>
                <a:latin typeface="Algerian" panose="04020705040A02060702" pitchFamily="82" charset="0"/>
              </a:rPr>
              <a:t> </a:t>
            </a:r>
            <a:r>
              <a:rPr lang="en-US" sz="2800" dirty="0" err="1">
                <a:solidFill>
                  <a:schemeClr val="accent2">
                    <a:lumMod val="50000"/>
                  </a:schemeClr>
                </a:solidFill>
                <a:latin typeface="Algerian" panose="04020705040A02060702" pitchFamily="82" charset="0"/>
              </a:rPr>
              <a:t>mra</a:t>
            </a:r>
            <a:r>
              <a:rPr lang="sr-Latn-RS" sz="2800" dirty="0">
                <a:solidFill>
                  <a:schemeClr val="accent2">
                    <a:lumMod val="50000"/>
                  </a:schemeClr>
                </a:solidFill>
                <a:latin typeface="Algerian" panose="04020705040A02060702" pitchFamily="82" charset="0"/>
              </a:rPr>
              <a:t>č</a:t>
            </a:r>
            <a:r>
              <a:rPr lang="en-US" sz="2800" dirty="0" err="1">
                <a:solidFill>
                  <a:schemeClr val="accent2">
                    <a:lumMod val="50000"/>
                  </a:schemeClr>
                </a:solidFill>
                <a:latin typeface="Algerian" panose="04020705040A02060702" pitchFamily="82" charset="0"/>
              </a:rPr>
              <a:t>noj</a:t>
            </a:r>
            <a:r>
              <a:rPr lang="en-US" sz="2800" dirty="0">
                <a:solidFill>
                  <a:schemeClr val="accent2">
                    <a:lumMod val="50000"/>
                  </a:schemeClr>
                </a:solidFill>
                <a:latin typeface="Algerian" panose="04020705040A02060702" pitchFamily="82" charset="0"/>
              </a:rPr>
              <a:t> </a:t>
            </a:r>
            <a:r>
              <a:rPr lang="en-US" sz="2800" dirty="0" err="1">
                <a:solidFill>
                  <a:schemeClr val="accent2">
                    <a:lumMod val="50000"/>
                  </a:schemeClr>
                </a:solidFill>
                <a:latin typeface="Algerian" panose="04020705040A02060702" pitchFamily="82" charset="0"/>
              </a:rPr>
              <a:t>stazi</a:t>
            </a:r>
            <a:r>
              <a:rPr lang="en-US" sz="2800" dirty="0">
                <a:solidFill>
                  <a:schemeClr val="accent2">
                    <a:lumMod val="50000"/>
                  </a:schemeClr>
                </a:solidFill>
                <a:latin typeface="Algerian" panose="04020705040A02060702" pitchFamily="82" charset="0"/>
              </a:rPr>
              <a:t>, </a:t>
            </a:r>
            <a:r>
              <a:rPr lang="en-US" sz="2800" dirty="0" err="1">
                <a:solidFill>
                  <a:schemeClr val="accent2">
                    <a:lumMod val="50000"/>
                  </a:schemeClr>
                </a:solidFill>
                <a:latin typeface="Algerian" panose="04020705040A02060702" pitchFamily="82" charset="0"/>
              </a:rPr>
              <a:t>ili</a:t>
            </a:r>
            <a:r>
              <a:rPr lang="en-US" sz="2800" dirty="0">
                <a:solidFill>
                  <a:schemeClr val="accent2">
                    <a:lumMod val="50000"/>
                  </a:schemeClr>
                </a:solidFill>
                <a:latin typeface="Algerian" panose="04020705040A02060702" pitchFamily="82" charset="0"/>
              </a:rPr>
              <a:t> </a:t>
            </a:r>
            <a:r>
              <a:rPr lang="en-US" sz="2800" dirty="0" err="1">
                <a:solidFill>
                  <a:schemeClr val="accent2">
                    <a:lumMod val="50000"/>
                  </a:schemeClr>
                </a:solidFill>
                <a:latin typeface="Algerian" panose="04020705040A02060702" pitchFamily="82" charset="0"/>
              </a:rPr>
              <a:t>ispiranje</a:t>
            </a:r>
            <a:r>
              <a:rPr lang="en-US" sz="2800" dirty="0">
                <a:solidFill>
                  <a:schemeClr val="accent2">
                    <a:lumMod val="50000"/>
                  </a:schemeClr>
                </a:solidFill>
                <a:latin typeface="Algerian" panose="04020705040A02060702" pitchFamily="82" charset="0"/>
              </a:rPr>
              <a:t> </a:t>
            </a:r>
            <a:br>
              <a:rPr lang="en-US" sz="2800" dirty="0">
                <a:solidFill>
                  <a:schemeClr val="accent2">
                    <a:lumMod val="50000"/>
                  </a:schemeClr>
                </a:solidFill>
                <a:latin typeface="Algerian" panose="04020705040A02060702" pitchFamily="82" charset="0"/>
              </a:rPr>
            </a:br>
            <a:r>
              <a:rPr lang="en-US" sz="2800" dirty="0" err="1">
                <a:solidFill>
                  <a:schemeClr val="accent2">
                    <a:lumMod val="50000"/>
                  </a:schemeClr>
                </a:solidFill>
                <a:latin typeface="Algerian" panose="04020705040A02060702" pitchFamily="82" charset="0"/>
              </a:rPr>
              <a:t>očiju</a:t>
            </a:r>
            <a:r>
              <a:rPr lang="en-US" sz="2800" dirty="0">
                <a:solidFill>
                  <a:schemeClr val="accent2">
                    <a:lumMod val="50000"/>
                  </a:schemeClr>
                </a:solidFill>
                <a:latin typeface="Algerian" panose="04020705040A02060702" pitchFamily="82" charset="0"/>
              </a:rPr>
              <a:t> </a:t>
            </a:r>
            <a:r>
              <a:rPr lang="en-US" sz="2800" dirty="0" err="1">
                <a:solidFill>
                  <a:schemeClr val="accent2">
                    <a:lumMod val="50000"/>
                  </a:schemeClr>
                </a:solidFill>
                <a:latin typeface="Algerian" panose="04020705040A02060702" pitchFamily="82" charset="0"/>
              </a:rPr>
              <a:t>krvlju</a:t>
            </a:r>
            <a:r>
              <a:rPr lang="en-US" sz="2800" dirty="0">
                <a:solidFill>
                  <a:schemeClr val="accent2">
                    <a:lumMod val="50000"/>
                  </a:schemeClr>
                </a:solidFill>
                <a:latin typeface="Algerian" panose="04020705040A02060702" pitchFamily="82" charset="0"/>
              </a:rPr>
              <a:t>.</a:t>
            </a:r>
            <a:endParaRPr lang="sr-Latn-RS" sz="2800" dirty="0">
              <a:solidFill>
                <a:schemeClr val="accent2">
                  <a:lumMod val="50000"/>
                </a:schemeClr>
              </a:solidFill>
              <a:latin typeface="Algerian" panose="04020705040A02060702" pitchFamily="82" charset="0"/>
            </a:endParaRPr>
          </a:p>
          <a:p>
            <a:endParaRPr lang="en-US" sz="2800" dirty="0">
              <a:solidFill>
                <a:schemeClr val="accent2">
                  <a:lumMod val="50000"/>
                </a:schemeClr>
              </a:solidFill>
              <a:latin typeface="Algerian" panose="04020705040A02060702" pitchFamily="82" charset="0"/>
            </a:endParaRPr>
          </a:p>
          <a:p>
            <a:pPr algn="ctr"/>
            <a:r>
              <a:rPr lang="en-US" sz="2800" dirty="0">
                <a:solidFill>
                  <a:schemeClr val="accent2">
                    <a:lumMod val="50000"/>
                  </a:schemeClr>
                </a:solidFill>
                <a:latin typeface="Algerian" panose="04020705040A02060702" pitchFamily="82" charset="0"/>
              </a:rPr>
              <a:t>Ti </a:t>
            </a:r>
            <a:r>
              <a:rPr lang="en-US" sz="2800" dirty="0" err="1">
                <a:solidFill>
                  <a:schemeClr val="accent2">
                    <a:lumMod val="50000"/>
                  </a:schemeClr>
                </a:solidFill>
                <a:latin typeface="Algerian" panose="04020705040A02060702" pitchFamily="82" charset="0"/>
              </a:rPr>
              <a:t>si</a:t>
            </a:r>
            <a:r>
              <a:rPr lang="en-US" sz="2800" dirty="0">
                <a:solidFill>
                  <a:schemeClr val="accent2">
                    <a:lumMod val="50000"/>
                  </a:schemeClr>
                </a:solidFill>
                <a:latin typeface="Algerian" panose="04020705040A02060702" pitchFamily="82" charset="0"/>
              </a:rPr>
              <a:t> </a:t>
            </a:r>
            <a:r>
              <a:rPr lang="en-US" sz="2800" dirty="0" err="1">
                <a:solidFill>
                  <a:schemeClr val="accent2">
                    <a:lumMod val="50000"/>
                  </a:schemeClr>
                </a:solidFill>
                <a:latin typeface="Algerian" panose="04020705040A02060702" pitchFamily="82" charset="0"/>
              </a:rPr>
              <a:t>istina</a:t>
            </a:r>
            <a:r>
              <a:rPr lang="en-US" sz="2800" dirty="0">
                <a:solidFill>
                  <a:schemeClr val="accent2">
                    <a:lumMod val="50000"/>
                  </a:schemeClr>
                </a:solidFill>
                <a:latin typeface="Algerian" panose="04020705040A02060702" pitchFamily="82" charset="0"/>
              </a:rPr>
              <a:t> </a:t>
            </a:r>
            <a:r>
              <a:rPr lang="en-US" sz="2800" dirty="0" err="1">
                <a:solidFill>
                  <a:schemeClr val="accent2">
                    <a:lumMod val="50000"/>
                  </a:schemeClr>
                </a:solidFill>
                <a:latin typeface="Algerian" panose="04020705040A02060702" pitchFamily="82" charset="0"/>
              </a:rPr>
              <a:t>od</a:t>
            </a:r>
            <a:r>
              <a:rPr lang="en-US" sz="2800" dirty="0">
                <a:solidFill>
                  <a:schemeClr val="accent2">
                    <a:lumMod val="50000"/>
                  </a:schemeClr>
                </a:solidFill>
                <a:latin typeface="Algerian" panose="04020705040A02060702" pitchFamily="82" charset="0"/>
              </a:rPr>
              <a:t> </a:t>
            </a:r>
            <a:r>
              <a:rPr lang="en-US" sz="2800" dirty="0" err="1">
                <a:solidFill>
                  <a:schemeClr val="accent2">
                    <a:lumMod val="50000"/>
                  </a:schemeClr>
                </a:solidFill>
                <a:latin typeface="Algerian" panose="04020705040A02060702" pitchFamily="82" charset="0"/>
              </a:rPr>
              <a:t>glave</a:t>
            </a:r>
            <a:r>
              <a:rPr lang="en-US" sz="2800" dirty="0">
                <a:solidFill>
                  <a:schemeClr val="accent2">
                    <a:lumMod val="50000"/>
                  </a:schemeClr>
                </a:solidFill>
                <a:latin typeface="Algerian" panose="04020705040A02060702" pitchFamily="82" charset="0"/>
              </a:rPr>
              <a:t> do </a:t>
            </a:r>
            <a:r>
              <a:rPr lang="en-US" sz="2800" dirty="0" err="1">
                <a:solidFill>
                  <a:schemeClr val="accent2">
                    <a:lumMod val="50000"/>
                  </a:schemeClr>
                </a:solidFill>
                <a:latin typeface="Algerian" panose="04020705040A02060702" pitchFamily="82" charset="0"/>
              </a:rPr>
              <a:t>pete</a:t>
            </a:r>
            <a:r>
              <a:rPr lang="en-US" sz="2800" dirty="0">
                <a:solidFill>
                  <a:schemeClr val="accent2">
                    <a:lumMod val="50000"/>
                  </a:schemeClr>
                </a:solidFill>
                <a:latin typeface="Algerian" panose="04020705040A02060702" pitchFamily="82" charset="0"/>
              </a:rPr>
              <a:t>. E pa</a:t>
            </a:r>
            <a:r>
              <a:rPr lang="sr-Latn-RS" sz="2800" dirty="0">
                <a:solidFill>
                  <a:schemeClr val="accent2">
                    <a:lumMod val="50000"/>
                  </a:schemeClr>
                </a:solidFill>
                <a:latin typeface="Algerian" panose="04020705040A02060702" pitchFamily="82" charset="0"/>
              </a:rPr>
              <a:t>,</a:t>
            </a:r>
            <a:r>
              <a:rPr lang="en-US" sz="2800" dirty="0">
                <a:solidFill>
                  <a:schemeClr val="accent2">
                    <a:lumMod val="50000"/>
                  </a:schemeClr>
                </a:solidFill>
                <a:latin typeface="Algerian" panose="04020705040A02060702" pitchFamily="82" charset="0"/>
              </a:rPr>
              <a:t> </a:t>
            </a:r>
            <a:br>
              <a:rPr lang="en-US" sz="2800" dirty="0">
                <a:solidFill>
                  <a:schemeClr val="accent2">
                    <a:lumMod val="50000"/>
                  </a:schemeClr>
                </a:solidFill>
                <a:latin typeface="Algerian" panose="04020705040A02060702" pitchFamily="82" charset="0"/>
              </a:rPr>
            </a:br>
            <a:r>
              <a:rPr lang="en-US" sz="2800" dirty="0" err="1">
                <a:solidFill>
                  <a:schemeClr val="accent2">
                    <a:lumMod val="50000"/>
                  </a:schemeClr>
                </a:solidFill>
                <a:latin typeface="Algerian" panose="04020705040A02060702" pitchFamily="82" charset="0"/>
              </a:rPr>
              <a:t>šta</a:t>
            </a:r>
            <a:r>
              <a:rPr lang="en-US" sz="2800" dirty="0">
                <a:solidFill>
                  <a:schemeClr val="accent2">
                    <a:lumMod val="50000"/>
                  </a:schemeClr>
                </a:solidFill>
                <a:latin typeface="Algerian" panose="04020705040A02060702" pitchFamily="82" charset="0"/>
              </a:rPr>
              <a:t> bi </a:t>
            </a:r>
            <a:r>
              <a:rPr lang="en-US" sz="2800" dirty="0" err="1">
                <a:solidFill>
                  <a:schemeClr val="accent2">
                    <a:lumMod val="50000"/>
                  </a:schemeClr>
                </a:solidFill>
                <a:latin typeface="Algerian" panose="04020705040A02060702" pitchFamily="82" charset="0"/>
              </a:rPr>
              <a:t>još</a:t>
            </a:r>
            <a:r>
              <a:rPr lang="en-US" sz="2800" dirty="0">
                <a:solidFill>
                  <a:schemeClr val="accent2">
                    <a:lumMod val="50000"/>
                  </a:schemeClr>
                </a:solidFill>
                <a:latin typeface="Algerian" panose="04020705040A02060702" pitchFamily="82" charset="0"/>
              </a:rPr>
              <a:t> </a:t>
            </a:r>
            <a:r>
              <a:rPr lang="en-US" sz="2800" dirty="0" err="1">
                <a:solidFill>
                  <a:schemeClr val="accent2">
                    <a:lumMod val="50000"/>
                  </a:schemeClr>
                </a:solidFill>
                <a:latin typeface="Algerian" panose="04020705040A02060702" pitchFamily="82" charset="0"/>
              </a:rPr>
              <a:t>hteo</a:t>
            </a:r>
            <a:r>
              <a:rPr lang="en-US" sz="2800" dirty="0">
                <a:solidFill>
                  <a:schemeClr val="accent2">
                    <a:lumMod val="50000"/>
                  </a:schemeClr>
                </a:solidFill>
                <a:latin typeface="Algerian" panose="04020705040A02060702" pitchFamily="82" charset="0"/>
              </a:rPr>
              <a:t> </a:t>
            </a:r>
            <a:r>
              <a:rPr lang="en-US" sz="2800" dirty="0" err="1">
                <a:solidFill>
                  <a:schemeClr val="accent2">
                    <a:lumMod val="50000"/>
                  </a:schemeClr>
                </a:solidFill>
                <a:latin typeface="Algerian" panose="04020705040A02060702" pitchFamily="82" charset="0"/>
              </a:rPr>
              <a:t>da</a:t>
            </a:r>
            <a:r>
              <a:rPr lang="en-US" sz="2800" dirty="0">
                <a:solidFill>
                  <a:schemeClr val="accent2">
                    <a:lumMod val="50000"/>
                  </a:schemeClr>
                </a:solidFill>
                <a:latin typeface="Algerian" panose="04020705040A02060702" pitchFamily="82" charset="0"/>
              </a:rPr>
              <a:t> </a:t>
            </a:r>
            <a:r>
              <a:rPr lang="en-US" sz="2800" dirty="0" err="1">
                <a:solidFill>
                  <a:schemeClr val="accent2">
                    <a:lumMod val="50000"/>
                  </a:schemeClr>
                </a:solidFill>
                <a:latin typeface="Algerian" panose="04020705040A02060702" pitchFamily="82" charset="0"/>
              </a:rPr>
              <a:t>znaš</a:t>
            </a:r>
            <a:r>
              <a:rPr lang="en-US" sz="2800" dirty="0">
                <a:solidFill>
                  <a:schemeClr val="accent2">
                    <a:lumMod val="50000"/>
                  </a:schemeClr>
                </a:solidFill>
                <a:latin typeface="Algerian" panose="04020705040A02060702" pitchFamily="82" charset="0"/>
              </a:rPr>
              <a:t>?</a:t>
            </a:r>
            <a:endParaRPr lang="sr-Latn-RS" sz="2800" dirty="0">
              <a:solidFill>
                <a:schemeClr val="accent2">
                  <a:lumMod val="50000"/>
                </a:schemeClr>
              </a:solidFill>
              <a:latin typeface="Algerian" panose="04020705040A02060702" pitchFamily="82" charset="0"/>
            </a:endParaRPr>
          </a:p>
          <a:p>
            <a:pPr algn="r"/>
            <a:endParaRPr lang="en-US" sz="2400" dirty="0">
              <a:latin typeface="Algerian" panose="04020705040A02060702" pitchFamily="82" charset="0"/>
            </a:endParaRPr>
          </a:p>
        </p:txBody>
      </p:sp>
      <p:sp>
        <p:nvSpPr>
          <p:cNvPr id="7" name="Rectangle 6"/>
          <p:cNvSpPr/>
          <p:nvPr/>
        </p:nvSpPr>
        <p:spPr>
          <a:xfrm>
            <a:off x="6176683" y="4563035"/>
            <a:ext cx="1700722" cy="369332"/>
          </a:xfrm>
          <a:prstGeom prst="rect">
            <a:avLst/>
          </a:prstGeom>
        </p:spPr>
        <p:txBody>
          <a:bodyPr wrap="none">
            <a:spAutoFit/>
          </a:bodyPr>
          <a:lstStyle/>
          <a:p>
            <a:r>
              <a:rPr lang="sr-Latn-RS" dirty="0">
                <a:solidFill>
                  <a:schemeClr val="accent2">
                    <a:lumMod val="50000"/>
                  </a:schemeClr>
                </a:solidFill>
              </a:rPr>
              <a:t>Dželaludin Rumi</a:t>
            </a:r>
            <a:endParaRPr lang="en-US"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p:sp>
        <p:nvSpPr>
          <p:cNvPr id="2" name="Title 1"/>
          <p:cNvSpPr>
            <a:spLocks noGrp="1"/>
          </p:cNvSpPr>
          <p:nvPr>
            <p:ph type="title"/>
          </p:nvPr>
        </p:nvSpPr>
        <p:spPr>
          <a:xfrm>
            <a:off x="218440" y="365125"/>
            <a:ext cx="11800205" cy="963930"/>
          </a:xfrm>
        </p:spPr>
        <p:txBody>
          <a:bodyPr>
            <a:normAutofit/>
          </a:bodyPr>
          <a:p>
            <a:pPr algn="ctr"/>
            <a:r>
              <a:rPr lang="sr-Latn-RS" altLang="en-US" sz="4800" b="1">
                <a:ln w="10160">
                  <a:solidFill>
                    <a:schemeClr val="accent5"/>
                  </a:solidFill>
                  <a:prstDash val="solid"/>
                </a:ln>
                <a:solidFill>
                  <a:srgbClr val="FFFFFF"/>
                </a:solidFill>
                <a:effectLst>
                  <a:outerShdw blurRad="38100" dist="22860" dir="5400000" algn="tl" rotWithShape="0">
                    <a:srgbClr val="000000">
                      <a:alpha val="30000"/>
                    </a:srgbClr>
                  </a:outerShdw>
                </a:effectLst>
              </a:rPr>
              <a:t>Orijentalizam</a:t>
            </a:r>
            <a:endParaRPr lang="sr-Latn-RS" altLang="en-US" sz="4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4" name="Content Placeholder 3" descr="51WIwl1eiDL._SX324_BO1,204,203,200_"/>
          <p:cNvPicPr>
            <a:picLocks noChangeAspect="1"/>
          </p:cNvPicPr>
          <p:nvPr>
            <p:ph idx="1"/>
          </p:nvPr>
        </p:nvPicPr>
        <p:blipFill>
          <a:blip r:embed="rId1"/>
          <a:stretch>
            <a:fillRect/>
          </a:stretch>
        </p:blipFill>
        <p:spPr>
          <a:xfrm>
            <a:off x="4543425" y="1443355"/>
            <a:ext cx="3105150" cy="47529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85" y="365125"/>
            <a:ext cx="11669395" cy="1115060"/>
          </a:xfrm>
        </p:spPr>
        <p:txBody>
          <a:bodyPr>
            <a:normAutofit fontScale="90000"/>
          </a:bodyPr>
          <a:lstStyle/>
          <a:p>
            <a:pPr algn="ctr"/>
            <a:r>
              <a:rPr lang="sr-Latn-RS" sz="4000" b="1" dirty="0">
                <a:effectLst>
                  <a:outerShdw blurRad="38100" dist="38100" dir="2700000" algn="tl">
                    <a:srgbClr val="000000">
                      <a:alpha val="43137"/>
                    </a:srgbClr>
                  </a:outerShdw>
                </a:effectLst>
              </a:rPr>
              <a:t>Epsitemologija orijentalizma: diskurzivni mehanizam orijentalističkog drugojačenja</a:t>
            </a:r>
            <a:endParaRPr lang="sr-Latn-R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61257" y="1284514"/>
            <a:ext cx="11669486" cy="5453743"/>
          </a:xfrm>
        </p:spPr>
        <p:txBody>
          <a:bodyPr>
            <a:noAutofit/>
          </a:bodyPr>
          <a:lstStyle/>
          <a:p>
            <a:pPr algn="just"/>
            <a:endParaRPr lang="sr-Latn-RS" sz="2400" dirty="0" smtClean="0"/>
          </a:p>
          <a:p>
            <a:pPr algn="just"/>
            <a:r>
              <a:rPr lang="sr-Latn-RS" sz="2400" dirty="0" smtClean="0"/>
              <a:t>Svetonazorna i teorijska matrica „najmoćnijeg glasa Palestine“ građena je na Fukoovim i Deridinim teorijskim argumentima. Zalaganje za tekstualni stav (De Sosir – Derida- Said) i za dijalektički odnos znanja i moći (Fuko – Said).</a:t>
            </a:r>
            <a:endParaRPr lang="sr-Latn-RS" sz="2400" dirty="0" smtClean="0"/>
          </a:p>
          <a:p>
            <a:pPr algn="just"/>
            <a:r>
              <a:rPr lang="sr-Latn-CS" sz="2400" dirty="0"/>
              <a:t>Povesni </a:t>
            </a:r>
            <a:r>
              <a:rPr lang="sr-Latn-CS" sz="2400" dirty="0" smtClean="0"/>
              <a:t>kontekst za Deridu nije </a:t>
            </a:r>
            <a:r>
              <a:rPr lang="sr-Latn-CS" sz="2400" dirty="0"/>
              <a:t>empirijski kontekst, već tekstualni, diskurzivni kontekst. Povesni karakter određenja </a:t>
            </a:r>
            <a:r>
              <a:rPr lang="sr-Latn-CS" sz="2400" dirty="0" smtClean="0"/>
              <a:t>dekonstrukcije </a:t>
            </a:r>
            <a:r>
              <a:rPr lang="sr-Latn-CS" sz="2400" dirty="0"/>
              <a:t>vezan je za </a:t>
            </a:r>
            <a:r>
              <a:rPr lang="sr-Latn-CS" sz="2400" dirty="0" smtClean="0"/>
              <a:t>Deridino </a:t>
            </a:r>
            <a:r>
              <a:rPr lang="sr-Latn-CS" sz="2400" dirty="0"/>
              <a:t>zapa</a:t>
            </a:r>
            <a:r>
              <a:rPr lang="sr-Latn-RS" sz="2400" dirty="0"/>
              <a:t>ž</a:t>
            </a:r>
            <a:r>
              <a:rPr lang="sr-Latn-CS" sz="2400" dirty="0"/>
              <a:t>anje da </a:t>
            </a:r>
            <a:r>
              <a:rPr lang="sr-Latn-RS" sz="2400" dirty="0"/>
              <a:t>ž</a:t>
            </a:r>
            <a:r>
              <a:rPr lang="sr-Latn-CS" sz="2400" dirty="0"/>
              <a:t>ivimo u povesno-metafizičkom razdoblju koje, po njemu, anticipira svoje sopstvene granice i zatvaranje. Ta samoodredivost epohe i istovremeno epistemičkog polja, koje se naziva logocentričnim, falogocentričnim, evropocentričnim (okcidentalnim) uop</a:t>
            </a:r>
            <a:r>
              <a:rPr lang="sr-Latn-RS" sz="2400" dirty="0"/>
              <a:t>š</a:t>
            </a:r>
            <a:r>
              <a:rPr lang="sr-Latn-CS" sz="2400" dirty="0"/>
              <a:t>te omogućuje dekonstrukciju kao razodlaganje (</a:t>
            </a:r>
            <a:r>
              <a:rPr lang="sr-Latn-CS" sz="2400" i="1" dirty="0"/>
              <a:t>differ</a:t>
            </a:r>
            <a:r>
              <a:rPr lang="sr-Latn-RS" sz="2400" i="1" dirty="0"/>
              <a:t>a</a:t>
            </a:r>
            <a:r>
              <a:rPr lang="sr-Latn-CS" sz="2400" i="1" dirty="0"/>
              <a:t>nce</a:t>
            </a:r>
            <a:r>
              <a:rPr lang="sr-Latn-CS" sz="2400" dirty="0"/>
              <a:t>) mi</a:t>
            </a:r>
            <a:r>
              <a:rPr lang="sr-Latn-RS" sz="2400" dirty="0"/>
              <a:t>š</a:t>
            </a:r>
            <a:r>
              <a:rPr lang="sr-Latn-CS" sz="2400" dirty="0" smtClean="0"/>
              <a:t>ljenja.</a:t>
            </a:r>
            <a:endParaRPr lang="sr-Latn-CS" sz="2400" dirty="0" smtClean="0"/>
          </a:p>
          <a:p>
            <a:pPr algn="just"/>
            <a:r>
              <a:rPr lang="sr-Latn-RS" sz="2400" dirty="0"/>
              <a:t>Jednom napisan tekst koji je odobren od strane akademske </a:t>
            </a:r>
            <a:r>
              <a:rPr lang="sr-Latn-RS" sz="2400" dirty="0" smtClean="0"/>
              <a:t>zajednice </a:t>
            </a:r>
            <a:r>
              <a:rPr lang="sr-Latn-RS" sz="2400" dirty="0"/>
              <a:t>postaje vrhovni arbitar i on konstruiše i definiše, ne samo znanje, već i opipljivu realnost koju opisuje. Kumulativnost takvih tekstova čini ono što će Fuko (u kontekstu analize odnosa modernih vlasti prema svojim </a:t>
            </a:r>
            <a:r>
              <a:rPr lang="sr-Latn-RS" sz="2400" dirty="0" smtClean="0"/>
              <a:t>podanicima) nazvati diskursom istine.</a:t>
            </a:r>
            <a:endParaRPr lang="sr-Latn-RS" sz="2400" dirty="0" smtClean="0"/>
          </a:p>
          <a:p>
            <a:pPr marL="0" indent="0" algn="just">
              <a:buNone/>
            </a:pPr>
            <a:endParaRPr lang="sr-Latn-RS" sz="2000" dirty="0" smtClean="0"/>
          </a:p>
          <a:p>
            <a:pPr algn="just"/>
            <a:endParaRPr lang="sr-Latn-R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44780" y="527050"/>
            <a:ext cx="11950065" cy="6178550"/>
          </a:xfrm>
        </p:spPr>
        <p:txBody>
          <a:bodyPr/>
          <a:p>
            <a:pPr marL="0" indent="0" algn="ctr">
              <a:buNone/>
            </a:pPr>
            <a:endParaRPr lang="sr-Latn-RS" sz="3200" dirty="0" smtClean="0">
              <a:sym typeface="+mn-ea"/>
            </a:endParaRPr>
          </a:p>
          <a:p>
            <a:pPr marL="0" indent="0" algn="ctr">
              <a:buNone/>
            </a:pPr>
            <a:r>
              <a:rPr lang="sr-Latn-RS" sz="3200" dirty="0" smtClean="0">
                <a:sym typeface="+mn-ea"/>
              </a:rPr>
              <a:t>Said: „Orijentalizam je, </a:t>
            </a:r>
            <a:r>
              <a:rPr lang="sr-Latn-CS" sz="3200" dirty="0" smtClean="0">
                <a:sym typeface="+mn-ea"/>
              </a:rPr>
              <a:t>iznad </a:t>
            </a:r>
            <a:r>
              <a:rPr lang="sr-Latn-CS" sz="3200" dirty="0">
                <a:sym typeface="+mn-ea"/>
              </a:rPr>
              <a:t>svega, </a:t>
            </a:r>
            <a:r>
              <a:rPr lang="sr-Latn-CS" sz="3200" i="1" dirty="0">
                <a:sym typeface="+mn-ea"/>
              </a:rPr>
              <a:t>diskurs</a:t>
            </a:r>
            <a:r>
              <a:rPr lang="sr-Latn-CS" sz="3200" dirty="0">
                <a:sym typeface="+mn-ea"/>
              </a:rPr>
              <a:t> </a:t>
            </a:r>
            <a:r>
              <a:rPr lang="sr-Latn-CS" sz="3200" dirty="0" smtClean="0">
                <a:sym typeface="+mn-ea"/>
              </a:rPr>
              <a:t>koji </a:t>
            </a:r>
            <a:r>
              <a:rPr lang="sr-Latn-CS" sz="3200" dirty="0">
                <a:sym typeface="+mn-ea"/>
              </a:rPr>
              <a:t>ne stoji ni u kakvoj direktnoj, korespodentnoj vezi s političkom moći u sirovom obliku, nego se pre stvara i postoji u nejednakoj razmeni s različitim vidovima moći i do izvesne mere se oblikuje u razmeni s političkom moći (kao u slučaju kolonijalnog ili imperijalnog establišmenta), moći intelekta (kao u slučaju dominantnih nauka poput komparativne lingvistike ili anatomije ili bilo koje od modernih političkih nauka), moći kulture (kao u slučaju dogmi ili kanona ukusa, tekstova, vrednosti), moralne moći (kakve su ideje o tome šta </a:t>
            </a:r>
            <a:r>
              <a:rPr lang="sr-Latn-RS" sz="3200" dirty="0">
                <a:sym typeface="+mn-ea"/>
              </a:rPr>
              <a:t>“</a:t>
            </a:r>
            <a:r>
              <a:rPr lang="sr-Latn-CS" sz="3200" dirty="0">
                <a:sym typeface="+mn-ea"/>
              </a:rPr>
              <a:t>mi</a:t>
            </a:r>
            <a:r>
              <a:rPr lang="sr-Latn-RS" sz="3200" dirty="0">
                <a:sym typeface="+mn-ea"/>
              </a:rPr>
              <a:t>”</a:t>
            </a:r>
            <a:r>
              <a:rPr lang="sr-Latn-CS" sz="3200" dirty="0">
                <a:sym typeface="+mn-ea"/>
              </a:rPr>
              <a:t> možemo, a </a:t>
            </a:r>
            <a:r>
              <a:rPr lang="sr-Latn-RS" sz="3200" dirty="0">
                <a:sym typeface="+mn-ea"/>
              </a:rPr>
              <a:t>“</a:t>
            </a:r>
            <a:r>
              <a:rPr lang="sr-Latn-CS" sz="3200" dirty="0">
                <a:sym typeface="+mn-ea"/>
              </a:rPr>
              <a:t>oni</a:t>
            </a:r>
            <a:r>
              <a:rPr lang="sr-Latn-RS" sz="3200" dirty="0">
                <a:sym typeface="+mn-ea"/>
              </a:rPr>
              <a:t>”</a:t>
            </a:r>
            <a:r>
              <a:rPr lang="sr-Latn-CS" sz="3200" dirty="0">
                <a:sym typeface="+mn-ea"/>
              </a:rPr>
              <a:t> ne mogu da čine ili da razumeju kao što </a:t>
            </a:r>
            <a:r>
              <a:rPr lang="sr-Latn-RS" sz="3200" dirty="0">
                <a:sym typeface="+mn-ea"/>
              </a:rPr>
              <a:t>“</a:t>
            </a:r>
            <a:r>
              <a:rPr lang="sr-Latn-CS" sz="3200" dirty="0">
                <a:sym typeface="+mn-ea"/>
              </a:rPr>
              <a:t>mi</a:t>
            </a:r>
            <a:r>
              <a:rPr lang="sr-Latn-RS" sz="3200" dirty="0">
                <a:sym typeface="+mn-ea"/>
              </a:rPr>
              <a:t>”</a:t>
            </a:r>
            <a:r>
              <a:rPr lang="sr-Latn-CS" sz="3200" dirty="0">
                <a:sym typeface="+mn-ea"/>
              </a:rPr>
              <a:t> možemo</a:t>
            </a:r>
            <a:r>
              <a:rPr lang="sr-Latn-CS" sz="3200" dirty="0" smtClean="0">
                <a:sym typeface="+mn-ea"/>
              </a:rPr>
              <a:t>).“</a:t>
            </a:r>
            <a:r>
              <a:rPr lang="sr-Latn-CS" dirty="0" smtClean="0">
                <a:sym typeface="+mn-ea"/>
              </a:rPr>
              <a:t> </a:t>
            </a:r>
            <a:endParaRPr lang="sr-Latn-RS" dirty="0" smtClean="0"/>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466090"/>
          </a:xfrm>
        </p:spPr>
        <p:txBody>
          <a:bodyPr>
            <a:normAutofit fontScale="90000"/>
          </a:bodyPr>
          <a:p>
            <a:pPr algn="ctr"/>
            <a:r>
              <a:rPr lang="sr-Latn-RS" altLang="en-US" b="1">
                <a:effectLst>
                  <a:outerShdw blurRad="38100" dist="38100" dir="2700000" algn="tl">
                    <a:srgbClr val="000000">
                      <a:alpha val="43137"/>
                    </a:srgbClr>
                  </a:outerShdw>
                </a:effectLst>
              </a:rPr>
              <a:t>Šta je sve spada u orijentalizam?</a:t>
            </a:r>
            <a:endParaRPr lang="sr-Latn-RS" altLang="en-US" b="1">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162560" y="951865"/>
            <a:ext cx="11854815" cy="5830570"/>
          </a:xfrm>
        </p:spPr>
        <p:txBody>
          <a:bodyPr/>
          <a:p>
            <a:pPr algn="just"/>
            <a:r>
              <a:rPr lang="sr-Latn-RS" altLang="en-US" sz="2400"/>
              <a:t>Negativno predstavljanje Orijenta: muslimani su opasni, ratoborni, nasilni, preki, lenji, patrijarhalni, tradicionalni, nerazumni, divlji, primitivni, okoštali u verskim učenjima, skloni despotiji itd.</a:t>
            </a:r>
            <a:endParaRPr lang="sr-Latn-RS" altLang="en-US" sz="2400"/>
          </a:p>
          <a:p>
            <a:pPr algn="just"/>
            <a:r>
              <a:rPr lang="sr-Latn-RS" altLang="en-US" sz="2400"/>
              <a:t>Romantičarsko viđenje Orijenta: Istok kao senzualni, prirodni, omamljujć, iskonski, produhovljeni, vehementni korektiv tehnicistički obamrlog Zapada. </a:t>
            </a:r>
            <a:endParaRPr lang="sr-Latn-RS" altLang="en-US" sz="2400"/>
          </a:p>
        </p:txBody>
      </p:sp>
      <p:pic>
        <p:nvPicPr>
          <p:cNvPr id="4" name="Content Placeholder 3" descr="551ed3090c25e"/>
          <p:cNvPicPr>
            <a:picLocks noChangeAspect="1"/>
          </p:cNvPicPr>
          <p:nvPr>
            <p:ph sz="half" idx="2"/>
          </p:nvPr>
        </p:nvPicPr>
        <p:blipFill>
          <a:blip r:embed="rId1"/>
          <a:stretch>
            <a:fillRect/>
          </a:stretch>
        </p:blipFill>
        <p:spPr>
          <a:xfrm>
            <a:off x="452755" y="2873375"/>
            <a:ext cx="5181600" cy="3737610"/>
          </a:xfrm>
          <a:prstGeom prst="rect">
            <a:avLst/>
          </a:prstGeom>
        </p:spPr>
      </p:pic>
      <p:pic>
        <p:nvPicPr>
          <p:cNvPr id="5" name="Picture 4" descr="4d4bde342efc45f15b1b7d9a2d9dc2be"/>
          <p:cNvPicPr>
            <a:picLocks noChangeAspect="1"/>
          </p:cNvPicPr>
          <p:nvPr/>
        </p:nvPicPr>
        <p:blipFill>
          <a:blip r:embed="rId2"/>
          <a:stretch>
            <a:fillRect/>
          </a:stretch>
        </p:blipFill>
        <p:spPr>
          <a:xfrm>
            <a:off x="6903085" y="3174365"/>
            <a:ext cx="4215130" cy="29229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8270" y="229235"/>
            <a:ext cx="11965940" cy="721995"/>
          </a:xfrm>
        </p:spPr>
        <p:txBody>
          <a:bodyPr>
            <a:normAutofit fontScale="90000"/>
          </a:bodyPr>
          <a:p>
            <a:pPr algn="ctr"/>
            <a:r>
              <a:rPr lang="sr-Latn-RS" altLang="en-US" b="1">
                <a:effectLst>
                  <a:outerShdw blurRad="38100" dist="38100" dir="2700000" algn="tl">
                    <a:srgbClr val="000000">
                      <a:alpha val="43137"/>
                    </a:srgbClr>
                  </a:outerShdw>
                </a:effectLst>
              </a:rPr>
              <a:t>Rodna parabola orijentalizma</a:t>
            </a:r>
            <a:endParaRPr lang="sr-Latn-RS" altLang="en-US" b="1">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7635" y="1071245"/>
            <a:ext cx="11875770" cy="5634355"/>
          </a:xfrm>
        </p:spPr>
        <p:txBody>
          <a:bodyPr>
            <a:normAutofit/>
          </a:bodyPr>
          <a:p>
            <a:pPr algn="just"/>
            <a:r>
              <a:rPr lang="sr-Latn-RS" altLang="en-US"/>
              <a:t>Dva nivoa analize.</a:t>
            </a:r>
            <a:r>
              <a:rPr lang="sr-Latn-RS" altLang="en-US" b="1"/>
              <a:t> Prvi nivo</a:t>
            </a:r>
            <a:r>
              <a:rPr lang="sr-Latn-RS" altLang="en-US"/>
              <a:t> kroz antropomorfizovano prođenje stereotipnog odnosa muškarca prema ženi. Said tvrdi da je orijentalizam muško područje sa izrazito seksističkim naočarima. Baš kao što, po pravilu, muška percepcija žene proizilazi iz njegove fantazije o moći, tako i Orijent ima slične karakteristike ovakve parabole. Fantazije o ženi kao penetrabilne, neupitno pokorne, bezgranično senzualne, zavodljive, manje ili više intelektualno inferiorne, i nadasve beskrajno spremne da se preda muškarcu, analogija su slike Orijenta u očima Zapadnjaka. Okoštali patrijarhalni obrasci koji prožimaju globalnu istoriju idejni su ekvivalent odnosa zapadnih putopisaca, državnika i naučnika prema Dalekom istoku. </a:t>
            </a:r>
            <a:endParaRPr lang="sr-Latn-RS" altLang="en-US"/>
          </a:p>
          <a:p>
            <a:pPr algn="just"/>
            <a:r>
              <a:rPr lang="sr-Latn-RS" altLang="en-US" b="1"/>
              <a:t>Drugi nivo</a:t>
            </a:r>
            <a:r>
              <a:rPr lang="sr-Latn-RS" altLang="en-US"/>
              <a:t> je fetišizacija muslimanki: </a:t>
            </a:r>
            <a:r>
              <a:rPr lang="en-US"/>
              <a:t>“Muslimanke su očigledno predane i pokorne, na to sam mogao da računam, u tom pravcu su vaspitavane, za to i da ugode a to je, u osnovi, dovoljno...” – Uelbek, 2015: 260</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365126"/>
            <a:ext cx="11582400" cy="1028246"/>
          </a:xfrm>
        </p:spPr>
        <p:txBody>
          <a:bodyPr>
            <a:normAutofit/>
          </a:bodyPr>
          <a:lstStyle/>
          <a:p>
            <a:pPr algn="ctr"/>
            <a:r>
              <a:rPr lang="sr-Latn-RS" sz="4000" b="1" dirty="0" smtClean="0">
                <a:effectLst>
                  <a:outerShdw blurRad="38100" dist="38100" dir="2700000" algn="tl">
                    <a:srgbClr val="000000">
                      <a:alpha val="43137"/>
                    </a:srgbClr>
                  </a:outerShdw>
                </a:effectLst>
              </a:rPr>
              <a:t>Redefinisanje orijentalizma</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15686" y="1825624"/>
            <a:ext cx="11582400" cy="4792889"/>
          </a:xfrm>
        </p:spPr>
        <p:txBody>
          <a:bodyPr/>
          <a:lstStyle/>
          <a:p>
            <a:pPr algn="just"/>
            <a:r>
              <a:rPr lang="sr-Latn-RS" dirty="0" smtClean="0"/>
              <a:t>Orijentalistički spektar: negativno uslovljeni orijentalizam, srednji put orijentalizma i apologetski orijentalizam.</a:t>
            </a:r>
            <a:endParaRPr lang="sr-Latn-RS" dirty="0" smtClean="0"/>
          </a:p>
          <a:p>
            <a:endParaRPr lang="sr-Latn-RS" dirty="0"/>
          </a:p>
          <a:p>
            <a:endParaRPr lang="sr-Latn-RS" dirty="0" smtClean="0"/>
          </a:p>
          <a:p>
            <a:pPr algn="just"/>
            <a:r>
              <a:rPr lang="sr-Latn-RS" dirty="0" smtClean="0"/>
              <a:t>Kriterijumi srednjeg puta:  </a:t>
            </a:r>
            <a:r>
              <a:rPr lang="sr-Latn-CS" dirty="0" smtClean="0"/>
              <a:t>percepcija islama kao monolitnog verskog sistema i muslimanskog stanovništva kao homogene kategorije, isticanje stereotipnog viđenja islama kao inherentno militantne religije</a:t>
            </a:r>
            <a:r>
              <a:rPr lang="sr-Latn-RS" dirty="0" smtClean="0"/>
              <a:t> i</a:t>
            </a:r>
            <a:r>
              <a:rPr lang="sr-Latn-CS" dirty="0" smtClean="0"/>
              <a:t> odsustvo eksplicitne političke pretenzije na osvajanje bliskoistočnih delova sveta</a:t>
            </a:r>
            <a:r>
              <a:rPr lang="sr-Latn-RS" dirty="0" smtClean="0"/>
              <a:t> ili na vojnu intervenciju u tom delu sveta.</a:t>
            </a:r>
            <a:endParaRPr lang="sr-Latn-RS" dirty="0" smtClean="0"/>
          </a:p>
          <a:p>
            <a:pPr algn="just"/>
            <a:r>
              <a:rPr lang="sr-Latn-RS" dirty="0" smtClean="0">
                <a:solidFill>
                  <a:srgbClr val="FF0000"/>
                </a:solidFill>
              </a:rPr>
              <a:t>Da li je Veber bio (umereni) orijentalista?</a:t>
            </a:r>
            <a:endParaRPr lang="en-US" dirty="0" smtClean="0">
              <a:solidFill>
                <a:srgbClr val="FF0000"/>
              </a:solidFill>
            </a:endParaRPr>
          </a:p>
        </p:txBody>
      </p:sp>
      <p:sp>
        <p:nvSpPr>
          <p:cNvPr id="4" name="Rectangle 3"/>
          <p:cNvSpPr/>
          <p:nvPr/>
        </p:nvSpPr>
        <p:spPr>
          <a:xfrm>
            <a:off x="740229" y="2950029"/>
            <a:ext cx="10733314" cy="33745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p:cNvSpPr txBox="1"/>
          <p:nvPr/>
        </p:nvSpPr>
        <p:spPr>
          <a:xfrm>
            <a:off x="865414" y="2950029"/>
            <a:ext cx="10482943" cy="369332"/>
          </a:xfrm>
          <a:prstGeom prst="rect">
            <a:avLst/>
          </a:prstGeom>
          <a:noFill/>
        </p:spPr>
        <p:txBody>
          <a:bodyPr wrap="square" rtlCol="0">
            <a:spAutoFit/>
          </a:bodyPr>
          <a:lstStyle/>
          <a:p>
            <a:r>
              <a:rPr lang="sr-Latn-RS" dirty="0" smtClean="0"/>
              <a:t>   Negativno uslovljeni                                                     Umereni                                                     Apologetski</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71" y="365125"/>
            <a:ext cx="11636829" cy="1325563"/>
          </a:xfrm>
        </p:spPr>
        <p:txBody>
          <a:bodyPr>
            <a:normAutofit/>
          </a:bodyPr>
          <a:lstStyle/>
          <a:p>
            <a:pPr algn="ctr"/>
            <a:r>
              <a:rPr lang="sr-Latn-RS" sz="4000" b="1" dirty="0" smtClean="0">
                <a:effectLst>
                  <a:outerShdw blurRad="38100" dist="38100" dir="2700000" algn="tl">
                    <a:srgbClr val="000000">
                      <a:alpha val="43137"/>
                    </a:srgbClr>
                  </a:outerShdw>
                </a:effectLst>
              </a:rPr>
              <a:t>Osnovni postulati Veberove socioreligiološke teorije</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0371" y="1825625"/>
            <a:ext cx="11636829" cy="4836432"/>
          </a:xfrm>
        </p:spPr>
        <p:txBody>
          <a:bodyPr>
            <a:normAutofit lnSpcReduction="10000"/>
          </a:bodyPr>
          <a:lstStyle/>
          <a:p>
            <a:pPr algn="just"/>
            <a:r>
              <a:rPr lang="sr-Latn-RS" dirty="0" smtClean="0"/>
              <a:t>Racionalizacija – ključni i polimorfni pojam za razumevanje Veberove (religiološke) teorije.</a:t>
            </a:r>
            <a:endParaRPr lang="sr-Latn-RS" dirty="0" smtClean="0"/>
          </a:p>
          <a:p>
            <a:pPr algn="just"/>
            <a:r>
              <a:rPr lang="sr-Latn-RS" dirty="0"/>
              <a:t>Racionalizacija unutar transcendentnog znači prelazak iz magijskog u opšteetičko i soteriološko. U narednom koraku racionalizacija religije utire put zameni religijskog svetonazora naučnim pogledom na svet. </a:t>
            </a:r>
            <a:r>
              <a:rPr lang="sr-Latn-RS" dirty="0" smtClean="0"/>
              <a:t>P</a:t>
            </a:r>
            <a:r>
              <a:rPr lang="sr-Latn-RS" i="1" dirty="0" smtClean="0"/>
              <a:t>aradox</a:t>
            </a:r>
            <a:r>
              <a:rPr lang="sr-Latn-RS" dirty="0"/>
              <a:t>: racionalizacija religije na koncu znači </a:t>
            </a:r>
            <a:r>
              <a:rPr lang="sr-Latn-RS" dirty="0" smtClean="0"/>
              <a:t>njeno iščezavanje.</a:t>
            </a:r>
            <a:endParaRPr lang="sr-Latn-RS" dirty="0" smtClean="0"/>
          </a:p>
          <a:p>
            <a:pPr algn="just"/>
            <a:r>
              <a:rPr lang="sr-Latn-RS" dirty="0" smtClean="0"/>
              <a:t>Razvijanje hroničnog verskog habitusa kao generički fenomen identifikacije religijskog naspram magijskog. </a:t>
            </a:r>
            <a:endParaRPr lang="sr-Latn-RS" dirty="0" smtClean="0"/>
          </a:p>
          <a:p>
            <a:pPr algn="just"/>
            <a:r>
              <a:rPr lang="sr-Latn-RS" dirty="0" smtClean="0"/>
              <a:t>Stavljanje divinizovane sfere u gravitaciono polje društvenog.</a:t>
            </a:r>
            <a:endParaRPr lang="sr-Latn-RS" dirty="0" smtClean="0"/>
          </a:p>
          <a:p>
            <a:pPr algn="just"/>
            <a:r>
              <a:rPr lang="sr-Latn-RS" dirty="0" smtClean="0"/>
              <a:t>Klasna uslovljenost dogmatike i etike. Radikalna hipoteza: </a:t>
            </a:r>
            <a:r>
              <a:rPr lang="sr-Latn-CS" dirty="0" smtClean="0"/>
              <a:t>verovanje i prakse nisu datost i determinante, već su zapravo zavisne varijable koje umnogome (mada ne u potpunosti) određuje klasna podloga.</a:t>
            </a:r>
            <a:endParaRPr lang="sr-Latn-CS" dirty="0" smtClean="0"/>
          </a:p>
          <a:p>
            <a:pPr algn="just"/>
            <a:endParaRPr lang="sr-Latn-R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dirty="0" smtClean="0">
                <a:effectLst>
                  <a:outerShdw blurRad="38100" dist="38100" dir="2700000" algn="tl">
                    <a:srgbClr val="000000">
                      <a:alpha val="43137"/>
                    </a:srgbClr>
                  </a:outerShdw>
                </a:effectLst>
              </a:rPr>
              <a:t>Klasifikacija svetskih religija: Šluhter </a:t>
            </a:r>
            <a:endParaRPr lang="en-US" b="1" dirty="0">
              <a:effectLst>
                <a:outerShdw blurRad="38100" dist="38100" dir="2700000" algn="tl">
                  <a:srgbClr val="000000">
                    <a:alpha val="43137"/>
                  </a:srgbClr>
                </a:outerShdw>
              </a:effectLst>
            </a:endParaRPr>
          </a:p>
        </p:txBody>
      </p:sp>
      <p:pic>
        <p:nvPicPr>
          <p:cNvPr id="4" name="Content Placeholder 4" descr="tabela"/>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3584961" y="1825621"/>
            <a:ext cx="5760720" cy="4991327"/>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9318</Words>
  <Application>WPS Presentation</Application>
  <PresentationFormat>Widescreen</PresentationFormat>
  <Paragraphs>146</Paragraphs>
  <Slides>19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19</vt:i4>
      </vt:variant>
    </vt:vector>
  </HeadingPairs>
  <TitlesOfParts>
    <vt:vector size="31" baseType="lpstr">
      <vt:lpstr>Arial</vt:lpstr>
      <vt:lpstr>SimSun</vt:lpstr>
      <vt:lpstr>Wingdings</vt:lpstr>
      <vt:lpstr>Calibri</vt:lpstr>
      <vt:lpstr>Times New Roman</vt:lpstr>
      <vt:lpstr>Algerian</vt:lpstr>
      <vt:lpstr>Calibri Light</vt:lpstr>
      <vt:lpstr>Microsoft YaHei</vt:lpstr>
      <vt:lpstr/>
      <vt:lpstr>Arial Unicode MS</vt:lpstr>
      <vt:lpstr>Gabriola</vt:lpstr>
      <vt:lpstr>Office Theme</vt:lpstr>
      <vt:lpstr>PowerPoint 演示文稿</vt:lpstr>
      <vt:lpstr>Orijentalizam</vt:lpstr>
      <vt:lpstr>Epsitemologija orijentalizma: diskurzivni mehanizam orijentalističkog drugojačenja</vt:lpstr>
      <vt:lpstr>PowerPoint 演示文稿</vt:lpstr>
      <vt:lpstr>Šta je sve spada u orijentalizam?</vt:lpstr>
      <vt:lpstr>Rodna parabola orijentalizma</vt:lpstr>
      <vt:lpstr>Redefinisanje orijentalizma</vt:lpstr>
      <vt:lpstr>Osnovni postulati Veberove socioreligiološke teorije</vt:lpstr>
      <vt:lpstr>Klasifikacija svetskih religija: Šluhter </vt:lpstr>
      <vt:lpstr>Društveni slojevi i religijski sistemi</vt:lpstr>
      <vt:lpstr>Islam kao religija ratnika u Veberovoj teoriji</vt:lpstr>
      <vt:lpstr>Islamološki odgovor</vt:lpstr>
      <vt:lpstr>Kur’an (98:7-8) </vt:lpstr>
      <vt:lpstr>Kur’an (3:20)</vt:lpstr>
      <vt:lpstr>Kur’an (3:21) </vt:lpstr>
      <vt:lpstr>KUR’AN (4:89)</vt:lpstr>
      <vt:lpstr>Sufizam u Veberovom ključu </vt:lpstr>
      <vt:lpstr>Ima li orijentalizma u Veberovom shvatanju sufizma?</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Nataša</cp:lastModifiedBy>
  <cp:revision>73</cp:revision>
  <dcterms:created xsi:type="dcterms:W3CDTF">2018-11-22T20:27:00Z</dcterms:created>
  <dcterms:modified xsi:type="dcterms:W3CDTF">2019-03-19T21:14:00Z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