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34715-3D93-4A35-87C9-5E6676C23204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E9714-2C34-46C7-8AFB-1EF1267A4A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2DED6-1C3C-45C6-B0CF-10DE06EC4CE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98B30-EBE1-4AA7-B6C7-6BF2FE86A0FB}" type="slidenum">
              <a:rPr lang="en-US"/>
              <a:pPr/>
              <a:t>7</a:t>
            </a:fld>
            <a:endParaRPr lang="en-US"/>
          </a:p>
        </p:txBody>
      </p:sp>
      <p:sp>
        <p:nvSpPr>
          <p:cNvPr id="1075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07524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B9F640-EC5B-412D-9AB3-7FB87579A07E}" type="slidenum">
              <a:rPr lang="en-GB" sz="1200">
                <a:latin typeface="Calibri" pitchFamily="34" charset="0"/>
              </a:rPr>
              <a:pPr algn="r"/>
              <a:t>7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E71967-7ECB-41EE-AC49-7F08EE6B78AC}" type="slidenum">
              <a:rPr lang="en-US"/>
              <a:pPr/>
              <a:t>20</a:t>
            </a:fld>
            <a:endParaRPr lang="en-US"/>
          </a:p>
        </p:txBody>
      </p:sp>
      <p:sp>
        <p:nvSpPr>
          <p:cNvPr id="12390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2390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A843540-FC10-4E74-945B-D2996565960A}" type="slidenum">
              <a:rPr lang="en-GB" sz="1200">
                <a:latin typeface="Calibri" pitchFamily="34" charset="0"/>
              </a:rPr>
              <a:pPr algn="r"/>
              <a:t>20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DAA9F-E63D-4180-B95F-7527F8198C87}" type="slidenum">
              <a:rPr lang="en-US"/>
              <a:pPr/>
              <a:t>32</a:t>
            </a:fld>
            <a:endParaRPr lang="en-US"/>
          </a:p>
        </p:txBody>
      </p:sp>
      <p:sp>
        <p:nvSpPr>
          <p:cNvPr id="13926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3926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52FDD9C-FA44-4001-9006-2044FB1CD6EE}" type="slidenum">
              <a:rPr lang="en-GB" sz="1200">
                <a:latin typeface="Calibri" pitchFamily="34" charset="0"/>
              </a:rPr>
              <a:pPr algn="r"/>
              <a:t>32</a:t>
            </a:fld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9855F-4D60-43E1-B6D7-9E78740F2D37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26F3D-1564-4C01-97C6-B21E6B4557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collections.lacma.org/node/244007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retyakovgallerymagazine.com/articles/4-2018-61/living-territory-art-new-perspectives-mikhail-larionov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n</a:t>
            </a:r>
            <a:r>
              <a:rPr lang="sr-Latn-RS" smtClean="0"/>
              <a:t>eoprimitivizam/larionov</a:t>
            </a:r>
            <a:r>
              <a:rPr lang="sr-Latn-RS" dirty="0" smtClean="0"/>
              <a:t>, gončarova i maljevič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museumsyndicate.com/images/1/39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04800"/>
            <a:ext cx="50831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2"/>
          <p:cNvSpPr>
            <a:spLocks noChangeArrowheads="1"/>
          </p:cNvSpPr>
          <p:nvPr/>
        </p:nvSpPr>
        <p:spPr bwMode="auto">
          <a:xfrm>
            <a:off x="304800" y="228600"/>
            <a:ext cx="3124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1907, </a:t>
            </a:r>
            <a:r>
              <a:rPr lang="sr-Latn-RS" i="1" dirty="0" smtClean="0">
                <a:latin typeface="Calibri" pitchFamily="34" charset="0"/>
              </a:rPr>
              <a:t>Palanački dendi</a:t>
            </a:r>
            <a:r>
              <a:rPr lang="sr-Latn-R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100x89 cm. </a:t>
            </a:r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View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52400"/>
            <a:ext cx="41243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2"/>
          <p:cNvSpPr>
            <a:spLocks noChangeArrowheads="1"/>
          </p:cNvSpPr>
          <p:nvPr/>
        </p:nvSpPr>
        <p:spPr bwMode="auto">
          <a:xfrm>
            <a:off x="5410200" y="3733800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sz="1600" dirty="0" smtClean="0">
                <a:latin typeface="Calibri" pitchFamily="34" charset="0"/>
              </a:rPr>
              <a:t>Larionov, </a:t>
            </a:r>
            <a:r>
              <a:rPr lang="sr-Latn-RS" sz="1600" i="1" dirty="0" smtClean="0">
                <a:latin typeface="Calibri" pitchFamily="34" charset="0"/>
              </a:rPr>
              <a:t>Jutro u baraci, motiv iz vojničkog života</a:t>
            </a:r>
            <a:endParaRPr lang="en-US" sz="1600" i="1" dirty="0">
              <a:latin typeface="Calibri" pitchFamily="34" charset="0"/>
            </a:endParaRPr>
          </a:p>
          <a:p>
            <a:pPr algn="r"/>
            <a:r>
              <a:rPr lang="en-US" sz="1600" dirty="0">
                <a:latin typeface="Calibri" pitchFamily="34" charset="0"/>
              </a:rPr>
              <a:t>1910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 ulje na platnu </a:t>
            </a:r>
            <a:r>
              <a:rPr lang="en-US" sz="1600" dirty="0">
                <a:latin typeface="Calibri" pitchFamily="34" charset="0"/>
              </a:rPr>
              <a:t/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>
                <a:latin typeface="Calibri" pitchFamily="34" charset="0"/>
              </a:rPr>
              <a:t>86 х 103</a:t>
            </a:r>
            <a:r>
              <a:rPr lang="sr-Latn-CS" sz="1600" dirty="0">
                <a:latin typeface="Calibri" pitchFamily="34" charset="0"/>
              </a:rPr>
              <a:t>, </a:t>
            </a:r>
            <a:r>
              <a:rPr lang="en-US" sz="1600" dirty="0" err="1" smtClean="0"/>
              <a:t>Tretjakovska</a:t>
            </a:r>
            <a:r>
              <a:rPr lang="en-US" sz="1600" dirty="0" smtClean="0"/>
              <a:t> </a:t>
            </a:r>
            <a:r>
              <a:rPr lang="en-US" sz="1600" dirty="0" err="1" smtClean="0"/>
              <a:t>galerija</a:t>
            </a:r>
            <a:r>
              <a:rPr lang="sr-Latn-RS" sz="1600" dirty="0" smtClean="0"/>
              <a:t>, Moskva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12644" name="Picture 4" descr="View full 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4000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Rectangle 4"/>
          <p:cNvSpPr>
            <a:spLocks noChangeArrowheads="1"/>
          </p:cNvSpPr>
          <p:nvPr/>
        </p:nvSpPr>
        <p:spPr bwMode="auto">
          <a:xfrm>
            <a:off x="304800" y="3733800"/>
            <a:ext cx="3733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Larionov, </a:t>
            </a:r>
            <a:r>
              <a:rPr lang="sr-Latn-RS" sz="1600" i="1" dirty="0" smtClean="0">
                <a:latin typeface="Calibri" pitchFamily="34" charset="0"/>
              </a:rPr>
              <a:t>Vojnici se kupaju</a:t>
            </a:r>
            <a:endParaRPr lang="en-US" sz="1600" i="1" dirty="0">
              <a:latin typeface="Calibri" pitchFamily="34" charset="0"/>
            </a:endParaRPr>
          </a:p>
          <a:p>
            <a:r>
              <a:rPr lang="en-US" sz="1600" dirty="0">
                <a:latin typeface="Calibri" pitchFamily="34" charset="0"/>
              </a:rPr>
              <a:t>1911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 ulje na platnu </a:t>
            </a:r>
            <a:r>
              <a:rPr lang="en-US" sz="1600" dirty="0">
                <a:latin typeface="Calibri" pitchFamily="34" charset="0"/>
              </a:rPr>
              <a:t/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>
                <a:latin typeface="Calibri" pitchFamily="34" charset="0"/>
              </a:rPr>
              <a:t>91х105</a:t>
            </a:r>
            <a:r>
              <a:rPr lang="sr-Latn-CS" sz="1600" dirty="0">
                <a:latin typeface="Calibri" pitchFamily="34" charset="0"/>
              </a:rPr>
              <a:t>, </a:t>
            </a:r>
            <a:r>
              <a:rPr lang="en-US" sz="1600" dirty="0" err="1" smtClean="0"/>
              <a:t>Tretjakovska</a:t>
            </a:r>
            <a:r>
              <a:rPr lang="en-US" sz="1600" dirty="0" smtClean="0"/>
              <a:t> </a:t>
            </a:r>
            <a:r>
              <a:rPr lang="en-US" sz="1600" dirty="0" err="1" smtClean="0"/>
              <a:t>galerija</a:t>
            </a:r>
            <a:r>
              <a:rPr lang="sr-Latn-RS" sz="1600" dirty="0" smtClean="0"/>
              <a:t>, Moskva</a:t>
            </a:r>
          </a:p>
          <a:p>
            <a:endParaRPr lang="sr-Latn-R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O</a:t>
            </a:r>
            <a:r>
              <a:rPr lang="sr-Latn-RS" sz="1600" dirty="0" smtClean="0">
                <a:latin typeface="Calibri" pitchFamily="34" charset="0"/>
              </a:rPr>
              <a:t> vojničkim scenama videti pdf </a:t>
            </a:r>
            <a:r>
              <a:rPr lang="sr-Latn-RS" sz="1600" i="1" dirty="0" smtClean="0"/>
              <a:t>‘</a:t>
            </a:r>
            <a:r>
              <a:rPr lang="en-US" sz="1600" i="1" dirty="0" smtClean="0"/>
              <a:t>Infant Art: Mikhail </a:t>
            </a:r>
            <a:r>
              <a:rPr lang="en-US" sz="1600" i="1" dirty="0" err="1" smtClean="0"/>
              <a:t>Larionov</a:t>
            </a:r>
            <a:r>
              <a:rPr lang="en-US" sz="1600" i="1" dirty="0" smtClean="0"/>
              <a:t>, Children’s Drawings, and Neo- </a:t>
            </a:r>
            <a:r>
              <a:rPr lang="en-US" sz="1600" i="1" dirty="0" err="1" smtClean="0"/>
              <a:t>Primitivist</a:t>
            </a:r>
            <a:r>
              <a:rPr lang="en-US" sz="1600" i="1" dirty="0" smtClean="0"/>
              <a:t> Art</a:t>
            </a:r>
            <a:r>
              <a:rPr lang="sr-Latn-RS" sz="1600" i="1" dirty="0" smtClean="0"/>
              <a:t>’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7638"/>
            <a:ext cx="63246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8"/>
          <p:cNvSpPr>
            <a:spLocks noChangeArrowheads="1"/>
          </p:cNvSpPr>
          <p:nvPr/>
        </p:nvSpPr>
        <p:spPr bwMode="auto">
          <a:xfrm>
            <a:off x="4038600" y="6019800"/>
            <a:ext cx="495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Larionov, </a:t>
            </a:r>
            <a:r>
              <a:rPr lang="sr-Latn-RS" i="1" dirty="0" smtClean="0">
                <a:latin typeface="Calibri" pitchFamily="34" charset="0"/>
              </a:rPr>
              <a:t>Vojnik u šumi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1911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National </a:t>
            </a:r>
            <a:r>
              <a:rPr lang="en-US" dirty="0">
                <a:latin typeface="Calibri" pitchFamily="34" charset="0"/>
              </a:rPr>
              <a:t>Galleries of Scotland, </a:t>
            </a:r>
            <a:r>
              <a:rPr lang="en-US" dirty="0" smtClean="0">
                <a:latin typeface="Calibri" pitchFamily="34" charset="0"/>
              </a:rPr>
              <a:t>Edinburgh</a:t>
            </a:r>
            <a:r>
              <a:rPr lang="sr-Latn-RS" dirty="0" smtClean="0">
                <a:latin typeface="Calibri" pitchFamily="34" charset="0"/>
              </a:rPr>
              <a:t>, ulje na platnu</a:t>
            </a:r>
            <a:r>
              <a:rPr lang="en-US" dirty="0" smtClean="0">
                <a:latin typeface="Calibri" pitchFamily="34" charset="0"/>
              </a:rPr>
              <a:t>; </a:t>
            </a:r>
            <a:r>
              <a:rPr lang="en-US" dirty="0">
                <a:latin typeface="Calibri" pitchFamily="34" charset="0"/>
              </a:rPr>
              <a:t>84.5 x 91.4 cm.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 noChangeArrowheads="1"/>
          </p:cNvPicPr>
          <p:nvPr/>
        </p:nvPicPr>
        <p:blipFill>
          <a:blip r:embed="rId2"/>
          <a:srcRect l="24406" t="15369" r="24458" b="12347"/>
          <a:stretch>
            <a:fillRect/>
          </a:stretch>
        </p:blipFill>
        <p:spPr bwMode="auto">
          <a:xfrm>
            <a:off x="2971800" y="152400"/>
            <a:ext cx="6019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228600" y="228600"/>
            <a:ext cx="2438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Larionov, </a:t>
            </a:r>
            <a:r>
              <a:rPr lang="sr-Latn-RS" i="1" dirty="0" smtClean="0">
                <a:latin typeface="Calibri" pitchFamily="34" charset="0"/>
              </a:rPr>
              <a:t>Vojnik na konju,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1911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Tate </a:t>
            </a:r>
            <a:r>
              <a:rPr lang="en-US" dirty="0">
                <a:latin typeface="Calibri" pitchFamily="34" charset="0"/>
              </a:rPr>
              <a:t>Gallery, </a:t>
            </a:r>
            <a:r>
              <a:rPr lang="en-US" dirty="0" smtClean="0">
                <a:latin typeface="Calibri" pitchFamily="34" charset="0"/>
              </a:rPr>
              <a:t>London</a:t>
            </a:r>
            <a:r>
              <a:rPr lang="sr-Latn-RS" dirty="0" smtClean="0">
                <a:latin typeface="Calibri" pitchFamily="34" charset="0"/>
              </a:rPr>
              <a:t>, ulje na platnu</a:t>
            </a:r>
            <a:r>
              <a:rPr lang="en-US" dirty="0" smtClean="0">
                <a:latin typeface="Calibri" pitchFamily="34" charset="0"/>
              </a:rPr>
              <a:t>; </a:t>
            </a:r>
            <a:r>
              <a:rPr lang="en-US" dirty="0">
                <a:latin typeface="Calibri" pitchFamily="34" charset="0"/>
              </a:rPr>
              <a:t>87 x 99.1 cm.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152400" y="228600"/>
            <a:ext cx="2514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Mikhail </a:t>
            </a:r>
            <a:r>
              <a:rPr lang="sr-Latn-RS" dirty="0" smtClean="0">
                <a:latin typeface="Calibri" pitchFamily="34" charset="0"/>
              </a:rPr>
              <a:t> Vojnik se odmara, </a:t>
            </a:r>
            <a:r>
              <a:rPr lang="en-US" dirty="0" smtClean="0">
                <a:latin typeface="Calibri" pitchFamily="34" charset="0"/>
              </a:rPr>
              <a:t>1911</a:t>
            </a:r>
            <a:r>
              <a:rPr lang="sr-Latn-RS" dirty="0" smtClean="0">
                <a:latin typeface="Calibri" pitchFamily="34" charset="0"/>
              </a:rPr>
              <a:t>, ulje na platnu,</a:t>
            </a:r>
            <a:endParaRPr lang="en-U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r>
              <a:rPr lang="sr-Latn-RS" dirty="0" smtClean="0">
                <a:latin typeface="Calibri" pitchFamily="34" charset="0"/>
              </a:rPr>
              <a:t>,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0" y="0"/>
            <a:ext cx="6254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28600" y="152400"/>
            <a:ext cx="2362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1909-1910, </a:t>
            </a:r>
            <a:r>
              <a:rPr lang="sr-Latn-RS" dirty="0" smtClean="0">
                <a:latin typeface="Calibri" pitchFamily="34" charset="0"/>
              </a:rPr>
              <a:t>Vojnici igraju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87.95 x 101.92 cm)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Los Angeles County Museum of Art</a:t>
            </a:r>
            <a:r>
              <a:rPr lang="sr-Latn-CS" dirty="0">
                <a:latin typeface="Calibri" pitchFamily="34" charset="0"/>
              </a:rPr>
              <a:t> (LACMA</a:t>
            </a:r>
            <a:r>
              <a:rPr lang="sr-Latn-CS" dirty="0" smtClean="0">
                <a:latin typeface="Calibri" pitchFamily="34" charset="0"/>
              </a:rPr>
              <a:t>)</a:t>
            </a:r>
          </a:p>
          <a:p>
            <a:pPr algn="r"/>
            <a:r>
              <a:rPr lang="sr-Latn-CS" dirty="0" smtClean="0">
                <a:latin typeface="Calibri" pitchFamily="34" charset="0"/>
              </a:rPr>
              <a:t>Videti na: </a:t>
            </a:r>
            <a:r>
              <a:rPr lang="en-US" dirty="0" smtClean="0">
                <a:hlinkClick r:id="rId2"/>
              </a:rPr>
              <a:t>https://collections.lacma.org/node/244007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6739" name="Picture 2" descr="http://collections.lacma.org/sites/default/files/remote_images/piction/ma-31824108-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0"/>
            <a:ext cx="6324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3"/>
          <p:cNvSpPr>
            <a:spLocks noChangeArrowheads="1"/>
          </p:cNvSpPr>
          <p:nvPr/>
        </p:nvSpPr>
        <p:spPr bwMode="auto">
          <a:xfrm>
            <a:off x="0" y="3200400"/>
            <a:ext cx="2743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sr-Latn-CS" dirty="0">
                <a:latin typeface="Calibri" pitchFamily="34" charset="0"/>
              </a:rPr>
              <a:t>reči i tekst </a:t>
            </a:r>
          </a:p>
          <a:p>
            <a:pPr marL="342900" indent="-342900">
              <a:buFontTx/>
              <a:buAutoNum type="arabicPeriod"/>
            </a:pPr>
            <a:r>
              <a:rPr lang="sr-Latn-CS" dirty="0">
                <a:latin typeface="Calibri" pitchFamily="34" charset="0"/>
              </a:rPr>
              <a:t>jarko obojene kompozicije</a:t>
            </a:r>
          </a:p>
          <a:p>
            <a:pPr marL="342900" indent="-342900">
              <a:buFontTx/>
              <a:buAutoNum type="arabicPeriod"/>
            </a:pPr>
            <a:r>
              <a:rPr lang="sr-Latn-CS" dirty="0">
                <a:latin typeface="Calibri" pitchFamily="34" charset="0"/>
              </a:rPr>
              <a:t>predstave ljudi i predmeta </a:t>
            </a:r>
            <a:r>
              <a:rPr lang="sr-Latn-CS" dirty="0" smtClean="0">
                <a:latin typeface="Calibri" pitchFamily="34" charset="0"/>
              </a:rPr>
              <a:t>plutaju </a:t>
            </a:r>
            <a:r>
              <a:rPr lang="sr-Latn-CS" dirty="0">
                <a:latin typeface="Calibri" pitchFamily="34" charset="0"/>
              </a:rPr>
              <a:t>arbitrarno jedni iznad drugih na </a:t>
            </a:r>
            <a:r>
              <a:rPr lang="sr-Latn-CS" dirty="0" smtClean="0">
                <a:latin typeface="Calibri" pitchFamily="34" charset="0"/>
              </a:rPr>
              <a:t>zaravnjenom </a:t>
            </a:r>
            <a:r>
              <a:rPr lang="sr-Latn-CS" dirty="0">
                <a:latin typeface="Calibri" pitchFamily="34" charset="0"/>
              </a:rPr>
              <a:t>i/ili nedefinisanom slikarskom prostoru – izobličeni i ravni figuralni stil - lubok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museumsyndicate.com/images/1/4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612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1524000" y="2286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1912, </a:t>
            </a:r>
            <a:r>
              <a:rPr lang="sr-Latn-RS" i="1" dirty="0" smtClean="0">
                <a:latin typeface="Calibri" pitchFamily="34" charset="0"/>
              </a:rPr>
              <a:t>Venera</a:t>
            </a:r>
            <a:r>
              <a:rPr lang="sr-Latn-CS" i="1" dirty="0" smtClean="0">
                <a:latin typeface="Calibri" pitchFamily="34" charset="0"/>
              </a:rPr>
              <a:t> (i Mihail)</a:t>
            </a:r>
            <a:r>
              <a:rPr lang="sr-Latn-C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ctr"/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>
                <a:latin typeface="Calibri" pitchFamily="34" charset="0"/>
              </a:rPr>
              <a:t>68 x 85.5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65389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Rectangle 2"/>
          <p:cNvSpPr>
            <a:spLocks noChangeArrowheads="1"/>
          </p:cNvSpPr>
          <p:nvPr/>
        </p:nvSpPr>
        <p:spPr bwMode="auto">
          <a:xfrm>
            <a:off x="533400" y="5591175"/>
            <a:ext cx="8077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Larionov, </a:t>
            </a:r>
            <a:r>
              <a:rPr lang="en-US" i="1" dirty="0" err="1" smtClean="0">
                <a:latin typeface="Calibri" pitchFamily="34" charset="0"/>
              </a:rPr>
              <a:t>Ven</a:t>
            </a:r>
            <a:r>
              <a:rPr lang="sr-Latn-RS" i="1" dirty="0" smtClean="0">
                <a:latin typeface="Calibri" pitchFamily="34" charset="0"/>
              </a:rPr>
              <a:t>era</a:t>
            </a:r>
            <a:r>
              <a:rPr lang="sr-Latn-R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83x100</a:t>
            </a:r>
          </a:p>
          <a:p>
            <a:pPr algn="r"/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postfiles2.naver.net/data5/2005/5/30/65/z2-swwyang.jpg?type=w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25" y="1143000"/>
            <a:ext cx="6607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Rectangle 2"/>
          <p:cNvSpPr>
            <a:spLocks noChangeArrowheads="1"/>
          </p:cNvSpPr>
          <p:nvPr/>
        </p:nvSpPr>
        <p:spPr bwMode="auto">
          <a:xfrm>
            <a:off x="609600" y="228600"/>
            <a:ext cx="784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solidFill>
                  <a:srgbClr val="000000"/>
                </a:solidFill>
                <a:cs typeface="Arial" charset="0"/>
              </a:rPr>
              <a:t>Larionov, </a:t>
            </a:r>
            <a:r>
              <a:rPr lang="sr-Latn-RS" i="1" dirty="0" smtClean="0">
                <a:solidFill>
                  <a:srgbClr val="000000"/>
                </a:solidFill>
                <a:cs typeface="Arial" charset="0"/>
              </a:rPr>
              <a:t>Jevrejska Venera</a:t>
            </a:r>
            <a:r>
              <a:rPr lang="sr-Latn-RS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1912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 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b="1" dirty="0">
                <a:solidFill>
                  <a:srgbClr val="000000"/>
                </a:solidFill>
                <a:cs typeface="Arial" charset="0"/>
              </a:rPr>
            </a:br>
            <a:r>
              <a:rPr lang="en-US" dirty="0">
                <a:solidFill>
                  <a:srgbClr val="000000"/>
                </a:solidFill>
                <a:cs typeface="Arial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103x144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cm</a:t>
            </a:r>
            <a:r>
              <a:rPr lang="sr-Latn-RS" dirty="0" smtClean="0">
                <a:solidFill>
                  <a:srgbClr val="000000"/>
                </a:solidFill>
                <a:cs typeface="Arial" charset="0"/>
              </a:rPr>
              <a:t>, Umetnička galerija,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Ekaterinburg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/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7608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image2.findagrave.com/photos/2007/358/23557352_1198655508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29527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4191000" y="3048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Mihail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Feodorovi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(Tiraspol</a:t>
            </a:r>
            <a:r>
              <a:rPr lang="en-US" dirty="0">
                <a:latin typeface="Calibri" pitchFamily="34" charset="0"/>
              </a:rPr>
              <a:t>, Moldova, Russia, 3 June 1881 – </a:t>
            </a:r>
            <a:r>
              <a:rPr lang="en-US" dirty="0" err="1" smtClean="0">
                <a:latin typeface="Calibri" pitchFamily="34" charset="0"/>
              </a:rPr>
              <a:t>Fontenay</a:t>
            </a:r>
            <a:r>
              <a:rPr lang="en-US" dirty="0" smtClean="0">
                <a:latin typeface="Calibri" pitchFamily="34" charset="0"/>
              </a:rPr>
              <a:t>-aux-Roses</a:t>
            </a:r>
            <a:r>
              <a:rPr lang="en-US" dirty="0">
                <a:latin typeface="Calibri" pitchFamily="34" charset="0"/>
              </a:rPr>
              <a:t>, France, 10 May 1964</a:t>
            </a:r>
          </a:p>
        </p:txBody>
      </p:sp>
      <p:pic>
        <p:nvPicPr>
          <p:cNvPr id="100356" name="Picture 4" descr="http://nga.gov.au/Exhibition/BALLETSRUSSES/IMAGES/SUPS/200/208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1676400"/>
            <a:ext cx="1905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6" descr="http://www.msi-mall.com/art/avantgarde/images/artists/larion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057400"/>
            <a:ext cx="23907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learn.columbia.edu/courses/russianart/images/medium/larionov_katsapven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143000"/>
            <a:ext cx="62722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763713" y="404813"/>
          <a:ext cx="5791200" cy="548640"/>
        </p:xfrm>
        <a:graphic>
          <a:graphicData uri="http://schemas.openxmlformats.org/drawingml/2006/table">
            <a:tbl>
              <a:tblPr/>
              <a:tblGrid>
                <a:gridCol w="57912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886" name="Prostokąt 3"/>
          <p:cNvSpPr>
            <a:spLocks noChangeArrowheads="1"/>
          </p:cNvSpPr>
          <p:nvPr/>
        </p:nvSpPr>
        <p:spPr bwMode="auto">
          <a:xfrm>
            <a:off x="533400" y="76200"/>
            <a:ext cx="8153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itchFamily="34" charset="0"/>
              </a:rPr>
              <a:t>Mikhail </a:t>
            </a:r>
            <a:r>
              <a:rPr lang="en-GB" b="1" dirty="0" err="1">
                <a:latin typeface="Calibri" pitchFamily="34" charset="0"/>
              </a:rPr>
              <a:t>Larionov</a:t>
            </a:r>
            <a:r>
              <a:rPr lang="pl-PL" b="1" dirty="0">
                <a:latin typeface="Calibri" pitchFamily="34" charset="0"/>
              </a:rPr>
              <a:t>, </a:t>
            </a:r>
            <a:r>
              <a:rPr lang="pl-PL" b="1" dirty="0" smtClean="0">
                <a:latin typeface="Calibri" pitchFamily="34" charset="0"/>
              </a:rPr>
              <a:t>‘</a:t>
            </a:r>
            <a:r>
              <a:rPr lang="en-GB" i="1" dirty="0" err="1" smtClean="0">
                <a:latin typeface="Calibri" pitchFamily="34" charset="0"/>
              </a:rPr>
              <a:t>Katsap</a:t>
            </a:r>
            <a:r>
              <a:rPr lang="sr-Latn-RS" i="1" dirty="0" smtClean="0">
                <a:latin typeface="Calibri" pitchFamily="34" charset="0"/>
              </a:rPr>
              <a:t>’ (Ruska)</a:t>
            </a:r>
            <a:r>
              <a:rPr lang="en-GB" i="1" dirty="0" smtClean="0">
                <a:latin typeface="Calibri" pitchFamily="34" charset="0"/>
              </a:rPr>
              <a:t> </a:t>
            </a:r>
            <a:r>
              <a:rPr lang="en-GB" i="1" dirty="0" err="1" smtClean="0">
                <a:latin typeface="Calibri" pitchFamily="34" charset="0"/>
              </a:rPr>
              <a:t>Ven</a:t>
            </a:r>
            <a:r>
              <a:rPr lang="sr-Latn-RS" i="1" dirty="0" smtClean="0">
                <a:latin typeface="Calibri" pitchFamily="34" charset="0"/>
              </a:rPr>
              <a:t>era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en-GB" dirty="0">
                <a:latin typeface="Calibri" pitchFamily="34" charset="0"/>
              </a:rPr>
              <a:t>1912</a:t>
            </a:r>
            <a:br>
              <a:rPr lang="en-GB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GB" dirty="0" smtClean="0">
                <a:latin typeface="Calibri" pitchFamily="34" charset="0"/>
              </a:rPr>
              <a:t>. </a:t>
            </a:r>
            <a:r>
              <a:rPr lang="en-GB" dirty="0">
                <a:latin typeface="Calibri" pitchFamily="34" charset="0"/>
              </a:rPr>
              <a:t>99.5 x 129.5 </a:t>
            </a:r>
            <a:r>
              <a:rPr lang="en-GB" dirty="0" smtClean="0">
                <a:latin typeface="Calibri" pitchFamily="34" charset="0"/>
              </a:rPr>
              <a:t>cm</a:t>
            </a:r>
            <a:r>
              <a:rPr lang="sr-Latn-RS" dirty="0" smtClean="0">
                <a:latin typeface="Calibri" pitchFamily="34" charset="0"/>
              </a:rPr>
              <a:t>, Državni umetnički muzej, Nižnji Novgorod</a:t>
            </a:r>
            <a:r>
              <a:rPr lang="en-GB" dirty="0">
                <a:latin typeface="Calibri" pitchFamily="34" charset="0"/>
              </a:rPr>
              <a:t/>
            </a:r>
            <a:br>
              <a:rPr lang="en-GB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(‘Katsap’ je </a:t>
            </a:r>
            <a:r>
              <a:rPr lang="en-US" dirty="0" err="1" smtClean="0"/>
              <a:t>Katsap</a:t>
            </a:r>
            <a:r>
              <a:rPr lang="en-US" dirty="0" smtClean="0"/>
              <a:t>; </a:t>
            </a:r>
            <a:r>
              <a:rPr lang="sr-Latn-RS" dirty="0" smtClean="0"/>
              <a:t>uvredljivi naziv za</a:t>
            </a:r>
            <a:r>
              <a:rPr lang="en-US" dirty="0" smtClean="0"/>
              <a:t> </a:t>
            </a:r>
            <a:r>
              <a:rPr lang="en-US" dirty="0" err="1" smtClean="0"/>
              <a:t>Rus</a:t>
            </a:r>
            <a:r>
              <a:rPr lang="sr-Latn-RS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posebno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ukrajinske</a:t>
            </a:r>
            <a:r>
              <a:rPr lang="en-US" dirty="0" smtClean="0"/>
              <a:t> </a:t>
            </a:r>
            <a:r>
              <a:rPr lang="en-US" dirty="0" err="1" smtClean="0"/>
              <a:t>perspektive</a:t>
            </a:r>
            <a:r>
              <a:rPr lang="en-US" dirty="0" smtClean="0"/>
              <a:t>)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60960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https://www.tretyakovgallerymagazine.com/articles/4-2018-61/living-territory-art-new-perspectives-mikhail-larionov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809625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3200400" y="6324600"/>
            <a:ext cx="2434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Ticijan, Urbinska Venera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5"/>
          <p:cNvSpPr>
            <a:spLocks noChangeArrowheads="1"/>
          </p:cNvSpPr>
          <p:nvPr/>
        </p:nvSpPr>
        <p:spPr bwMode="auto">
          <a:xfrm>
            <a:off x="381000" y="6491288"/>
            <a:ext cx="2239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b="1" dirty="0" smtClean="0">
                <a:latin typeface="Calibri" pitchFamily="34" charset="0"/>
              </a:rPr>
              <a:t>Mane, 1863</a:t>
            </a:r>
            <a:r>
              <a:rPr lang="sr-Latn-CS" b="1" dirty="0">
                <a:latin typeface="Calibri" pitchFamily="34" charset="0"/>
              </a:rPr>
              <a:t>, Olimpija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museumsyndicate.com/images/1/39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28600"/>
            <a:ext cx="48291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381000" y="304800"/>
            <a:ext cx="327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Proleće</a:t>
            </a:r>
            <a:r>
              <a:rPr lang="sr-Latn-R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I</a:t>
            </a:r>
            <a:r>
              <a:rPr lang="sr-Latn-RS" dirty="0" smtClean="0">
                <a:latin typeface="Calibri" pitchFamily="34" charset="0"/>
              </a:rPr>
              <a:t>z ciklusa Godišnjih doba, </a:t>
            </a:r>
            <a:r>
              <a:rPr lang="sr-Latn-CS" dirty="0" smtClean="0">
                <a:latin typeface="Calibri" pitchFamily="34" charset="0"/>
              </a:rPr>
              <a:t>1912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142x118 cm. </a:t>
            </a:r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www.museumsyndicate.com/images/1/39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04800"/>
            <a:ext cx="50879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2"/>
          <p:cNvSpPr>
            <a:spLocks noChangeArrowheads="1"/>
          </p:cNvSpPr>
          <p:nvPr/>
        </p:nvSpPr>
        <p:spPr bwMode="auto">
          <a:xfrm>
            <a:off x="533400" y="304800"/>
            <a:ext cx="29718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</a:t>
            </a:r>
            <a:r>
              <a:rPr lang="en-US" i="1" dirty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Leto</a:t>
            </a:r>
            <a:r>
              <a:rPr lang="sr-Latn-R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I</a:t>
            </a:r>
            <a:r>
              <a:rPr lang="sr-Latn-RS" dirty="0" smtClean="0">
                <a:latin typeface="Calibri" pitchFamily="34" charset="0"/>
              </a:rPr>
              <a:t>z ciklusa Godišnjih doba, </a:t>
            </a:r>
            <a:r>
              <a:rPr lang="sr-Latn-CS" dirty="0" smtClean="0">
                <a:latin typeface="Calibri" pitchFamily="34" charset="0"/>
              </a:rPr>
              <a:t>1912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122x100 cm. </a:t>
            </a:r>
            <a:r>
              <a:rPr lang="en-US" dirty="0" smtClean="0">
                <a:latin typeface="Calibri" pitchFamily="34" charset="0"/>
              </a:rPr>
              <a:t>P</a:t>
            </a:r>
            <a:r>
              <a:rPr lang="sr-Latn-RS" dirty="0" smtClean="0">
                <a:latin typeface="Calibri" pitchFamily="34" charset="0"/>
              </a:rPr>
              <a:t>riv.kolekcija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Pari</a:t>
            </a:r>
            <a:r>
              <a:rPr lang="sr-Latn-RS" dirty="0" smtClean="0">
                <a:latin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013" y="0"/>
            <a:ext cx="586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Rectangle 2"/>
          <p:cNvSpPr>
            <a:spLocks noChangeArrowheads="1"/>
          </p:cNvSpPr>
          <p:nvPr/>
        </p:nvSpPr>
        <p:spPr bwMode="auto">
          <a:xfrm>
            <a:off x="0" y="76200"/>
            <a:ext cx="3124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Jesen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sr-Latn-RS" dirty="0" smtClean="0">
                <a:latin typeface="Calibri" pitchFamily="34" charset="0"/>
              </a:rPr>
              <a:t> 1912,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115x136cm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I</a:t>
            </a:r>
            <a:r>
              <a:rPr lang="sr-Latn-RS" dirty="0" smtClean="0">
                <a:latin typeface="Calibri" pitchFamily="34" charset="0"/>
              </a:rPr>
              <a:t>z ciklusa Godišnjih doba, </a:t>
            </a:r>
            <a:r>
              <a:rPr lang="sr-Latn-CS" dirty="0" smtClean="0">
                <a:latin typeface="Calibri" pitchFamily="34" charset="0"/>
              </a:rPr>
              <a:t>1912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136.5x115 cm</a:t>
            </a:r>
            <a:r>
              <a:rPr lang="en-US" dirty="0" smtClean="0">
                <a:latin typeface="Calibri" pitchFamily="34" charset="0"/>
              </a:rPr>
              <a:t>.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Museé</a:t>
            </a:r>
            <a:r>
              <a:rPr lang="en-US" dirty="0">
                <a:latin typeface="Calibri" pitchFamily="34" charset="0"/>
              </a:rPr>
              <a:t> National </a:t>
            </a:r>
            <a:r>
              <a:rPr lang="en-US" dirty="0" err="1">
                <a:latin typeface="Calibri" pitchFamily="34" charset="0"/>
              </a:rPr>
              <a:t>d'Art</a:t>
            </a:r>
            <a:r>
              <a:rPr lang="en-US" dirty="0">
                <a:latin typeface="Calibri" pitchFamily="34" charset="0"/>
              </a:rPr>
              <a:t> Modern, Centre George Pompidou, </a:t>
            </a:r>
            <a:r>
              <a:rPr lang="en-US" dirty="0" err="1" smtClean="0">
                <a:latin typeface="Calibri" pitchFamily="34" charset="0"/>
              </a:rPr>
              <a:t>Pari</a:t>
            </a:r>
            <a:r>
              <a:rPr lang="sr-Latn-RS" dirty="0" smtClean="0">
                <a:latin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www.museumsyndicate.com/images/1/4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1333500"/>
            <a:ext cx="550545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ctangle 2"/>
          <p:cNvSpPr>
            <a:spLocks noChangeArrowheads="1"/>
          </p:cNvSpPr>
          <p:nvPr/>
        </p:nvSpPr>
        <p:spPr bwMode="auto">
          <a:xfrm>
            <a:off x="228600" y="228600"/>
            <a:ext cx="807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 </a:t>
            </a:r>
            <a:r>
              <a:rPr lang="sr-Latn-RS" i="1" dirty="0" smtClean="0">
                <a:latin typeface="Calibri" pitchFamily="34" charset="0"/>
              </a:rPr>
              <a:t>Zima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1912</a:t>
            </a:r>
            <a:r>
              <a:rPr lang="sr-Latn-CS" dirty="0">
                <a:latin typeface="Calibri" pitchFamily="34" charset="0"/>
              </a:rPr>
              <a:t>, 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I</a:t>
            </a:r>
            <a:r>
              <a:rPr lang="sr-Latn-RS" dirty="0" smtClean="0">
                <a:latin typeface="Calibri" pitchFamily="34" charset="0"/>
              </a:rPr>
              <a:t>z ciklusa Godišnjih doba, </a:t>
            </a:r>
            <a:r>
              <a:rPr lang="sr-Latn-CS" dirty="0" smtClean="0">
                <a:latin typeface="Calibri" pitchFamily="34" charset="0"/>
              </a:rPr>
              <a:t>1912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100x122 cm. </a:t>
            </a:r>
            <a:r>
              <a:rPr lang="en-US" dirty="0" err="1" smtClean="0"/>
              <a:t>Tretjakovska</a:t>
            </a:r>
            <a:r>
              <a:rPr lang="en-US" dirty="0" smtClean="0"/>
              <a:t> </a:t>
            </a:r>
            <a:r>
              <a:rPr lang="en-US" dirty="0" err="1" smtClean="0"/>
              <a:t>galerija</a:t>
            </a:r>
            <a:r>
              <a:rPr lang="sr-Latn-RS" dirty="0" smtClean="0"/>
              <a:t>, Moskva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7763" y="0"/>
            <a:ext cx="5456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2"/>
          <p:cNvSpPr>
            <a:spLocks noChangeArrowheads="1"/>
          </p:cNvSpPr>
          <p:nvPr/>
        </p:nvSpPr>
        <p:spPr bwMode="auto">
          <a:xfrm>
            <a:off x="228600" y="152400"/>
            <a:ext cx="32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Proleće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1912, </a:t>
            </a:r>
            <a:r>
              <a:rPr lang="en-GB" dirty="0" smtClean="0">
                <a:latin typeface="Calibri" pitchFamily="34" charset="0"/>
              </a:rPr>
              <a:t>86.5 </a:t>
            </a:r>
            <a:r>
              <a:rPr lang="en-GB" dirty="0">
                <a:latin typeface="Calibri" pitchFamily="34" charset="0"/>
              </a:rPr>
              <a:t>x 68.2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GB" dirty="0">
                <a:latin typeface="Calibri" pitchFamily="34" charset="0"/>
              </a:rPr>
              <a:t>Centre Pompidou, Paris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www.museumsyndicate.com/images/1/39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6813" y="152400"/>
            <a:ext cx="5437187" cy="635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2"/>
          <p:cNvSpPr>
            <a:spLocks noChangeArrowheads="1"/>
          </p:cNvSpPr>
          <p:nvPr/>
        </p:nvSpPr>
        <p:spPr bwMode="auto">
          <a:xfrm>
            <a:off x="152400" y="304800"/>
            <a:ext cx="327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dirty="0" smtClean="0">
                <a:latin typeface="Calibri" pitchFamily="34" charset="0"/>
              </a:rPr>
              <a:t>Larionov, </a:t>
            </a:r>
            <a:r>
              <a:rPr lang="sr-Latn-RS" i="1" dirty="0" smtClean="0">
                <a:latin typeface="Calibri" pitchFamily="34" charset="0"/>
              </a:rPr>
              <a:t>Srećna jesen, </a:t>
            </a:r>
            <a:r>
              <a:rPr lang="sr-Latn-RS" dirty="0" smtClean="0">
                <a:latin typeface="Calibri" pitchFamily="34" charset="0"/>
              </a:rPr>
              <a:t>1917</a:t>
            </a:r>
            <a:endParaRPr lang="sr-Latn-CS" i="1" dirty="0">
              <a:latin typeface="Calibri" pitchFamily="34" charset="0"/>
            </a:endParaRPr>
          </a:p>
          <a:p>
            <a:pPr algn="r"/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53,5 x44.5 cm.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artinrussia.org/wp-content/uploads/Larionov_Mikhail-Hairdress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0"/>
            <a:ext cx="54102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2"/>
          <p:cNvSpPr>
            <a:spLocks noChangeArrowheads="1"/>
          </p:cNvSpPr>
          <p:nvPr/>
        </p:nvSpPr>
        <p:spPr bwMode="auto">
          <a:xfrm>
            <a:off x="381000" y="228600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latin typeface="Calibri" pitchFamily="34" charset="0"/>
              </a:rPr>
              <a:t>Larionov</a:t>
            </a:r>
            <a:r>
              <a:rPr lang="sr-Latn-RS" dirty="0" smtClean="0">
                <a:latin typeface="Calibri" pitchFamily="34" charset="0"/>
              </a:rPr>
              <a:t>, Berberin,</a:t>
            </a:r>
            <a:r>
              <a:rPr lang="en-US" dirty="0" smtClean="0">
                <a:latin typeface="Calibri" pitchFamily="34" charset="0"/>
              </a:rPr>
              <a:t> 1907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priv. </a:t>
            </a:r>
            <a:r>
              <a:rPr lang="sr-Latn-CS" dirty="0" smtClean="0">
                <a:latin typeface="Calibri" pitchFamily="34" charset="0"/>
              </a:rPr>
              <a:t>kolekcija, Pariz</a:t>
            </a:r>
            <a:r>
              <a:rPr lang="en-US" dirty="0"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usc.edu/dept/LAS/IMRC/course_website/slides06/_gonc001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3250"/>
            <a:ext cx="7315200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1219200" y="152400"/>
            <a:ext cx="723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alibri" pitchFamily="34" charset="0"/>
              </a:rPr>
              <a:t>Gon</a:t>
            </a:r>
            <a:r>
              <a:rPr lang="sr-Latn-RS" b="1" dirty="0" smtClean="0">
                <a:latin typeface="Calibri" pitchFamily="34" charset="0"/>
              </a:rPr>
              <a:t>č</a:t>
            </a:r>
            <a:r>
              <a:rPr lang="en-US" b="1" dirty="0" err="1" smtClean="0">
                <a:latin typeface="Calibri" pitchFamily="34" charset="0"/>
              </a:rPr>
              <a:t>arova</a:t>
            </a:r>
            <a:r>
              <a:rPr lang="en-US" b="1" dirty="0">
                <a:latin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</a:rPr>
              <a:t>Masin</a:t>
            </a:r>
            <a:r>
              <a:rPr lang="en-US" b="1" dirty="0" smtClean="0">
                <a:latin typeface="Calibri" pitchFamily="34" charset="0"/>
              </a:rPr>
              <a:t>, </a:t>
            </a:r>
            <a:r>
              <a:rPr lang="en-US" b="1" dirty="0">
                <a:latin typeface="Calibri" pitchFamily="34" charset="0"/>
              </a:rPr>
              <a:t>Bakst, </a:t>
            </a:r>
            <a:r>
              <a:rPr lang="en-US" b="1" dirty="0" err="1">
                <a:latin typeface="Calibri" pitchFamily="34" charset="0"/>
              </a:rPr>
              <a:t>Larionov</a:t>
            </a:r>
            <a:r>
              <a:rPr lang="en-US" b="1" dirty="0">
                <a:latin typeface="Calibri" pitchFamily="34" charset="0"/>
              </a:rPr>
              <a:t> and </a:t>
            </a:r>
            <a:r>
              <a:rPr lang="en-US" b="1" dirty="0" err="1" smtClean="0">
                <a:latin typeface="Calibri" pitchFamily="34" charset="0"/>
              </a:rPr>
              <a:t>Stravinsk</a:t>
            </a:r>
            <a:r>
              <a:rPr lang="sr-Latn-RS" b="1" dirty="0" smtClean="0">
                <a:latin typeface="Calibri" pitchFamily="34" charset="0"/>
              </a:rPr>
              <a:t>i</a:t>
            </a:r>
            <a:r>
              <a:rPr lang="en-US" dirty="0">
                <a:latin typeface="Calibri" pitchFamily="34" charset="0"/>
              </a:rPr>
              <a:t> (</a:t>
            </a:r>
            <a:r>
              <a:rPr lang="en-US" dirty="0" smtClean="0">
                <a:latin typeface="Calibri" pitchFamily="34" charset="0"/>
              </a:rPr>
              <a:t>L</a:t>
            </a:r>
            <a:r>
              <a:rPr lang="sr-Latn-RS" dirty="0" smtClean="0">
                <a:latin typeface="Calibri" pitchFamily="34" charset="0"/>
              </a:rPr>
              <a:t>ozana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1915)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Larionov M. Barber. 19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2"/>
          <p:cNvSpPr>
            <a:spLocks noChangeArrowheads="1"/>
          </p:cNvSpPr>
          <p:nvPr/>
        </p:nvSpPr>
        <p:spPr bwMode="auto">
          <a:xfrm>
            <a:off x="228600" y="152400"/>
            <a:ext cx="396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latin typeface="Calibri" pitchFamily="34" charset="0"/>
              </a:rPr>
              <a:t>Larionov</a:t>
            </a:r>
            <a:r>
              <a:rPr lang="sr-Latn-RS" dirty="0" smtClean="0">
                <a:latin typeface="Calibri" pitchFamily="34" charset="0"/>
              </a:rPr>
              <a:t>, Berberin,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1907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 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(77.5x59.5 cm)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 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usc.edu/dept/LAS/IMRC/course_website/slides09/lario004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0"/>
            <a:ext cx="5076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Rectangle 2"/>
          <p:cNvSpPr>
            <a:spLocks noChangeArrowheads="1"/>
          </p:cNvSpPr>
          <p:nvPr/>
        </p:nvSpPr>
        <p:spPr bwMode="auto">
          <a:xfrm>
            <a:off x="457200" y="228600"/>
            <a:ext cx="3336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dirty="0" smtClean="0">
                <a:latin typeface="Calibri" pitchFamily="34" charset="0"/>
              </a:rPr>
              <a:t>Mihail </a:t>
            </a:r>
            <a:r>
              <a:rPr lang="pl-PL" dirty="0">
                <a:latin typeface="Calibri" pitchFamily="34" charset="0"/>
              </a:rPr>
              <a:t>Larionov, </a:t>
            </a:r>
            <a:r>
              <a:rPr lang="pl-PL" dirty="0" smtClean="0">
                <a:latin typeface="Calibri" pitchFamily="34" charset="0"/>
              </a:rPr>
              <a:t>Oficir kod berberina, </a:t>
            </a:r>
            <a:r>
              <a:rPr lang="pl-PL" dirty="0">
                <a:latin typeface="Calibri" pitchFamily="34" charset="0"/>
              </a:rPr>
              <a:t>1909</a:t>
            </a:r>
          </a:p>
          <a:p>
            <a:pPr algn="r"/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pl-PL" dirty="0" smtClean="0">
                <a:latin typeface="Calibri" pitchFamily="34" charset="0"/>
              </a:rPr>
              <a:t>, </a:t>
            </a:r>
            <a:r>
              <a:rPr lang="pl-PL" dirty="0">
                <a:latin typeface="Calibri" pitchFamily="34" charset="0"/>
              </a:rPr>
              <a:t>117x 89 cm, Paris, </a:t>
            </a:r>
            <a:r>
              <a:rPr lang="pl-PL" dirty="0" smtClean="0">
                <a:latin typeface="Calibri" pitchFamily="34" charset="0"/>
              </a:rPr>
              <a:t>private coll. 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3950"/>
            <a:ext cx="47625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Prostokąt 2"/>
          <p:cNvSpPr>
            <a:spLocks noChangeArrowheads="1"/>
          </p:cNvSpPr>
          <p:nvPr/>
        </p:nvSpPr>
        <p:spPr bwMode="auto">
          <a:xfrm>
            <a:off x="0" y="0"/>
            <a:ext cx="49323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600" dirty="0">
                <a:latin typeface="Calibri" pitchFamily="34" charset="0"/>
              </a:rPr>
              <a:t>Petar Veliki seče bradu bojaru kao prvi korak u modernizaciji feudalne Rusije; nameće novi ruski identitet, novi </a:t>
            </a:r>
            <a:r>
              <a:rPr lang="pl-PL" sz="1600" dirty="0">
                <a:latin typeface="Calibri" pitchFamily="34" charset="0"/>
              </a:rPr>
              <a:t>dress code i uredbe o frizuri</a:t>
            </a:r>
          </a:p>
          <a:p>
            <a:r>
              <a:rPr lang="pl-PL" sz="1600" dirty="0" smtClean="0">
                <a:latin typeface="Calibri" pitchFamily="34" charset="0"/>
              </a:rPr>
              <a:t>Lubokrukom bojeni drvorez, 18. vek</a:t>
            </a:r>
            <a:endParaRPr lang="en-GB" sz="1600" dirty="0">
              <a:latin typeface="Calibri" pitchFamily="34" charset="0"/>
            </a:endParaRPr>
          </a:p>
        </p:txBody>
      </p:sp>
      <p:pic>
        <p:nvPicPr>
          <p:cNvPr id="138244" name="Picture 2" descr="http://farm5.staticflickr.com/4076/4762833313_ffb0e2df43_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9175" y="1006475"/>
            <a:ext cx="43148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pole tekstowe 5"/>
          <p:cNvSpPr txBox="1">
            <a:spLocks noChangeArrowheads="1"/>
          </p:cNvSpPr>
          <p:nvPr/>
        </p:nvSpPr>
        <p:spPr bwMode="auto">
          <a:xfrm>
            <a:off x="5148263" y="404813"/>
            <a:ext cx="37482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1400" dirty="0">
                <a:latin typeface="Calibri" pitchFamily="34" charset="0"/>
              </a:rPr>
              <a:t>Mikhail Larionov, Officer at the Hairdresser, 1909</a:t>
            </a:r>
          </a:p>
          <a:p>
            <a:pPr algn="ctr"/>
            <a:r>
              <a:rPr lang="sr-Latn-RS" sz="1400" dirty="0" smtClean="0">
                <a:latin typeface="Calibri" pitchFamily="34" charset="0"/>
              </a:rPr>
              <a:t>ulje na platnu</a:t>
            </a:r>
            <a:r>
              <a:rPr lang="pl-PL" sz="1400" dirty="0" smtClean="0">
                <a:latin typeface="Calibri" pitchFamily="34" charset="0"/>
              </a:rPr>
              <a:t>, </a:t>
            </a:r>
            <a:r>
              <a:rPr lang="pl-PL" sz="1400" dirty="0">
                <a:latin typeface="Calibri" pitchFamily="34" charset="0"/>
              </a:rPr>
              <a:t>117x 89 cm, Paris, private coll.</a:t>
            </a:r>
            <a:endParaRPr lang="en-GB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www.usc.edu/dept/LAS/IMRC/course_website/slides09/lario006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3150" y="0"/>
            <a:ext cx="553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Rectangle 2"/>
          <p:cNvSpPr>
            <a:spLocks noChangeArrowheads="1"/>
          </p:cNvSpPr>
          <p:nvPr/>
        </p:nvSpPr>
        <p:spPr bwMode="auto">
          <a:xfrm>
            <a:off x="609600" y="22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 </a:t>
            </a:r>
            <a:r>
              <a:rPr lang="sr-Latn-RS" i="1" dirty="0" smtClean="0">
                <a:latin typeface="Calibri" pitchFamily="34" charset="0"/>
              </a:rPr>
              <a:t>Portret Tatljina</a:t>
            </a:r>
            <a:r>
              <a:rPr lang="en-US" dirty="0">
                <a:latin typeface="Calibri" pitchFamily="34" charset="0"/>
              </a:rPr>
              <a:t> (1911-12)</a:t>
            </a:r>
            <a:r>
              <a:rPr lang="sr-Latn-CS" dirty="0">
                <a:latin typeface="Calibri" pitchFamily="34" charset="0"/>
              </a:rPr>
              <a:t>, 90,2 x 71,7, zbirka Mišela Sefora, Pariz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ttp://www.museumsyndicate.com/images/1/39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28600"/>
            <a:ext cx="423862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2"/>
          <p:cNvSpPr>
            <a:spLocks noChangeArrowheads="1"/>
          </p:cNvSpPr>
          <p:nvPr/>
        </p:nvSpPr>
        <p:spPr bwMode="auto">
          <a:xfrm>
            <a:off x="228600" y="152400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1912,</a:t>
            </a:r>
          </a:p>
          <a:p>
            <a:pPr algn="r"/>
            <a:r>
              <a:rPr lang="sr-Latn-RS" dirty="0" smtClean="0">
                <a:latin typeface="Calibri" pitchFamily="34" charset="0"/>
              </a:rPr>
              <a:t>Portret pesnika </a:t>
            </a:r>
            <a:r>
              <a:rPr lang="en-US" dirty="0" smtClean="0">
                <a:latin typeface="Calibri" pitchFamily="34" charset="0"/>
              </a:rPr>
              <a:t>Ale</a:t>
            </a:r>
            <a:r>
              <a:rPr lang="sr-Latn-RS" dirty="0" smtClean="0">
                <a:latin typeface="Calibri" pitchFamily="34" charset="0"/>
              </a:rPr>
              <a:t>kseja </a:t>
            </a:r>
            <a:r>
              <a:rPr lang="en-US" dirty="0" err="1" smtClean="0">
                <a:latin typeface="Calibri" pitchFamily="34" charset="0"/>
              </a:rPr>
              <a:t>Kru</a:t>
            </a:r>
            <a:r>
              <a:rPr lang="sr-Latn-RS" dirty="0" smtClean="0">
                <a:latin typeface="Calibri" pitchFamily="34" charset="0"/>
              </a:rPr>
              <a:t>čoniha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RS" dirty="0" smtClean="0">
                <a:latin typeface="Calibri" pitchFamily="34" charset="0"/>
              </a:rPr>
              <a:t>litografija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14.5x9.5 cm. </a:t>
            </a:r>
            <a:r>
              <a:rPr lang="sr-Latn-RS" dirty="0" smtClean="0">
                <a:latin typeface="Calibri" pitchFamily="34" charset="0"/>
              </a:rPr>
              <a:t>Državni ruski muzej</a:t>
            </a:r>
            <a:r>
              <a:rPr lang="en-GB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Sankt Peterburg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http://www.museumsyndicate.com/images/1/39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457200"/>
            <a:ext cx="43053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Rectangle 2"/>
          <p:cNvSpPr>
            <a:spLocks noChangeArrowheads="1"/>
          </p:cNvSpPr>
          <p:nvPr/>
        </p:nvSpPr>
        <p:spPr bwMode="auto">
          <a:xfrm>
            <a:off x="152400" y="381000"/>
            <a:ext cx="4191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700" dirty="0" err="1">
                <a:latin typeface="Calibri" pitchFamily="34" charset="0"/>
              </a:rPr>
              <a:t>Larionov</a:t>
            </a:r>
            <a:r>
              <a:rPr lang="en-US" sz="1700" dirty="0">
                <a:latin typeface="Calibri" pitchFamily="34" charset="0"/>
              </a:rPr>
              <a:t>, </a:t>
            </a:r>
            <a:r>
              <a:rPr lang="sr-Latn-RS" sz="1700" i="1" dirty="0" smtClean="0">
                <a:latin typeface="Calibri" pitchFamily="34" charset="0"/>
              </a:rPr>
              <a:t>Portret umetnice Natalije Gončarove</a:t>
            </a:r>
            <a:r>
              <a:rPr lang="sr-Latn-RS" sz="1700" dirty="0" smtClean="0">
                <a:latin typeface="Calibri" pitchFamily="34" charset="0"/>
              </a:rPr>
              <a:t>, 1915,</a:t>
            </a:r>
            <a:endParaRPr lang="sr-Latn-CS" sz="1700" dirty="0">
              <a:latin typeface="Calibri" pitchFamily="34" charset="0"/>
            </a:endParaRPr>
          </a:p>
          <a:p>
            <a:pPr algn="r"/>
            <a:r>
              <a:rPr lang="sr-Latn-RS" sz="1700" dirty="0" smtClean="0">
                <a:latin typeface="Calibri" pitchFamily="34" charset="0"/>
              </a:rPr>
              <a:t>gvaš</a:t>
            </a:r>
            <a:r>
              <a:rPr lang="en-US" sz="1700" dirty="0" smtClean="0">
                <a:latin typeface="Calibri" pitchFamily="34" charset="0"/>
              </a:rPr>
              <a:t>, </a:t>
            </a:r>
            <a:r>
              <a:rPr lang="sr-Latn-RS" sz="1700" dirty="0" smtClean="0">
                <a:latin typeface="Calibri" pitchFamily="34" charset="0"/>
              </a:rPr>
              <a:t>tempera i kolaž na kartonu</a:t>
            </a:r>
            <a:r>
              <a:rPr lang="en-US" sz="1700" dirty="0" smtClean="0">
                <a:latin typeface="Calibri" pitchFamily="34" charset="0"/>
              </a:rPr>
              <a:t>, </a:t>
            </a:r>
            <a:r>
              <a:rPr lang="en-US" sz="1700" dirty="0">
                <a:latin typeface="Calibri" pitchFamily="34" charset="0"/>
              </a:rPr>
              <a:t>99x85 </a:t>
            </a:r>
            <a:r>
              <a:rPr lang="en-US" sz="1700" dirty="0" smtClean="0">
                <a:latin typeface="Calibri" pitchFamily="34" charset="0"/>
              </a:rPr>
              <a:t>cm</a:t>
            </a:r>
            <a:r>
              <a:rPr lang="sr-Latn-RS" sz="1700" dirty="0" smtClean="0">
                <a:latin typeface="Calibri" pitchFamily="34" charset="0"/>
              </a:rPr>
              <a:t>,</a:t>
            </a:r>
            <a:r>
              <a:rPr lang="en-US" sz="1700" dirty="0" smtClean="0"/>
              <a:t> </a:t>
            </a:r>
            <a:r>
              <a:rPr lang="en-US" sz="1700" dirty="0" err="1" smtClean="0"/>
              <a:t>Tretjakovska</a:t>
            </a:r>
            <a:r>
              <a:rPr lang="en-US" sz="1700" dirty="0" smtClean="0"/>
              <a:t> </a:t>
            </a:r>
            <a:r>
              <a:rPr lang="en-US" sz="1700" dirty="0" err="1" smtClean="0"/>
              <a:t>galerija</a:t>
            </a:r>
            <a:r>
              <a:rPr lang="sr-Latn-RS" sz="1700" dirty="0" smtClean="0"/>
              <a:t>, Moskva</a:t>
            </a:r>
            <a:endParaRPr lang="en-US" sz="17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Mikhail Larionov e Natalia Gontcharova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14400"/>
            <a:ext cx="759142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2438400" y="228600"/>
            <a:ext cx="3748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Mihail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&amp;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Natali</a:t>
            </a:r>
            <a:r>
              <a:rPr lang="sr-Latn-RS" dirty="0" smtClean="0">
                <a:latin typeface="Calibri" pitchFamily="34" charset="0"/>
              </a:rPr>
              <a:t>j</a:t>
            </a:r>
            <a:r>
              <a:rPr lang="en-US" dirty="0" smtClean="0">
                <a:latin typeface="Calibri" pitchFamily="34" charset="0"/>
              </a:rPr>
              <a:t>a </a:t>
            </a:r>
            <a:r>
              <a:rPr lang="en-US" dirty="0" err="1" smtClean="0">
                <a:latin typeface="Calibri" pitchFamily="34" charset="0"/>
              </a:rPr>
              <a:t>Gon</a:t>
            </a:r>
            <a:r>
              <a:rPr lang="sr-Latn-RS" dirty="0" smtClean="0">
                <a:latin typeface="Calibri" pitchFamily="34" charset="0"/>
              </a:rPr>
              <a:t>č</a:t>
            </a:r>
            <a:r>
              <a:rPr lang="en-US" dirty="0" err="1" smtClean="0">
                <a:latin typeface="Calibri" pitchFamily="34" charset="0"/>
              </a:rPr>
              <a:t>arova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upload.wikimedia.org/wikipedia/commons/a/a1/Larionov_self_portra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5715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ctangle 4"/>
          <p:cNvSpPr>
            <a:spLocks noChangeArrowheads="1"/>
          </p:cNvSpPr>
          <p:nvPr/>
        </p:nvSpPr>
        <p:spPr bwMode="auto">
          <a:xfrm>
            <a:off x="228600" y="304800"/>
            <a:ext cx="2895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Autoportret,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oko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1910.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104x89 cm. </a:t>
            </a:r>
            <a:r>
              <a:rPr lang="sr-Latn-RS" dirty="0" smtClean="0">
                <a:latin typeface="Calibri" pitchFamily="34" charset="0"/>
              </a:rPr>
              <a:t>Kolekcija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A.K.Larionova-Tomilina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Pari</a:t>
            </a:r>
            <a:r>
              <a:rPr lang="sr-Latn-RS" dirty="0" smtClean="0">
                <a:latin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museumsyndicate.com/images/1/3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228600"/>
            <a:ext cx="60198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304800" y="228600"/>
            <a:ext cx="22098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1908-1909, Mrtva priroda sa poslužavnikom i rakom</a:t>
            </a:r>
          </a:p>
          <a:p>
            <a:pPr algn="r"/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80x95 cm. </a:t>
            </a:r>
            <a:r>
              <a:rPr lang="sr-Latn-RS" dirty="0" smtClean="0">
                <a:latin typeface="Calibri" pitchFamily="34" charset="0"/>
              </a:rPr>
              <a:t>Muzej </a:t>
            </a:r>
            <a:r>
              <a:rPr lang="en-US" dirty="0" smtClean="0">
                <a:latin typeface="Calibri" pitchFamily="34" charset="0"/>
              </a:rPr>
              <a:t>Ludwig, K</a:t>
            </a:r>
            <a:r>
              <a:rPr lang="sr-Latn-RS" dirty="0" smtClean="0">
                <a:latin typeface="Calibri" pitchFamily="34" charset="0"/>
              </a:rPr>
              <a:t>e</a:t>
            </a:r>
            <a:r>
              <a:rPr lang="en-US" dirty="0" err="1" smtClean="0">
                <a:latin typeface="Calibri" pitchFamily="34" charset="0"/>
              </a:rPr>
              <a:t>ln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farm8.staticflickr.com/7041/6921862713_662a8e59e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4478338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File:Paul Gauguin 1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143000"/>
            <a:ext cx="449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pole tekstowe 3"/>
          <p:cNvSpPr txBox="1">
            <a:spLocks noChangeArrowheads="1"/>
          </p:cNvSpPr>
          <p:nvPr/>
        </p:nvSpPr>
        <p:spPr bwMode="auto">
          <a:xfrm>
            <a:off x="468313" y="260350"/>
            <a:ext cx="3731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1600" dirty="0" smtClean="0">
                <a:latin typeface="Calibri" pitchFamily="34" charset="0"/>
              </a:rPr>
              <a:t>Mihail </a:t>
            </a:r>
            <a:r>
              <a:rPr lang="pl-PL" sz="1600" dirty="0">
                <a:latin typeface="Calibri" pitchFamily="34" charset="0"/>
              </a:rPr>
              <a:t>Larionov, </a:t>
            </a:r>
            <a:r>
              <a:rPr lang="pl-PL" sz="1600" dirty="0" smtClean="0">
                <a:latin typeface="Calibri" pitchFamily="34" charset="0"/>
              </a:rPr>
              <a:t>Ciganka iz Tiraspolja, </a:t>
            </a:r>
            <a:r>
              <a:rPr lang="pl-PL" sz="1600" dirty="0">
                <a:latin typeface="Calibri" pitchFamily="34" charset="0"/>
              </a:rPr>
              <a:t>1909</a:t>
            </a:r>
          </a:p>
          <a:p>
            <a:pPr algn="ctr"/>
            <a:r>
              <a:rPr lang="pl-PL" sz="1600" dirty="0" smtClean="0">
                <a:latin typeface="Calibri" pitchFamily="34" charset="0"/>
              </a:rPr>
              <a:t>priv.kol. Pariz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106501" name="pole tekstowe 4"/>
          <p:cNvSpPr txBox="1">
            <a:spLocks noChangeArrowheads="1"/>
          </p:cNvSpPr>
          <p:nvPr/>
        </p:nvSpPr>
        <p:spPr bwMode="auto">
          <a:xfrm>
            <a:off x="4724400" y="152400"/>
            <a:ext cx="4225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dirty="0">
                <a:latin typeface="Calibri" pitchFamily="34" charset="0"/>
              </a:rPr>
              <a:t>Paul Gaugin, Ea haere ia oe?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sr-Latn-CS" sz="1600" dirty="0" smtClean="0">
                <a:latin typeface="Calibri" pitchFamily="34" charset="0"/>
              </a:rPr>
              <a:t>(gde ideš?)</a:t>
            </a:r>
            <a:r>
              <a:rPr lang="pl-PL" sz="1600" dirty="0">
                <a:latin typeface="Calibri" pitchFamily="34" charset="0"/>
              </a:rPr>
              <a:t>, 1893</a:t>
            </a:r>
          </a:p>
          <a:p>
            <a:pPr algn="ctr"/>
            <a:r>
              <a:rPr lang="pl-PL" sz="1600" dirty="0" smtClean="0">
                <a:latin typeface="Calibri" pitchFamily="34" charset="0"/>
              </a:rPr>
              <a:t>u kolekciji Ivana Morozova od 1908, danas u Muzeju Ermitaž, Sankt Peterburg</a:t>
            </a:r>
            <a:endParaRPr lang="en-GB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turkish-man-and-wo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714375"/>
            <a:ext cx="4219575" cy="5915025"/>
          </a:xfrm>
          <a:prstGeom prst="rect">
            <a:avLst/>
          </a:prstGeom>
          <a:noFill/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4540250" y="3262313"/>
            <a:ext cx="0" cy="334962"/>
          </a:xfrm>
          <a:prstGeom prst="rect">
            <a:avLst/>
          </a:prstGeom>
          <a:solidFill>
            <a:srgbClr val="C3E05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60306" rIns="0" bIns="0" anchor="ctr">
            <a:spAutoFit/>
          </a:bodyPr>
          <a:lstStyle/>
          <a:p>
            <a:endParaRPr lang="en-US"/>
          </a:p>
        </p:txBody>
      </p:sp>
      <p:pic>
        <p:nvPicPr>
          <p:cNvPr id="109572" name="Picture 4" descr="a-turkish-scene-a-woman-smo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850" y="1447800"/>
            <a:ext cx="4552950" cy="5181600"/>
          </a:xfrm>
          <a:prstGeom prst="rect">
            <a:avLst/>
          </a:prstGeom>
          <a:noFill/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0" y="152400"/>
            <a:ext cx="3323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dirty="0" err="1" smtClean="0"/>
              <a:t>Mihail</a:t>
            </a:r>
            <a:r>
              <a:rPr lang="en-US" dirty="0" smtClean="0"/>
              <a:t> </a:t>
            </a:r>
            <a:r>
              <a:rPr lang="en-US" dirty="0" err="1"/>
              <a:t>Larionov</a:t>
            </a:r>
            <a:r>
              <a:rPr lang="en-US" dirty="0"/>
              <a:t> </a:t>
            </a:r>
            <a:r>
              <a:rPr lang="sr-Latn-RS" dirty="0" smtClean="0"/>
              <a:t>, </a:t>
            </a:r>
            <a:r>
              <a:rPr lang="sr-Latn-RS" i="1" dirty="0" smtClean="0"/>
              <a:t>Turčin i Turkinja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4419600" y="0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sr-Latn-RS" dirty="0" smtClean="0"/>
              <a:t>Larionov, </a:t>
            </a:r>
            <a:r>
              <a:rPr lang="sr-Latn-RS" i="1" dirty="0" smtClean="0"/>
              <a:t>Turska scena: žena puši lulu</a:t>
            </a:r>
          </a:p>
          <a:p>
            <a:endParaRPr lang="sr-Latn-RS" i="1" dirty="0" smtClean="0"/>
          </a:p>
          <a:p>
            <a:r>
              <a:rPr lang="sr-Latn-RS" dirty="0" smtClean="0"/>
              <a:t>(</a:t>
            </a:r>
            <a:r>
              <a:rPr lang="en-US" dirty="0" smtClean="0"/>
              <a:t>V</a:t>
            </a:r>
            <a:r>
              <a:rPr lang="sr-Latn-RS" dirty="0" smtClean="0"/>
              <a:t>ideti pdf  ‘</a:t>
            </a:r>
            <a:r>
              <a:rPr lang="sr-Latn-RS" i="1" dirty="0" smtClean="0"/>
              <a:t>The Face of the Exotic in Imperial Russia’ </a:t>
            </a:r>
            <a:r>
              <a:rPr lang="sr-Latn-RS" dirty="0" smtClean="0"/>
              <a:t>i</a:t>
            </a:r>
            <a:r>
              <a:rPr lang="sr-Latn-RS" i="1" dirty="0" smtClean="0"/>
              <a:t> ‘</a:t>
            </a:r>
            <a:r>
              <a:rPr lang="en-US" i="1" dirty="0" smtClean="0"/>
              <a:t>Infant Art: Mikhail </a:t>
            </a:r>
            <a:r>
              <a:rPr lang="en-US" i="1" dirty="0" err="1" smtClean="0"/>
              <a:t>Larionov</a:t>
            </a:r>
            <a:r>
              <a:rPr lang="en-US" i="1" dirty="0" smtClean="0"/>
              <a:t>, Children’s Drawings, and Neo- </a:t>
            </a:r>
            <a:r>
              <a:rPr lang="en-US" i="1" dirty="0" err="1" smtClean="0"/>
              <a:t>Primitivist</a:t>
            </a:r>
            <a:r>
              <a:rPr lang="en-US" i="1" dirty="0" smtClean="0"/>
              <a:t> Art</a:t>
            </a:r>
            <a:r>
              <a:rPr lang="sr-Latn-RS" i="1" dirty="0" smtClean="0"/>
              <a:t>’</a:t>
            </a:r>
            <a:r>
              <a:rPr lang="sr-Latn-RS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museumsyndicate.com/images/1/39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304800"/>
            <a:ext cx="52768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2"/>
          <p:cNvSpPr>
            <a:spLocks noChangeArrowheads="1"/>
          </p:cNvSpPr>
          <p:nvPr/>
        </p:nvSpPr>
        <p:spPr bwMode="auto">
          <a:xfrm>
            <a:off x="152400" y="304800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err="1">
                <a:latin typeface="Calibri" pitchFamily="34" charset="0"/>
              </a:rPr>
              <a:t>Larionov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CS" dirty="0">
                <a:latin typeface="Calibri" pitchFamily="34" charset="0"/>
              </a:rPr>
              <a:t>1907, </a:t>
            </a:r>
            <a:r>
              <a:rPr lang="sr-Latn-RS" i="1" dirty="0" smtClean="0">
                <a:latin typeface="Calibri" pitchFamily="34" charset="0"/>
              </a:rPr>
              <a:t>Palanačka koketa</a:t>
            </a:r>
            <a:r>
              <a:rPr lang="sr-Latn-C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sr-Latn-RS" dirty="0" smtClean="0">
                <a:latin typeface="Calibri" pitchFamily="34" charset="0"/>
              </a:rPr>
              <a:t>Umetnički muzej, Kazan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644</Words>
  <Application>Microsoft Office PowerPoint</Application>
  <PresentationFormat>On-screen Show (4:3)</PresentationFormat>
  <Paragraphs>77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neoprimitivizam/larionov, gončarova i maljevič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Neoprimitivizam/larionov, gončarova i maljevič</dc:title>
  <dc:creator>User</dc:creator>
  <cp:lastModifiedBy>User</cp:lastModifiedBy>
  <cp:revision>3</cp:revision>
  <dcterms:created xsi:type="dcterms:W3CDTF">2020-04-15T21:38:42Z</dcterms:created>
  <dcterms:modified xsi:type="dcterms:W3CDTF">2020-04-15T21:42:41Z</dcterms:modified>
</cp:coreProperties>
</file>