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5" r:id="rId6"/>
    <p:sldId id="259" r:id="rId7"/>
    <p:sldId id="261" r:id="rId8"/>
    <p:sldId id="264" r:id="rId9"/>
    <p:sldId id="262" r:id="rId10"/>
    <p:sldId id="268" r:id="rId11"/>
    <p:sldId id="266" r:id="rId12"/>
    <p:sldId id="269" r:id="rId13"/>
    <p:sldId id="270" r:id="rId14"/>
    <p:sldId id="271" r:id="rId15"/>
    <p:sldId id="272" r:id="rId16"/>
    <p:sldId id="273" r:id="rId17"/>
    <p:sldId id="279" r:id="rId18"/>
    <p:sldId id="274" r:id="rId19"/>
    <p:sldId id="275" r:id="rId20"/>
    <p:sldId id="276" r:id="rId21"/>
    <p:sldId id="277" r:id="rId22"/>
    <p:sldId id="278" r:id="rId23"/>
    <p:sldId id="280" r:id="rId24"/>
    <p:sldId id="281" r:id="rId25"/>
    <p:sldId id="282" r:id="rId26"/>
    <p:sldId id="283" r:id="rId27"/>
    <p:sldId id="284" r:id="rId28"/>
    <p:sldId id="285" r:id="rId29"/>
    <p:sldId id="286" r:id="rId30"/>
    <p:sldId id="287" r:id="rId31"/>
    <p:sldId id="288" r:id="rId32"/>
    <p:sldId id="293" r:id="rId33"/>
    <p:sldId id="289" r:id="rId34"/>
    <p:sldId id="290" r:id="rId35"/>
    <p:sldId id="291" r:id="rId36"/>
    <p:sldId id="292" r:id="rId37"/>
    <p:sldId id="294" r:id="rId38"/>
    <p:sldId id="295" r:id="rId39"/>
    <p:sldId id="300" r:id="rId40"/>
    <p:sldId id="296" r:id="rId41"/>
    <p:sldId id="298" r:id="rId42"/>
    <p:sldId id="301" r:id="rId43"/>
    <p:sldId id="302" r:id="rId44"/>
    <p:sldId id="299" r:id="rId45"/>
    <p:sldId id="303" r:id="rId46"/>
    <p:sldId id="304" r:id="rId47"/>
    <p:sldId id="325" r:id="rId48"/>
    <p:sldId id="326" r:id="rId49"/>
    <p:sldId id="297" r:id="rId50"/>
    <p:sldId id="305" r:id="rId51"/>
    <p:sldId id="306" r:id="rId52"/>
    <p:sldId id="311" r:id="rId53"/>
    <p:sldId id="307" r:id="rId54"/>
    <p:sldId id="308" r:id="rId55"/>
    <p:sldId id="309" r:id="rId56"/>
    <p:sldId id="310" r:id="rId57"/>
    <p:sldId id="312" r:id="rId58"/>
    <p:sldId id="313" r:id="rId59"/>
    <p:sldId id="321" r:id="rId60"/>
    <p:sldId id="322" r:id="rId61"/>
    <p:sldId id="314" r:id="rId62"/>
    <p:sldId id="315" r:id="rId63"/>
    <p:sldId id="316" r:id="rId64"/>
    <p:sldId id="317" r:id="rId65"/>
    <p:sldId id="318" r:id="rId66"/>
    <p:sldId id="319" r:id="rId67"/>
    <p:sldId id="320" r:id="rId68"/>
    <p:sldId id="324" r:id="rId69"/>
    <p:sldId id="327" r:id="rId70"/>
    <p:sldId id="329" r:id="rId71"/>
    <p:sldId id="330" r:id="rId72"/>
    <p:sldId id="328" r:id="rId73"/>
    <p:sldId id="331" r:id="rId74"/>
    <p:sldId id="332" r:id="rId75"/>
    <p:sldId id="333" r:id="rId76"/>
    <p:sldId id="334" r:id="rId77"/>
    <p:sldId id="335" r:id="rId78"/>
    <p:sldId id="336" r:id="rId79"/>
    <p:sldId id="337" r:id="rId80"/>
    <p:sldId id="338" r:id="rId81"/>
    <p:sldId id="339" r:id="rId82"/>
    <p:sldId id="340" r:id="rId83"/>
    <p:sldId id="351" r:id="rId84"/>
    <p:sldId id="352" r:id="rId85"/>
    <p:sldId id="356" r:id="rId86"/>
    <p:sldId id="358" r:id="rId87"/>
    <p:sldId id="341" r:id="rId88"/>
    <p:sldId id="342" r:id="rId89"/>
    <p:sldId id="343" r:id="rId90"/>
    <p:sldId id="345" r:id="rId91"/>
    <p:sldId id="346" r:id="rId92"/>
    <p:sldId id="348" r:id="rId93"/>
    <p:sldId id="349" r:id="rId94"/>
    <p:sldId id="350" r:id="rId95"/>
    <p:sldId id="353" r:id="rId96"/>
    <p:sldId id="354"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18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A28EC-2C6F-457F-AC57-C95DBCF9599F}"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28EC-2C6F-457F-AC57-C95DBCF9599F}"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28EC-2C6F-457F-AC57-C95DBCF9599F}"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A28EC-2C6F-457F-AC57-C95DBCF9599F}"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A28EC-2C6F-457F-AC57-C95DBCF9599F}"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A28EC-2C6F-457F-AC57-C95DBCF9599F}"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A28EC-2C6F-457F-AC57-C95DBCF9599F}"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A28EC-2C6F-457F-AC57-C95DBCF9599F}"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A28EC-2C6F-457F-AC57-C95DBCF9599F}"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28EC-2C6F-457F-AC57-C95DBCF9599F}"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A28EC-2C6F-457F-AC57-C95DBCF9599F}"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E40185-0F68-40DC-8AB3-56AC3B60B5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A28EC-2C6F-457F-AC57-C95DBCF9599F}" type="datetimeFigureOut">
              <a:rPr lang="en-US" smtClean="0"/>
              <a:pPr/>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E40185-0F68-40DC-8AB3-56AC3B60B5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3622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АРХИТЕКТУРА СРЕДЊОВЕКОВНЕ СРБИЈЕ – МОРАВСКА СРБИЈА ДЕСПОТА СТЕФАНА ЛАЗАРЕВИЋА (2.ЧАС)</a:t>
            </a:r>
            <a:endParaRPr lang="en-US" sz="2000" b="1" dirty="0">
              <a:solidFill>
                <a:srgbClr val="FFFF00"/>
              </a:solidFill>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39ljubsteivukzapzidpriprat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704946" cy="6858000"/>
          </a:xfrm>
          <a:prstGeom prst="rect">
            <a:avLst/>
          </a:prstGeom>
          <a:noFill/>
        </p:spPr>
      </p:pic>
      <p:sp>
        <p:nvSpPr>
          <p:cNvPr id="4" name="TextBox 3"/>
          <p:cNvSpPr txBox="1"/>
          <p:nvPr/>
        </p:nvSpPr>
        <p:spPr>
          <a:xfrm>
            <a:off x="6705600" y="2209800"/>
            <a:ext cx="24384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ЉУБОСТИЊА, СПОЉНА ПРИПРАТА, ПРЕДСТАВЕ ВУКА И ДЕСПОТА СТЕФАНА ЛАЗАРЕВИЋА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ЛИТЕРАРНОМ АЛИ И У МАТЕРЈАЛНОМ ПОГЛЕДУ, ОСЛАЊАЊЕ НА АРХЕТИПСКЕ ОБРАСЦЕ У ОПИСУ ОНОВРЕМЕНЕ СТВАРНОСТИ ДВОРА ЈЕДНАКО ЈЕ НЕПОСРЕДНО ОДЈЕКНУЛО У НАЧИНУ НА КОЈИ ЈЕ ХАГИОГРАФ ПРИКАЗАО НОВУ СРПСКУ ПРЕСТОНИЦУ. АНАЛОГНО “КОНСТАНТИНОВСКОЈ” ЦРТИ У РОДОСЛОВУ И НА ЉУБОСТИЊСКОЈ СЛИЦИ, ПО УНИВЕРЗАЛНОМ ТОПОСУ “ПРЕНОШЕЊА СВЕТОСТИ” И БОГОИЗАБРАНОСТИ ПРИМЕЊИВАНОМ ЈОШ ОД СТАРОЗАВЕТНИХ И АНТИЧКИХ ВРЕМЕНА, </a:t>
            </a:r>
            <a:r>
              <a:rPr lang="sr-Cyrl-RS" sz="2000" b="1" u="sng" dirty="0" smtClean="0">
                <a:solidFill>
                  <a:srgbClr val="FFFF00"/>
                </a:solidFill>
                <a:latin typeface="Bookman Old Style" pitchFamily="18" charset="0"/>
              </a:rPr>
              <a:t>БЕОГРАД ЈЕ У </a:t>
            </a:r>
            <a:r>
              <a:rPr lang="sr-Cyrl-RS" sz="2000" b="1" i="1" u="sng" dirty="0" smtClean="0">
                <a:solidFill>
                  <a:srgbClr val="FFFF00"/>
                </a:solidFill>
                <a:latin typeface="Bookman Old Style" pitchFamily="18" charset="0"/>
              </a:rPr>
              <a:t>ЖИТИЈУ</a:t>
            </a:r>
            <a:r>
              <a:rPr lang="sr-Cyrl-RS" sz="2000" b="1" u="sng" dirty="0" smtClean="0">
                <a:solidFill>
                  <a:srgbClr val="FFFF00"/>
                </a:solidFill>
                <a:latin typeface="Bookman Old Style" pitchFamily="18" charset="0"/>
              </a:rPr>
              <a:t> , КАО СТАН ИДЕАЛНОГ ВЛАДАРА ПОДОБНОГ МОЈСИЈУ, ДАВИДУ И СОЛОМОНУ, НАЗВАН “СЕДМОВРХИМ ГРАДОМ” ОДНОСНО ДОСЛОВНО ПОИСТОВЕЋЕН СА ЈЕРУСАЛИМОМ КАО АПСОЛУТНИМ ВРХУНЦЕМ-ЦЕНТРОМ ОСВЕЋЕНОГ ПРОСТОРА СРБИЈЕ</a:t>
            </a:r>
            <a:r>
              <a:rPr lang="sr-Cyrl-RS" sz="2000" b="1" dirty="0" smtClean="0">
                <a:solidFill>
                  <a:srgbClr val="FFFF00"/>
                </a:solidFill>
                <a:latin typeface="Bookman Old Style" pitchFamily="18" charset="0"/>
              </a:rPr>
              <a:t>. КОМПАРАЦИЈА ЈЕ ОСТВАРЕНА НА ВИШЕ НИВОА, КОЈИМА СЕ ОБРАЗУЈЕ СЛИКА БЕОГРАДСКЕ-ЈЕРУСАЛИМСКЕ САКРАЛНЕ ТОПОГРАФИЈЕ. УСЛОВНО ГОВОРЕЋИ, </a:t>
            </a:r>
            <a:r>
              <a:rPr lang="sr-Cyrl-RS" sz="2000" b="1" u="sng" dirty="0" smtClean="0">
                <a:solidFill>
                  <a:srgbClr val="FFFF00"/>
                </a:solidFill>
                <a:latin typeface="Bookman Old Style" pitchFamily="18" charset="0"/>
              </a:rPr>
              <a:t>У ПОЗИТИВНОМ СМИСЛУ</a:t>
            </a:r>
            <a:r>
              <a:rPr lang="sr-Cyrl-RS" sz="2000" b="1" dirty="0" smtClean="0">
                <a:solidFill>
                  <a:srgbClr val="FFFF00"/>
                </a:solidFill>
                <a:latin typeface="Bookman Old Style" pitchFamily="18" charset="0"/>
              </a:rPr>
              <a:t>, “СЕДАМ ВРХОВА” И АМБИЈЕНТ ЈЕРУСАЛИМА ИСТРАЖИВАЧИ СУ ПРЕПОЗНАЛИ У КОНФИГУРАЦИЈИ ТЕРЕНА И ЗДАЊИМА ЗА КОЈА СЕ ЗНА ДА СУ ТАДА ПОСТОЈАЛА У БЕОГРАДУ, ОДНОСНО У АРХИТЕКТУРИ ФОРТИФИКАЦИОНИХ ЦЕЛИНА И ЊИХОВИХ ПОЈЕДИНАЧНИХ ПОСТРОЈЕЊА.  </a:t>
            </a:r>
            <a:endParaRPr lang="en-US" sz="2000" b="1" dirty="0">
              <a:solidFill>
                <a:srgbClr val="FFFF00"/>
              </a:solidFill>
              <a:latin typeface="Bookman Old Style"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 ХИЈЕРАРХИЈИ ВРЕДНОСТИ СРЕДЊЕГ ВЕКА, ВАЖНИЈИ РАЗЛОГ “ПРЕПОЗНАВАЊУ” ЈЕРУСАЛИМА-НОВОГ ЈЕРУСАЛИМА У БЕОГРАДУ, ПРЕДСТАВЉАЛЕ СУ </a:t>
            </a:r>
            <a:r>
              <a:rPr lang="sr-Cyrl-RS" sz="2000" b="1" u="sng" dirty="0" smtClean="0">
                <a:solidFill>
                  <a:srgbClr val="FFFF00"/>
                </a:solidFill>
                <a:latin typeface="Bookman Old Style" pitchFamily="18" charset="0"/>
              </a:rPr>
              <a:t>РЕЛИКВИЈЕ </a:t>
            </a:r>
            <a:r>
              <a:rPr lang="sr-Cyrl-RS" sz="2000" b="1" dirty="0" smtClean="0">
                <a:solidFill>
                  <a:srgbClr val="FFFF00"/>
                </a:solidFill>
                <a:latin typeface="Bookman Old Style" pitchFamily="18" charset="0"/>
              </a:rPr>
              <a:t>КОЈЕ СУ СЕ КАО ОСМИШЉЕНА ЦЕЛИНА НАШЛЕ У ПРЕСТОНИЦИ. НУКЛЕУС ОВЕ ЗБИРКЕ АНАЛОГНЕ ЦАРИГРАДСКОМ РЕЛИКВИЈАРНОМ РЕПЕРТОАРУ, ЧИНИЛЕ СУ </a:t>
            </a:r>
            <a:r>
              <a:rPr lang="sr-Cyrl-RS" sz="2000" b="1" u="sng" dirty="0" smtClean="0">
                <a:solidFill>
                  <a:srgbClr val="FFFF00"/>
                </a:solidFill>
                <a:latin typeface="Bookman Old Style" pitchFamily="18" charset="0"/>
              </a:rPr>
              <a:t>МОШТИ СВЕТЕ ПЕТКЕ И СВЕТЕ ЦАРИЦЕ ТЕОФАНО</a:t>
            </a:r>
            <a:r>
              <a:rPr lang="sr-Cyrl-RS" sz="2000" b="1" dirty="0" smtClean="0">
                <a:solidFill>
                  <a:srgbClr val="FFFF00"/>
                </a:solidFill>
                <a:latin typeface="Bookman Old Style" pitchFamily="18" charset="0"/>
              </a:rPr>
              <a:t>, КОЈЕ ЈЕ КНЕГИЊА МИЛИЦА КРАЈЕМ 14. ВЕКА ИЗ ВИДИНА ПРЕНЕЛА У СРБИЈУ. НАДАЉЕ, БЕОГРАД СЕ ПРИСУСТВОМ </a:t>
            </a:r>
            <a:r>
              <a:rPr lang="sr-Cyrl-RS" sz="2000" b="1" u="sng" dirty="0" smtClean="0">
                <a:solidFill>
                  <a:srgbClr val="FFFF00"/>
                </a:solidFill>
                <a:latin typeface="Bookman Old Style" pitchFamily="18" charset="0"/>
              </a:rPr>
              <a:t>ЧУДОТВОРНЕ ИКОНЕ </a:t>
            </a:r>
            <a:r>
              <a:rPr lang="sr-Cyrl-RS" sz="2000" b="1" i="1" u="sng" dirty="0" smtClean="0">
                <a:solidFill>
                  <a:srgbClr val="FFFF00"/>
                </a:solidFill>
                <a:latin typeface="Bookman Old Style" pitchFamily="18" charset="0"/>
              </a:rPr>
              <a:t>БОГОРОДИЦЕ БЕОГРАДСКЕ</a:t>
            </a:r>
            <a:r>
              <a:rPr lang="sr-Cyrl-RS" sz="2000" b="1" i="1" dirty="0" smtClean="0">
                <a:solidFill>
                  <a:srgbClr val="FFFF00"/>
                </a:solidFill>
                <a:latin typeface="Bookman Old Style" pitchFamily="18" charset="0"/>
              </a:rPr>
              <a:t>,</a:t>
            </a:r>
            <a:r>
              <a:rPr lang="sr-Cyrl-RS" sz="2000" b="1" dirty="0" smtClean="0">
                <a:solidFill>
                  <a:srgbClr val="FFFF00"/>
                </a:solidFill>
                <a:latin typeface="Bookman Old Style" pitchFamily="18" charset="0"/>
              </a:rPr>
              <a:t>  КАО И ЦАРИГРАД НАЛАЗИО ПОД ЊЕНОМ ЗАШТИТОМ: ПРЕМА ДАНИЛУ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ЈОШ 1315.Г. ПРИНЦЕЗА СИМОНИДА ДОЛАЗИЛА ЈОЈ ЈЕ НА ПОКЛОЊЕЊЕ</a:t>
            </a:r>
            <a:r>
              <a:rPr lang="sr-Cyrl-RS" sz="2000" b="1" dirty="0">
                <a:solidFill>
                  <a:srgbClr val="FFFF00"/>
                </a:solidFill>
                <a:latin typeface="Bookman Old Style" pitchFamily="18" charset="0"/>
              </a:rPr>
              <a:t>.</a:t>
            </a:r>
            <a:r>
              <a:rPr lang="sr-Cyrl-RS" sz="2000" b="1" dirty="0" smtClean="0">
                <a:solidFill>
                  <a:srgbClr val="FFFF00"/>
                </a:solidFill>
                <a:latin typeface="Bookman Old Style" pitchFamily="18" charset="0"/>
              </a:rPr>
              <a:t> У ДЕСПОТОВО ДОБА ЧУВАНА ЈЕ У ЦРКВИ БЕОГРАДСКЕ МИТРОПОЛИЈЕ У ДОЊЕМ ГРАДУ. УЗ МОШТИ СВЕТЕ ТЕОФАНО, БЕОГРАД ЈЕ ИМАО И </a:t>
            </a:r>
            <a:r>
              <a:rPr lang="sr-Cyrl-RS" sz="2000" b="1" u="sng" dirty="0" smtClean="0">
                <a:solidFill>
                  <a:srgbClr val="FFFF00"/>
                </a:solidFill>
                <a:latin typeface="Bookman Old Style" pitchFamily="18" charset="0"/>
              </a:rPr>
              <a:t>ЧЕСТИЦЕ РУКЕ ЦАРА КОНСТАНТИНА</a:t>
            </a:r>
            <a:r>
              <a:rPr lang="sr-Cyrl-RS" sz="2000" b="1" dirty="0" smtClean="0">
                <a:solidFill>
                  <a:srgbClr val="FFFF00"/>
                </a:solidFill>
                <a:latin typeface="Bookman Old Style" pitchFamily="18" charset="0"/>
              </a:rPr>
              <a:t>, КОЈЕ СЕ ДАНАС НАЛАЗЕ У КРЕМАЉСКОЈ ЗБИРЦИ, А ТАДА СУ ЧУВАНЕ У РИЗНИЦИ ДВОРСКЕ КАПЕЛЕ. ОВАКВОМ ПРОГРАМУ ОДГОВАРАО ЈЕ ФИЛОЗОФОВ ОПИС ДЕСПОТОВОГ ДВОРА УСТРОЈЕНОГ ПО НЕБЕСКОЈ ХИЈЕРАРХИЈИ. ТАКО СЕ ОВАЈ “СВОД УНИВЕРЗАЛНИХ СВЕТИХ” ШИРИО ЧИТАВОМ ЗЕМЉОМ, И “УТВРЂЕН” ВЕЛИКИМ ХРАМОВИМА ВАН БЕОГРАДА, А ПОСЕБНО РЕСАВОМ, ТВОРИО “ДУХОВНИ БЕДЕМ” СРБИЈЕ.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УЗ </a:t>
            </a:r>
            <a:r>
              <a:rPr lang="sr-Cyrl-RS" sz="2000" b="1" u="sng" dirty="0" smtClean="0">
                <a:solidFill>
                  <a:srgbClr val="FFFF00"/>
                </a:solidFill>
                <a:latin typeface="Bookman Old Style" pitchFamily="18" charset="0"/>
              </a:rPr>
              <a:t>ЉУБОСТИЊУ КОЈА ЈЕ ОЧЕВИДНО ИМАЛА УЛОГУ СПОНЕ СА ПРЕЂАШЊИМ ВЛАДАРИМА, ЊИХОВОГ СВОЈЕВРСНОГ ДИНАСТИЧКОГ МЕМОРИЈАЛА</a:t>
            </a:r>
            <a:r>
              <a:rPr lang="sr-Cyrl-RS" sz="2000" b="1" dirty="0" smtClean="0">
                <a:solidFill>
                  <a:srgbClr val="FFFF00"/>
                </a:solidFill>
                <a:latin typeface="Bookman Old Style" pitchFamily="18" charset="0"/>
              </a:rPr>
              <a:t>, ЗА РАЗЛИКУ ОД </a:t>
            </a:r>
            <a:r>
              <a:rPr lang="sr-Cyrl-RS" sz="2000" b="1" u="sng" dirty="0" smtClean="0">
                <a:solidFill>
                  <a:srgbClr val="FFFF00"/>
                </a:solidFill>
                <a:latin typeface="Bookman Old Style" pitchFamily="18" charset="0"/>
              </a:rPr>
              <a:t>РАВАНИЦЕ КАО СРЕДИШТА САМОСТАЛНОГ ЛАЗАРЕВОГ МУЧЕНИЧКОГ КУЛТА</a:t>
            </a:r>
            <a:r>
              <a:rPr lang="sr-Cyrl-RS" sz="2000" b="1" dirty="0" smtClean="0">
                <a:solidFill>
                  <a:srgbClr val="FFFF00"/>
                </a:solidFill>
                <a:latin typeface="Bookman Old Style" pitchFamily="18" charset="0"/>
              </a:rPr>
              <a:t>, КЉУЧНО САКРАЛНО МЕСТО ДЕСПОТОВИНЕ ПРЕДСТАВАЛА ЈЕ </a:t>
            </a:r>
            <a:r>
              <a:rPr lang="sr-Cyrl-RS" sz="2000" b="1" u="sng" dirty="0" smtClean="0">
                <a:solidFill>
                  <a:srgbClr val="FFFF00"/>
                </a:solidFill>
                <a:latin typeface="Bookman Old Style" pitchFamily="18" charset="0"/>
              </a:rPr>
              <a:t>СТЕФАНОВА ГРОБНА ЦРКВА У МАНАСТИРУ РЕСАВА (МАНАСИЈА). </a:t>
            </a:r>
            <a:r>
              <a:rPr lang="sr-Cyrl-RS" sz="2000" b="1" dirty="0" smtClean="0">
                <a:solidFill>
                  <a:srgbClr val="FFFF00"/>
                </a:solidFill>
                <a:latin typeface="Bookman Old Style" pitchFamily="18" charset="0"/>
              </a:rPr>
              <a:t>ТАМОШЊИ КОМПЛЕКС АРХИТЕКТУРЕ МАСИВНИХ ДЕФАНЗИВНИХ ПОСТРОЈЕЊА, ВЕЛИКЕ ЦРКВЕ И ВЕЋ ТАДА ЧУВЕНОГ СКРИПТОРИЈУМА (“РЕСАВСКО ПИСАНИЈЕ”), ЗАЈЕДНО СА ОКОЛИНОМ У КОЈОЈ ЈЕ ДЕСПОТ ЧЕСТО БОРАВИО У ДРУШТВУ МОНАХА-АНАХОРЕТА,</a:t>
            </a:r>
            <a:r>
              <a:rPr lang="sr-Cyrl-RS" sz="2000" b="1" u="sng" dirty="0" smtClean="0">
                <a:solidFill>
                  <a:srgbClr val="FFFF00"/>
                </a:solidFill>
                <a:latin typeface="Bookman Old Style" pitchFamily="18" charset="0"/>
              </a:rPr>
              <a:t> ЧИНИО ЈЕ ДРУГИ ПОЛ АРХЕТИПСКЕ ХРИШЋАНСКЕ ЈЕДНОВРЕМЕНЕ ОПОЗИЦИЈЕ/САДЕЈСТВОВАЊА ИЗМЕЂУ ГРАДА=ПРЕСТОНИЦЕ И ПУСТИЊЕ</a:t>
            </a:r>
            <a:r>
              <a:rPr lang="sr-Cyrl-RS" sz="2000" b="1" dirty="0" smtClean="0">
                <a:solidFill>
                  <a:srgbClr val="FFFF00"/>
                </a:solidFill>
                <a:latin typeface="Bookman Old Style" pitchFamily="18" charset="0"/>
              </a:rPr>
              <a:t>. РЕЛАЦИЈА ИЗМЕЂУ ДВОРА И ГРОБНОГ ХРАМА БИЛА ЈЕ ВИШЕСТРУКА, И ПО РЕЧИМА ХАГИОГРАФА ТАКОЂЕ ЈАСНО УСТРОЈЕНА. ПОРТРЕТ КОЈИ ЈЕ ИЗВЕДЕН У НАОСУ УЗ ГЛАВНИ ПОРТАЛ, СВОЈИМ АТРИБУТИМА ПОДСЕЋА НА ЉУБОСТИЊУ АЛИ У РАЗВИЈЕНОЈ ФОРМИ: ДРЖЕЋИ СВЕ АТРИБУТЕ “ДОБРОГ ВЛАДАРА”,МАЧ, КОПЉЕ, ЖЕЗЛО, ПЛАШТ И КРУНУ, МОДЕЛ ЦРКВЕ И СВИТАК НА КОЈЕМ ЈЕ У ВИДУ МОЛИТВЕ, СЛИКОМ ЈЕ ИСКАЗАНА ДЕСПОТОВА ПОБУДА ЗА ГРАДЊОМ ХРАМА КАО ВРХУНЦЕМ ВЛАДАРСКИХ ПОДУХВАТА.    </a:t>
            </a:r>
            <a:endParaRPr lang="en-US" sz="2000" b="1" dirty="0">
              <a:solidFill>
                <a:srgbClr val="FFFF00"/>
              </a:solidFill>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56april 2005 0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5105400" cy="6858001"/>
          </a:xfrm>
          <a:prstGeom prst="rect">
            <a:avLst/>
          </a:prstGeom>
          <a:noFill/>
        </p:spPr>
      </p:pic>
      <p:sp>
        <p:nvSpPr>
          <p:cNvPr id="4" name="TextBox 3"/>
          <p:cNvSpPr txBox="1"/>
          <p:nvPr/>
        </p:nvSpPr>
        <p:spPr>
          <a:xfrm>
            <a:off x="5181600" y="2514600"/>
            <a:ext cx="38100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РЕСАВА, НАОС, ЗАПАДНИ ЗИД, ПРЕДСТАВА ДЕСПОТА СТЕФАНА СА ИНСИГНИЈАМА ВЛАСТИ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9 10MORAVSKA SRBIJA\BEOGRAD\Untitled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72514"/>
          </a:xfrm>
          <a:prstGeom prst="rect">
            <a:avLst/>
          </a:prstGeom>
          <a:noFill/>
        </p:spPr>
      </p:pic>
      <p:sp>
        <p:nvSpPr>
          <p:cNvPr id="3" name="TextBox 2"/>
          <p:cNvSpPr txBox="1"/>
          <p:nvPr/>
        </p:nvSpPr>
        <p:spPr>
          <a:xfrm>
            <a:off x="0" y="0"/>
            <a:ext cx="6172200" cy="400110"/>
          </a:xfrm>
          <a:prstGeom prst="rect">
            <a:avLst/>
          </a:prstGeom>
          <a:noFill/>
        </p:spPr>
        <p:txBody>
          <a:bodyPr wrap="square" rtlCol="0">
            <a:spAutoFit/>
          </a:bodyPr>
          <a:lstStyle/>
          <a:p>
            <a:r>
              <a:rPr lang="sr-Cyrl-RS" sz="2000" b="1" dirty="0" smtClean="0">
                <a:solidFill>
                  <a:srgbClr val="FF0000"/>
                </a:solidFill>
                <a:latin typeface="Bookman Old Style" pitchFamily="18" charset="0"/>
              </a:rPr>
              <a:t>(Идентификација према М. Поповићу)</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9 10MORAVSKA SRBIJA\BEOGRAD\1024px-Despotova_kula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698"/>
          </a:xfrm>
          <a:prstGeom prst="rect">
            <a:avLst/>
          </a:prstGeom>
          <a:noFill/>
        </p:spPr>
      </p:pic>
      <p:sp>
        <p:nvSpPr>
          <p:cNvPr id="3" name="TextBox 2"/>
          <p:cNvSpPr txBox="1"/>
          <p:nvPr/>
        </p:nvSpPr>
        <p:spPr>
          <a:xfrm>
            <a:off x="228600" y="61722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БЕОГРАД, ДЕСПОТОВА КУЛА У ОКВИРУ КОМПЛЕКСА БЕОГРАДСКЕ ТВРЂАВЕ ИЗ ВРЕМЕНА ДЕСПОТА СТЕФАНА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9 10MORAVSKA SRBIJA\059Beogra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5534561"/>
            <a:ext cx="89916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БЕОГРАД ДЕСПОТА СТЕФАНА, УТВРЂЕНИ ЗАМАК НА ПРОСТОРУ ОКО СПОМЕНИКА “ПОБЕДНИКУ” И ПОДГРАЂЕ СА МИТРОПОЛИЈСКИМ КОМПЛЕКСОМ И ФРАЊЕВАЧКИМ САМОСТАНОМ</a:t>
            </a:r>
            <a:endParaRPr lang="en-US" sz="2000" b="1" dirty="0">
              <a:solidFill>
                <a:srgbClr val="FFFF00"/>
              </a:solidFill>
              <a:latin typeface="Bookman Old Style" pitchFamily="18" charset="0"/>
            </a:endParaRPr>
          </a:p>
        </p:txBody>
      </p:sp>
      <p:cxnSp>
        <p:nvCxnSpPr>
          <p:cNvPr id="5" name="Straight Arrow Connector 4"/>
          <p:cNvCxnSpPr/>
          <p:nvPr/>
        </p:nvCxnSpPr>
        <p:spPr>
          <a:xfrm flipH="1">
            <a:off x="5943600" y="3124200"/>
            <a:ext cx="1524000" cy="914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14600" y="4191000"/>
            <a:ext cx="1447800" cy="152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5105400"/>
            <a:ext cx="1143000" cy="3048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9 10MORAVSKA SRBIJA\BEOGRAD\unnamed.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152400" y="6150114"/>
            <a:ext cx="86106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БЕОГРАДСКА ТВРЂАВА, ДОЊИ ГРАД, ОСТАЦИ КОМПЛЕКСА МИТРОПОЛИЈЕ И НАТПИСА НАД ПОРТАЛОМ ЦРКВЕ</a:t>
            </a:r>
            <a:endParaRPr lang="en-US" sz="2000" b="1" dirty="0">
              <a:solidFill>
                <a:srgbClr val="FFFF00"/>
              </a:solidFill>
              <a:latin typeface="Bookman Old Style" pitchFamily="18" charset="0"/>
            </a:endParaRPr>
          </a:p>
        </p:txBody>
      </p:sp>
      <p:pic>
        <p:nvPicPr>
          <p:cNvPr id="4" name="Picture 3" descr="C:\Users\Ivan\Videos\Desktop\001 SRBIJA PREDAVANJA\9 10MORAVSKA SRBIJA\MORAVSKA NOVE SLIKE\Deo_ktitorskog_natpisa_despota_Stefana.jpg"/>
          <p:cNvPicPr>
            <a:picLocks noChangeAspect="1" noChangeArrowheads="1"/>
          </p:cNvPicPr>
          <p:nvPr/>
        </p:nvPicPr>
        <p:blipFill>
          <a:blip r:embed="rId3" cstate="print"/>
          <a:srcRect/>
          <a:stretch>
            <a:fillRect/>
          </a:stretch>
        </p:blipFill>
        <p:spPr bwMode="auto">
          <a:xfrm>
            <a:off x="-1" y="0"/>
            <a:ext cx="3578087" cy="2057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9 10MORAVSKA SRBIJA\BEOGRAD\Untitl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52400" y="5842337"/>
            <a:ext cx="86106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РЕКОНСТРУЦИЈА ИЗГЛЕДА И ПОЗИЦИЈЕ ОБЈЕКАТА У ОКВИРУ БЕОГРАДСКЕ МИТРОПОЛИЈЕ (ОБЕЛЕЖЕНА ПОЗИЦИЈА И ОСНОВА МИТРОПОЛИЈСКЕ ЦРКВЕ)</a:t>
            </a:r>
            <a:endParaRPr lang="en-US" sz="2000" b="1" dirty="0">
              <a:solidFill>
                <a:srgbClr val="FF0000"/>
              </a:solidFill>
              <a:latin typeface="Bookman Old Style" pitchFamily="18" charset="0"/>
            </a:endParaRPr>
          </a:p>
        </p:txBody>
      </p:sp>
      <p:cxnSp>
        <p:nvCxnSpPr>
          <p:cNvPr id="5" name="Straight Arrow Connector 4"/>
          <p:cNvCxnSpPr/>
          <p:nvPr/>
        </p:nvCxnSpPr>
        <p:spPr>
          <a:xfrm flipH="1">
            <a:off x="4724400" y="2743200"/>
            <a:ext cx="3505200"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369332"/>
          </a:xfrm>
          <a:prstGeom prst="rect">
            <a:avLst/>
          </a:prstGeom>
          <a:noFill/>
        </p:spPr>
        <p:txBody>
          <a:bodyPr wrap="square" rtlCol="0">
            <a:spAutoFit/>
          </a:bodyPr>
          <a:lstStyle/>
          <a:p>
            <a:endParaRPr lang="en-US" dirty="0"/>
          </a:p>
        </p:txBody>
      </p:sp>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ИСХОД БИТКЕ НА КОСОВУ 1389.Г. НА РАЗЛИЧИТЕ НАЧИНЕ ОДРЕДИО ЈЕ ИСТОРИЈСКЕ И КУЛТУРНЕ ТОКОВЕ МОРАВСКЕ СРБИЈЕ У ПЕРИОДУ ДО ДЕФИНИТИВНОГ ГУБИТКА САМОСТАЛНОСТИ 1459.Г. ТО СЕ НЕПОСРЕДНО ОДРАЗИЛО И НА ГРАДИТЕЉСКУ ДЕЛАТНОСТ У ОВОМ РАЗДОБЉУ. У ПОСЛЕДЊОЈ ДЕЦЕНИЈИ 14. СТОЛЕЋА ТЕШКО ЈЕ ПРОНАЋИ ТРАГОВЕ КТИТОРСКОГ ДЕЛОВАЊА, ШТО ЈЕ БИЛО УСЛОВЉЕНО НЕ САМО УРУШАВАЊЕМ УНУТРАШЊЕ АДМИНИСТРАТИВНЕ СТРУКТУРЕ ПРОИСТЕКЛИМ ИЗ ПОГИБИЈЕ КНЕЗА ЛАЗАРА И ВЕЛИКАША СА ВРХА ЛЕСТВИЦЕ ДРУШТВЕНЕ ХИЈЕРАРХИЈЕ, ВЕЋ И ЧИЊЕНИЦОМ ДА ЈЕ ДРЖАВНА ТЕРИТОРИЈА ПОСЛЕ БИТКЕ, БЕЗ ОБЗИРА НА ЈЕДНАКО ВЕЛИКЕ ТУРСКЕ ГУБИТКЕ, МОРАЛА ПРОНАЋИ ОКВИРЕ ВЛАСТИТЕ ПОЗИЦИЈЕ У НОВИМ ОКОЛНОСТИМА. НЕДУГО ПО КОСОВСКОМ БОЈУ, СИТУАЦИЈУ У СРБИЈИ ПОКУШАЛА ЈЕ ДА ИСКОРИСТИ УГАРСКА ОСВАЈАЈУЋИ ЗАНТНЕ ДЕЛОВЕ ТЕРИТОРИЈА. ТАКАВ СЛЕД ДОГАЂАЈА УЧИНИО ЈЕ ДА СЕ КНЕГИЊА МИЛИЦА, У ИМЕ МЛАДОГ КНЕЗА СТЕФАНА ЛАЗАРЕВИЋА, ТУРЦИМА МОРАЛА ОБРАТИТИ ЗА ЗАШТИТУ. ЗАЛОГ </a:t>
            </a:r>
            <a:r>
              <a:rPr lang="sr-Cyrl-RS" sz="2000" b="1" u="sng" dirty="0" smtClean="0">
                <a:solidFill>
                  <a:srgbClr val="FFFF00"/>
                </a:solidFill>
                <a:latin typeface="Bookman Old Style" pitchFamily="18" charset="0"/>
              </a:rPr>
              <a:t>УЛАСКА МОРАВСКЕ СРБИЈЕ У ВАЗАЛНИ ОДНОС ПРЕМА ОСМАНЛИЈАМА </a:t>
            </a:r>
            <a:r>
              <a:rPr lang="sr-Cyrl-RS" sz="2000" b="1" dirty="0" smtClean="0">
                <a:solidFill>
                  <a:srgbClr val="FFFF00"/>
                </a:solidFill>
                <a:latin typeface="Bookman Old Style" pitchFamily="18" charset="0"/>
              </a:rPr>
              <a:t>БИО ЈЕ ПОТВРЂЕН ОДВОЂЕЊЕМ СТЕФАНОВЕ СЕСТРЕ ОЛИВЕРЕ 1390.Г. У ХАРЕМ БАЈАЗИТА </a:t>
            </a:r>
            <a:r>
              <a:rPr lang="en-US" sz="2000" b="1" dirty="0" smtClean="0">
                <a:solidFill>
                  <a:srgbClr val="FFFF00"/>
                </a:solidFill>
                <a:latin typeface="Bookman Old Style" pitchFamily="18" charset="0"/>
              </a:rPr>
              <a:t>I, </a:t>
            </a:r>
            <a:r>
              <a:rPr lang="sr-Cyrl-RS" sz="2000" b="1" dirty="0" smtClean="0">
                <a:solidFill>
                  <a:srgbClr val="FFFF00"/>
                </a:solidFill>
                <a:latin typeface="Bookman Old Style" pitchFamily="18" charset="0"/>
              </a:rPr>
              <a:t>ШТО ЈЕ БИО ЈЕДИНИ НАЧИН ОПСТАНКА ДРЖАВЕ   </a:t>
            </a:r>
            <a:endParaRPr lang="en-US" sz="2000" b="1" dirty="0">
              <a:solidFill>
                <a:srgbClr val="FFFF00"/>
              </a:solidFill>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9 10MORAVSKA SRBIJA\050resavamanko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7516182" cy="6858000"/>
          </a:xfrm>
          <a:prstGeom prst="rect">
            <a:avLst/>
          </a:prstGeom>
          <a:noFill/>
        </p:spPr>
      </p:pic>
      <p:sp>
        <p:nvSpPr>
          <p:cNvPr id="3" name="TextBox 2"/>
          <p:cNvSpPr txBox="1"/>
          <p:nvPr/>
        </p:nvSpPr>
        <p:spPr>
          <a:xfrm>
            <a:off x="152400" y="6150114"/>
            <a:ext cx="89916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МАНАСТИР РЕСАВА (МАНАСИЈА), ДО 1418, СИТУАЦИЈА КОМПЛЕКСА </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9 10MORAVSKA SRBIJA\MORAVSKA NOVE SLIKE\1.jpg"/>
          <p:cNvPicPr>
            <a:picLocks noChangeAspect="1" noChangeArrowheads="1"/>
          </p:cNvPicPr>
          <p:nvPr/>
        </p:nvPicPr>
        <p:blipFill>
          <a:blip r:embed="rId2" cstate="print"/>
          <a:srcRect/>
          <a:stretch>
            <a:fillRect/>
          </a:stretch>
        </p:blipFill>
        <p:spPr bwMode="auto">
          <a:xfrm>
            <a:off x="0" y="0"/>
            <a:ext cx="9144000" cy="6268641"/>
          </a:xfrm>
          <a:prstGeom prst="rect">
            <a:avLst/>
          </a:prstGeom>
          <a:noFill/>
        </p:spPr>
      </p:pic>
      <p:sp>
        <p:nvSpPr>
          <p:cNvPr id="3" name="TextBox 2"/>
          <p:cNvSpPr txBox="1"/>
          <p:nvPr/>
        </p:nvSpPr>
        <p:spPr>
          <a:xfrm>
            <a:off x="152400" y="6150114"/>
            <a:ext cx="8763000" cy="707886"/>
          </a:xfrm>
          <a:prstGeom prst="rect">
            <a:avLst/>
          </a:prstGeom>
          <a:noFill/>
        </p:spPr>
        <p:txBody>
          <a:bodyPr wrap="square" rtlCol="0">
            <a:spAutoFit/>
          </a:bodyPr>
          <a:lstStyle/>
          <a:p>
            <a:r>
              <a:rPr lang="sr-Cyrl-RS" sz="2000" b="1" dirty="0" smtClean="0">
                <a:solidFill>
                  <a:srgbClr val="FFFF00"/>
                </a:solidFill>
                <a:latin typeface="Bookman Old Style" pitchFamily="18" charset="0"/>
              </a:rPr>
              <a:t>РЕСАВА, СИТУАЦИЈА КОМПЛЕКСА (ЈУЖНО ОД ЦРКВЕ ОСТАЦИ ТРПЕЗАРИЈЕ, СЕВЕРНО ГЛАВНА, ДОНЖОН-КУЛА)</a:t>
            </a:r>
            <a:endParaRPr lang="en-US" sz="2000" b="1" dirty="0">
              <a:solidFill>
                <a:srgbClr val="FFFF00"/>
              </a:solidFill>
              <a:latin typeface="Bookman Old Style" pitchFamily="18" charset="0"/>
            </a:endParaRPr>
          </a:p>
        </p:txBody>
      </p:sp>
      <p:cxnSp>
        <p:nvCxnSpPr>
          <p:cNvPr id="5" name="Straight Arrow Connector 4"/>
          <p:cNvCxnSpPr/>
          <p:nvPr/>
        </p:nvCxnSpPr>
        <p:spPr>
          <a:xfrm>
            <a:off x="2590800" y="3505200"/>
            <a:ext cx="1066800" cy="7620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200400" y="1219200"/>
            <a:ext cx="1371600" cy="16764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863417"/>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ГРОБНА ЦРКВА ДЕСПОТА СТЕФАНА, ПОСВЕЋЕНА СВ. ТРОЈИЦИ </a:t>
            </a:r>
            <a:r>
              <a:rPr lang="sr-Cyrl-RS" sz="2000" b="1" dirty="0" smtClean="0">
                <a:solidFill>
                  <a:srgbClr val="FFFF00"/>
                </a:solidFill>
                <a:latin typeface="Bookman Old Style" pitchFamily="18" charset="0"/>
              </a:rPr>
              <a:t>И ДОВРШЕНА ДО 1418.Г, КОНЦЕПТОМ ПРОСТОРА ПОНОВИЛА ЈЕ РАВАНИЧКИ ХРАМ, ПО ТИПУ РАЗВИЈЕНОГ УПИСАНОГ КРСТА СА ГЛАВНОМ КУПОЛОМ НА ПРОФИЛИСАНИМ СТУПЦИМА, И ЧЕТИРИ МАЛЕ КУПОЛЕ У УГЛОВИМА ПОДУЖНЕ ОСЕ ГРАЂЕВИНЕ. ЊЕНУ ГРАДИТЕЉСКУ, А СВАКАКО ПРИМАРНО СМБОЛИЧКУ ПОСЕБНОСТ, ПРЕДСТАВЉАЈУ ФАСАДЕ ИЗВЕДЕНЕ ОД КАМЕНА, САСВИМ РАЗЛИЧИТО ОД СВЕТИЛИШТА ЊЕГОВИХ РОДИТЕЉА,</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И УЗ ЗНАЧАЈНО СВЕДЕНИЈИ ПРОГРАМ КАМЕНОГ УКРАСА. ОВАКАВ ЕКСТЕРИЈЕР РЕСАВЕ УГЛАВНОМ ЈЕ ТУМАЧЕН НАСТОЈАЊЕМ КТИТОРА ДА СЕ ИЗГЛЕДОМ СВОЈЕГ МАУЗОЛЕЈА ИДЕЈНО ПРИБЛИЖИ ХРАМОВИМА СРПСКИХ ВЛАДАРА 13. ВЕКА. ОВА ТЕЗА, МЕЂУТИМ, ОСИМ НАЈУОПШТЕНИЈЕ, НИЈЕ ПОДРОБНИЈЕ ОБРАЗЛОЖЕНА, ПРЕ СВЕГА УСЛЕД ЧИЊЕНИЦЕ ДА ДЕСПОТОВ ХАГИОГРАФ, РАСПРИЧАН У ВЕЗИ СА ПРЕСТОНИЦОМ, ИЗГЛЕДУ РЕСАВСКЕ ЦРКВЕ НИЈЕ ПОСВЕТИО ВЕЋУ ПАЖЊУ. ДЕСПОТОВА ГРОБНИЦА ОБРАЗОВАНА ЈЕ ПО УГЛЕДУ НА ТРАДИЦИОНАЛНЕ УЗОРЕ, У ЈУГОЗАПАДНОМ УГЛУ НАОСА, С ТИМ ДА СЕ ИЗНАД ЊЕ НИЈЕ НАЛАЗИЛО НИКАКВО МОНУМЕНТАЛНО ОБЕЛЕЖЈЕ. СА ЗАПАДНЕ СТРАНЕ НАЛАЗИЛА СЕ ВЕЛИКА СПОЉНА ПРИПРАТА СА КУПОЛОМ, САГРАЂЕНА НЕШТО НАКОН ЦРКВЕ.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57800" y="2514600"/>
            <a:ext cx="3733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РЕСАВА, ОСНОВА И ПРЕСЕК ПРВОБИТНЕ СТРУКТУРЕ ЦРКВЕ</a:t>
            </a:r>
            <a:endParaRPr lang="en-US" sz="2000" b="1" dirty="0">
              <a:solidFill>
                <a:srgbClr val="FFFF00"/>
              </a:solidFill>
              <a:latin typeface="Bookman Old Style" pitchFamily="18" charset="0"/>
            </a:endParaRPr>
          </a:p>
        </p:txBody>
      </p:sp>
      <p:pic>
        <p:nvPicPr>
          <p:cNvPr id="8195" name="Picture 3" descr="C:\Users\Ivan\Videos\Desktop\001 SRBIJA PREDAVANJA\9 10MORAVSKA SRBIJA\MORAVSKA NOVE SLIKE\20200506_115646_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5105400" cy="68580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Downloads\1280px-Zidine_Manastir_Manasij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7573" cy="6096000"/>
          </a:xfrm>
          <a:prstGeom prst="rect">
            <a:avLst/>
          </a:prstGeom>
          <a:noFill/>
        </p:spPr>
      </p:pic>
      <p:sp>
        <p:nvSpPr>
          <p:cNvPr id="3" name="TextBox 2"/>
          <p:cNvSpPr txBox="1"/>
          <p:nvPr/>
        </p:nvSpPr>
        <p:spPr>
          <a:xfrm>
            <a:off x="152400" y="6150114"/>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РЕСАВА, ПОГЛЕД НА СЕВЕРНИ ТРАКТ БЕДЕМА И ГЛАВНУ КУЛУ-ДОНЖОН</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Downloads\00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152400" y="5842337"/>
            <a:ext cx="8763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РЕСАВА, ИЗГЛЕД ЈУЖНЕ СТРАНЕ СА НАГЛАШЕНИМ ЕЛЕМЕНТИМА ИСКЉУЧИВО ВЕРТИКАЛНОГ ОБЛИКОВАЊА МАСА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Downloads\Манастирска_трпезариј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93024"/>
          </a:xfrm>
          <a:prstGeom prst="rect">
            <a:avLst/>
          </a:prstGeom>
          <a:noFill/>
        </p:spPr>
      </p:pic>
      <p:sp>
        <p:nvSpPr>
          <p:cNvPr id="3" name="TextBox 2"/>
          <p:cNvSpPr txBox="1"/>
          <p:nvPr/>
        </p:nvSpPr>
        <p:spPr>
          <a:xfrm>
            <a:off x="152400" y="61722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РЕСАВА, ОЧУВАНИ ДЕО МАНАСТИРСКЕ ТРПЕЗАРИЈЕ, ПРБОВИТНО СА СПРАТНОМ КОНСТРУКЦИЈОМ</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55HPIM09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152400" y="152400"/>
            <a:ext cx="89916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РЕСАВА, УНУТРАШЊОСТ, ПОГЛЕД ПРЕМА ИСТОЧНОЈ СТРАНИ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van\Videos\Desktop\001 SRBIJA PREDAVANJA\9 10MORAVSKA SRBIJA\MORAVSKA NOVE SLIKE\800px-Stefan_Lazarević_tomb.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080000" cy="6858000"/>
          </a:xfrm>
          <a:prstGeom prst="rect">
            <a:avLst/>
          </a:prstGeom>
          <a:noFill/>
        </p:spPr>
      </p:pic>
      <p:sp>
        <p:nvSpPr>
          <p:cNvPr id="3" name="TextBox 2"/>
          <p:cNvSpPr txBox="1"/>
          <p:nvPr/>
        </p:nvSpPr>
        <p:spPr>
          <a:xfrm>
            <a:off x="5181600" y="2819400"/>
            <a:ext cx="38100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РЕСАВА, САВРЕМЕНИ БЕЛЕГ ИЗНАД МЕСТА ОТКРИВЕНЕ ГРОБНИЦЕ ДЕСПОТА СТЕФАНА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van\Videos\Desktop\001 SRBIJA PREDAVANJA\9 10MORAVSKA SRBIJA\058 april 2005 09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152400" y="0"/>
            <a:ext cx="89916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РЕСАВА, ПОГЛЕД С БЕДЕМА НА “ПУСТИЊУ” У КОЈОЈ СУ ЖИВЕЛИ МОНАСИ-ОТШЕЛНИЦИ </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КАО ОСМАНСКИ ВАЗАЛ, КНЕЗ СТЕФАН ЈЕ ПРЕДВОДИО СРПСКЕ ОДРЕДЕ У БИТКАМА НА РОВИНАМА, ПРОТИВ ВЛАШКОГ ВОЈВОДЕ МИРЧЕ СТАРИЈЕГ 1395, А 1396. И КОД НИКОПОЉА, У ТУРСКОМ СУКОБУ СА СНАГАМА КОАЛИЦИЈЕ ПОСЛЕДЊЕГ КРСТАШКОГ РАТА. ГОДИНЕ 1402. КОД АНГОРЕ (АНКАРА), БАЈАЗИТ ЈЕ ПРЕТРПЕО ПОРАЗ ОД МОНГОЛСКОГ КАНА ТАМЕРЛАНА, ШТО ЈЕ ДОВЕЛО ДО УНУТРАШЊИХ СУКОБА У ОБЛАСТИМА ОТОМАНСКИХ ТУРАКА И ПОСЛЕДИЧНО, ГУБИТКА ЊИХОВЕ ПРЕЂАШЊЕ СУПРЕМАТИЈЕ НАД СРБИЈОМ. ОВАКАВ ИСХОД РЕЗУЛТИРАО ЈЕ СТЕФАНОВИМ ОСЛОБОЂЕЊЕМ. ИСТЕ 1402, НА ПОВРАТКУ ИЗ АНГОРЕ, У ЦАРИГРАДУ ЈЕ ПРИМИО ЗНАКЕ </a:t>
            </a:r>
            <a:r>
              <a:rPr lang="sr-Cyrl-RS" sz="2000" b="1" u="sng" dirty="0" smtClean="0">
                <a:solidFill>
                  <a:srgbClr val="FFFF00"/>
                </a:solidFill>
                <a:latin typeface="Bookman Old Style" pitchFamily="18" charset="0"/>
              </a:rPr>
              <a:t>ДЕСПОТСКОГ ДОСТОЈАНСТВА ОД СТРАНЕ ВИЗАНТИЈСКОГ ЦАРА, ДА БИ ГОДИНУ ИЛИ ДВЕ КАСНИЈЕ ПОСТАО ВАЗАЛ УГАРСКОГ КРАЉА ЖИГМУНДА</a:t>
            </a:r>
            <a:r>
              <a:rPr lang="sr-Cyrl-RS" sz="2000" b="1" dirty="0" smtClean="0">
                <a:solidFill>
                  <a:srgbClr val="FFFF00"/>
                </a:solidFill>
                <a:latin typeface="Bookman Old Style" pitchFamily="18" charset="0"/>
              </a:rPr>
              <a:t>. ИЗ ОВОГ СПОРАЗУМА ПРОИСТЕКЛО ЈЕ ОБРАЗОВАЊЕ СРПСКЕ ВЛАСТИ НАД МАЧВОМ, ТВРЂАВОМ ГОЛУБАЦ, РУДНИКОМ СРЕБРЕНИЦА, И ШТО ЈЕ НАЈВАЖНИЈЕ, </a:t>
            </a:r>
            <a:r>
              <a:rPr lang="sr-Cyrl-RS" sz="2000" b="1" u="sng" dirty="0" smtClean="0">
                <a:solidFill>
                  <a:srgbClr val="FFFF00"/>
                </a:solidFill>
                <a:latin typeface="Bookman Old Style" pitchFamily="18" charset="0"/>
              </a:rPr>
              <a:t>ДОБИЈАЊЕ БЕОГРАДА КОЈИ ЋЕ ПОСТАТИ НОВА ПРЕСТОНИЦА КОНСОЛИДОВАНЕ ДРЖАВЕ. РАЗЛИЧИТИМ САВЕЗИМА ДЕСПОТ СТЕФАН ЈЕ ОД 1402. ДО СМРТИ 1427, УСПЕО ДА ОВЛАДА ТЕРИТОРИЈОМ ОД САВЕ И ДУНАВА, ПРЕКО КОСОВА, ДО ЈАДРАНА. БИО ЈЕ ТО ПОСЛЕДЊИ ПЕРИОД СВЕОПШТЕГ УСПОНА МОРАВСКЕ СРБИЈЕ.  </a:t>
            </a:r>
            <a:endParaRPr lang="en-US" sz="2000" b="1" u="sng" dirty="0">
              <a:solidFill>
                <a:srgbClr val="FFFF00"/>
              </a:solidFill>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Ivan\Videos\Desktop\0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4" name="TextBox 3"/>
          <p:cNvSpPr txBox="1"/>
          <p:nvPr/>
        </p:nvSpPr>
        <p:spPr>
          <a:xfrm>
            <a:off x="152400" y="6172200"/>
            <a:ext cx="86868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КАЛЕНИЋ, ЦРКВА ВАВЕДЕЊА, КРАЈ ПРВЕ-ПОЧЕТАК ДРУГЕ ДЕЦЕНИЈЕ </a:t>
            </a:r>
            <a:r>
              <a:rPr lang="en-US" sz="2000" b="1" dirty="0" smtClean="0">
                <a:solidFill>
                  <a:srgbClr val="FF0000"/>
                </a:solidFill>
                <a:latin typeface="Bookman Old Style" pitchFamily="18" charset="0"/>
              </a:rPr>
              <a:t>XV </a:t>
            </a:r>
            <a:r>
              <a:rPr lang="sr-Cyrl-RS" sz="2000" b="1" dirty="0" smtClean="0">
                <a:solidFill>
                  <a:srgbClr val="FF0000"/>
                </a:solidFill>
                <a:latin typeface="Bookman Old Style" pitchFamily="18" charset="0"/>
              </a:rPr>
              <a:t>ВЕКА, ИЗГЛЕД ЈУЖНЕ СТРАНЕ</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ПОДИГНУТА КРАЈЕМ ПРВЕ И ПОЧЕТКОМ ДРУГЕ ДЕЦЕНИЈЕ 15. ВЕКА, </a:t>
            </a:r>
            <a:r>
              <a:rPr lang="sr-Cyrl-RS" sz="2000" b="1" u="sng" dirty="0" smtClean="0">
                <a:solidFill>
                  <a:srgbClr val="FFFF00"/>
                </a:solidFill>
                <a:latin typeface="Bookman Old Style" pitchFamily="18" charset="0"/>
              </a:rPr>
              <a:t>ЦРКВА БОГОРОДИЧИНОГ ВАВЕДЕЊА МАНАСТИРА КАЛЕНИЋ</a:t>
            </a:r>
            <a:r>
              <a:rPr lang="sr-Cyrl-RS" sz="2000" b="1" dirty="0" smtClean="0">
                <a:solidFill>
                  <a:srgbClr val="FFFF00"/>
                </a:solidFill>
                <a:latin typeface="Bookman Old Style" pitchFamily="18" charset="0"/>
              </a:rPr>
              <a:t> НАСТАЛА ЈЕ КАО ЗАЈЕДНИЧКО ДЕЛО ДЕСПОТА СТЕФАНА И ЊЕГОВОГ ДВОРАНИНА ЗАДУЖЕНОГ ЗА ФИНАНСИЈЕ, ПРОТОВЕСТИЈАРА БОГДАНА. О ТАЧНОМ ВРЕМЕНУ ИЗГРАДЊЕ НЕМА ИЗВОРНИХ ПОДАТАКА, АЛИ О ОДНОСУ КТИТОРА СВЕДОЧАНСТВО ПРЕДСТАВЉА ПРЕДСТАВА НА СЕВЕРНОМ ЗИДУ ПРИПРАТЕ, НА КОМЕ СЕ, УЗ ЈОШ ЈЕДНУ ЖЕНСКУ И ЈЕДНУ МУШКУ ОСОБУ, ДВЕ МУШКЕ ФИГУРЕ КОЈЕ СУ ЗАЈЕДНО НОСИЛЕ МОДЕЛ ХРАМА ЈАСНО МОГУ ПРЕПОЗНАТИ УПРКОС ОШТЕЋЕЊУ ФРЕСКЕ. </a:t>
            </a:r>
            <a:r>
              <a:rPr lang="sr-Cyrl-RS" sz="2000" b="1" u="sng" dirty="0" smtClean="0">
                <a:solidFill>
                  <a:srgbClr val="FFFF00"/>
                </a:solidFill>
                <a:latin typeface="Bookman Old Style" pitchFamily="18" charset="0"/>
              </a:rPr>
              <a:t>СУДЕЋИ ПРЕМА СТРОГИМ ПРАВИЛИМА ХИЈЕРАРХИЈЕ ПОРТРЕТСКОГ ПРИКАЗИВАЊА, КОЈА ЈЕ ОДРАЖАВАЛА ОДНОС ВЛАДАРА И ЊЕМУ ПОДРЕЂЕНИХ, БОГДАН ЈЕ ПРИПАДАО ЧЛАНОВИМА НАЈУЖЕГ КРУГА ДЕСПОТОВИХ САРАДНИКА, ЗА РАЗЛИКУ ОД ВИШЕ ДРУГИХ ПРЕДСТАВА ИСТЕ ВРСТЕ КОЈЕ ЈАСНО ГОВОРЕ О САСВИМ ДРУГАЧИЈЕМ ОДНОСУ ВЛАДАРА И СИЗЕРЕНА. </a:t>
            </a:r>
            <a:r>
              <a:rPr lang="sr-Cyrl-RS" sz="2000" b="1" dirty="0" smtClean="0">
                <a:solidFill>
                  <a:srgbClr val="FFFF00"/>
                </a:solidFill>
                <a:latin typeface="Bookman Old Style" pitchFamily="18" charset="0"/>
              </a:rPr>
              <a:t>КАЛЕНИЋ ЈЕ ТОКОМ ВРЕМЕНА ПРЕТРПЕО ЗНАЧАЈНА ОШТЕЋЕЊА, АЛИ НЕ ТОЛИКА ДА У ПРВОЈ КОНЗЕРВАТОРСКОЈ КАМПАЊИ СПРОВЕДЕНОЈ ПО НАУЧНИМ НАЧЕЛИМА, РАДОМ ЂУРЂА БОШКОВИЋА 1927-1931.Г, НИЈЕ БИЛО МОГУЋЕ ВРАТИТИ ПРВОБИТНИ ИЗГЛЕД У НАЈВЕЋОЈ МОГУЋОЈ МЕРИ.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van\Videos\Desktop\jelena april 2005 1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5144117" cy="6858000"/>
          </a:xfrm>
          <a:prstGeom prst="rect">
            <a:avLst/>
          </a:prstGeom>
          <a:noFill/>
        </p:spPr>
      </p:pic>
      <p:sp>
        <p:nvSpPr>
          <p:cNvPr id="3" name="TextBox 2"/>
          <p:cNvSpPr txBox="1"/>
          <p:nvPr/>
        </p:nvSpPr>
        <p:spPr>
          <a:xfrm>
            <a:off x="5257800" y="0"/>
            <a:ext cx="3581400" cy="6863417"/>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КАЛЕНИЋ, ПРИПРАТА, СЕВЕРНИ ЗИД, ДЕЛОВИ КТИТОРСКЕ КОМПОЗИЦИЈЕ СА ПРЕДСТАВАМА ДЕСПОТА СТЕФАНА, ПРОТОВЕСТИЈАРА БОГДАНА, ЊЕГОВЕ СУПРУГЕ МИЛИЦЕ И БРАТА ПЕТРА. ТАЧНО ИЗНАД КТИТОРСКЕ КОМПОЗИЦИЈЕ, У СЦЕНИ </a:t>
            </a:r>
            <a:r>
              <a:rPr lang="sr-Cyrl-RS" sz="2000" b="1" i="1" dirty="0" smtClean="0">
                <a:solidFill>
                  <a:srgbClr val="FFFF00"/>
                </a:solidFill>
                <a:latin typeface="Bookman Old Style" pitchFamily="18" charset="0"/>
              </a:rPr>
              <a:t>БЕКСТВА У ЕГИПАТ</a:t>
            </a:r>
            <a:r>
              <a:rPr lang="sr-Cyrl-RS" sz="2000" b="1" dirty="0" smtClean="0">
                <a:solidFill>
                  <a:srgbClr val="FFFF00"/>
                </a:solidFill>
                <a:latin typeface="Bookman Old Style" pitchFamily="18" charset="0"/>
              </a:rPr>
              <a:t>, ПРЕДСТАВЉЕН ЈЕ ГРАД КАО “ИЗАБРАНО МЕСТО” КОЈЕМ СЕ СИМБОЛИЧКИ УПОДОБЉУЈЕ </a:t>
            </a:r>
            <a:r>
              <a:rPr lang="sr-Cyrl-RS" sz="2000" b="1" u="sng" dirty="0" smtClean="0">
                <a:solidFill>
                  <a:srgbClr val="FFFF00"/>
                </a:solidFill>
                <a:latin typeface="Bookman Old Style" pitchFamily="18" charset="0"/>
              </a:rPr>
              <a:t>ПА ТАКО И ПОИСТОВЕЋУЈЕ </a:t>
            </a:r>
            <a:r>
              <a:rPr lang="sr-Cyrl-RS" sz="2000" b="1" dirty="0" smtClean="0">
                <a:solidFill>
                  <a:srgbClr val="FFFF00"/>
                </a:solidFill>
                <a:latin typeface="Bookman Old Style" pitchFamily="18" charset="0"/>
              </a:rPr>
              <a:t>ЗАДУЖБИНА КТИТОРА КАЛЕНИЋА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van\Videos\Desktop\DSC_006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4559821" cy="6858000"/>
          </a:xfrm>
          <a:prstGeom prst="rect">
            <a:avLst/>
          </a:prstGeom>
          <a:noFill/>
        </p:spPr>
      </p:pic>
      <p:pic>
        <p:nvPicPr>
          <p:cNvPr id="16387" name="Picture 3" descr="C:\Users\Ivan\Videos\Desktop\001 SRBIJA PREDAVANJA\9 10MORAVSKA SRBIJA\Picture12.jpg"/>
          <p:cNvPicPr>
            <a:picLocks noChangeAspect="1" noChangeArrowheads="1"/>
          </p:cNvPicPr>
          <p:nvPr/>
        </p:nvPicPr>
        <p:blipFill>
          <a:blip r:embed="rId3" cstate="print"/>
          <a:srcRect/>
          <a:stretch>
            <a:fillRect/>
          </a:stretch>
        </p:blipFill>
        <p:spPr bwMode="auto">
          <a:xfrm>
            <a:off x="4953001" y="0"/>
            <a:ext cx="4191000" cy="6858000"/>
          </a:xfrm>
          <a:prstGeom prst="rect">
            <a:avLst/>
          </a:prstGeom>
          <a:noFill/>
        </p:spPr>
      </p:pic>
      <p:sp>
        <p:nvSpPr>
          <p:cNvPr id="4" name="TextBox 3"/>
          <p:cNvSpPr txBox="1"/>
          <p:nvPr/>
        </p:nvSpPr>
        <p:spPr>
          <a:xfrm>
            <a:off x="0" y="0"/>
            <a:ext cx="91440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КАЛЕНИЋ, ИЗГЛЕД СА ЈУГОЗАПАДА И ТРОДИМЕНЗИОНАЛНА ПРОЈЕКЦИЈА УНУТРАШЊОСТИ ЦРКВЕ</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НАСТАЈУЋИ ПРОГРАМСКИМ ПОДРАЖАВАЊЕМ ЛАЗАРИЦЕ, АРХИТЕКТУРОМ КАЛЕНИЋА ДО ВРХУНЦА СУ ДОВЕДЕНЕ ОСНОВНЕ ТЕЖЊЕ МОРАВСКОГ ГРАДИТЕЉСТВА, ОЛИЧЕНЕ У НАСТОЈАЊУ КА ОСТВАРИВАЊУ ИЗРАЗИТО ИЗДУЖЕНИХ ЗДАЊА НЕУПОРЕДИВОГ ВИЗУЕЛНОГ ИНТЕНЗИТЕТА СПОЉАШЊОСТИ, КАО ОСНОВНИХ ПРЕОКУПАЦИЈА ИСТОЧНОХРИШЋАНСКЕ ПОЗНОСРЕДЊОВЊЕКОВНЕ АРХИТЕКТУРЕ, НАГОВЕШТЕНИХ, ПРЕМА САЧУВАНИМ ЗДАЊИМА НА ШИРЕМ ВИЗАНТИЈСКОМ ПРОСТОРУ, ЈОШ У СТРУКТУРИ ГРАЧАНИЦЕ. ГРАДЕЋИ НА ИЗРАЗИТО ВИСОКОМ И ПРОФИЛИСАНОМ СОКЛУ,СКЛОПОМ ЦАРИГРАДСКОГ ОПУСА ИЗРАЖЕНОГ СМЕЊИВАЊЕМ БЕСПРЕКОРНО ПРАВИЛНИХ ХОРИЗОНТАЛНИХ “ТРАКА” ПЕШЧАРА И ПО НЕКОЛИКО НИЗОВА ОПЕКЕ, ДОДАТНО НАГЛАШЕНИХ С ДВА МАРКАНТНА КОРДОНСКА ВЕНЦА ОД КОЈИХ ЈЕ ГОРЊИ БИО ПОСЕБНО ОБОЈЕН, И УПАДЉИВОМ АРТИКУЛАЦИЈОМ ФАСАДА ПРЕМА ВИСИНИ ПУТЕМ СТЕПЕНАСТИХ СЛЕПИХ АРКАДА И ПРИСЛОЊЕНИХ ПОЛУСТУБИЋА, ГРАДИТЕЉ ЦРКВЕ ВЕЋ ЈЕ У ДОЊОЈ ЗОНИ ОРГАНИЗОВАО ХОМОГЕНУ И ИСТОВРЕМЕНО ДИНАМИЧНУ ЦЕЛИНУ, ЧЕМУ СУ КАО ПРЕСУДНИ ЕЛЕМЕНТ ПОСЛУЖИЛЕ ФОРМЕ КАМЕНЕ ПЛАСТИКЕ А НАРОЧИТО МАСИВНЕ АРКАДЕ И РОЗЕТЕ ИЗВУЧЕНЕ ИЗВАН РАВНИ ЗИДА.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КАО ШТО ЈЕ ИЗВЕСНО БИО СЛУЧАЈ И У ЛАЗАРИЦИ, ГДЕ СУ У НЕСТРУЧНОЈ ПОСЛЕРАТНОЈ ИНТЕРВЕНЦИЈИ СЛОЈЕВИ МАЛТЕРА СА МОТИВОМ </a:t>
            </a:r>
            <a:r>
              <a:rPr lang="sr-Cyrl-RS" sz="2000" b="1" u="sng" dirty="0" smtClean="0">
                <a:solidFill>
                  <a:srgbClr val="FFFF00"/>
                </a:solidFill>
                <a:latin typeface="Bookman Old Style" pitchFamily="18" charset="0"/>
              </a:rPr>
              <a:t>“ШАХОВСКИХ ПОЉА” </a:t>
            </a:r>
            <a:r>
              <a:rPr lang="sr-Cyrl-RS" sz="2000" b="1" dirty="0" smtClean="0">
                <a:solidFill>
                  <a:srgbClr val="FFFF00"/>
                </a:solidFill>
                <a:latin typeface="Bookman Old Style" pitchFamily="18" charset="0"/>
              </a:rPr>
              <a:t>СКИНУТИ СА ПОВРШИНА ПОТКРОВНИХ СЛЕПИХ АРКАДА ПЕВНИЦА, У КАЛЕНИЋУ СЕ ОДНОС ХОРИЗОНТАЛНО-ВЕРТИКАЛНИХ “СИЛА” ОД ДРУГОГ КОРДОНСКОГ ВЕНЦА, ПОСТЕПЕНО ПРЕОБРАЖАВА У ОПТИЧКУ ИЛУЗИЈУ КОЈОЈ ПРЕСУДНО ДОПРИНОСИ ОВАЈ МОТИВ, ЗА КОЈИ СЕ МОГЛО УСТАНОВИТИ ДА ЈЕ ПРВОБИТАН. РАЗЛИКУ СПРАМ ЛАЗАРИЦЕ, МЕЂУТИМ, ПРЕДСТАВЉА  ИСТОВЕТНО РЕШЕЊЕ И У ЗОНАМА ПЕТЕ ФАСАДЕ, ЧИЈА ДИНАМИКА КУМИНИРА ИЗВОЂЕЊЕМ КУПОЛЕ СЛАГАЊЕМ “ШАХОВСКИХ ПОЉА”, ОДНОСНО ТРОБОЈНИХ КВАДРАТНИХ КОМАДА КОЈИ ФОРМИРАЈУ БЕСКОНАЧНИ НИЗ КРСТОВА, ВОДЕЋИ ПОГЛЕД ПОСМАТРАЧА ПРЕМА УНУТРАШЊОСТИ МАСЕ ЗИДА, ОДНОСНО СУГЕРИШУЋИ ЊЕГОВУ ДЕМАТЕРЈАЛИЗАЦИЈУ, НАСУПРОТ СТАМЕНОМ ДОЊЕМ ДЕЛУ. ДРУГИ КОРДОНСКИ ВЕНАЦ, КЉУЧНА ВИЗУЕЛНА ТАЧКА У СТРУКТУИРАЊУ ФАСАДА, ЗАПРАВО ЈЕ ОЧИГЛЕДНА ГРАНИЦА КОЈА СУГЕРИШЕ ОДНОС ИЗМЕЂУ ЗЕМАЉСКЕ И НЕБЕСКЕ ЦРКВЕ. ТАКО МАТЕРИЈАЛ, ОБЛИЦИ И МОТИВИ ПРЕРАСТАЈУ У СВОЈЕВРСНИ АНИКОНИЧНИ “ЈЕЗИК” КОЈИМ ЈЕ АРХИТЕКТА САОПШТИО СЛОЖЕНЕ ИДЕЈЕ ХРИШЋАНСКОГ УСТРОЈСТВА.   </a:t>
            </a:r>
            <a:endParaRPr lang="en-US" sz="2000" b="1" dirty="0">
              <a:solidFill>
                <a:srgbClr val="FFFF00"/>
              </a:solidFill>
              <a:latin typeface="Bookman Old Style"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Ivan\Videos\Desktop\DSC_01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71557" cy="6858000"/>
          </a:xfrm>
          <a:prstGeom prst="rect">
            <a:avLst/>
          </a:prstGeom>
          <a:noFill/>
        </p:spPr>
      </p:pic>
      <p:sp>
        <p:nvSpPr>
          <p:cNvPr id="3" name="TextBox 2"/>
          <p:cNvSpPr txBox="1"/>
          <p:nvPr/>
        </p:nvSpPr>
        <p:spPr>
          <a:xfrm>
            <a:off x="533400" y="5842337"/>
            <a:ext cx="86106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КАЛЕНИЋ, НАЧИН СЛАГАЊА ГРАДИВА, ТОРДИРАНИ СТУБИЋИ, РОЗЕТА И КЛЕСАНА ПЛАСТИКА НА ЛУКОВИМА ОЛТАРСКЕ АПСИДЕ </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БУДУЋИ ИЗУЗЕТНО ДОБРО ОЧУВАНИ, ОТВОРИ ОДНОСНО БИФОРЕ КАЛЕНИЋА УОКВИРЕНЕ КЛЕСАНИМ УКРАСОМ, ПРВОРАЗРЕДАН СУ ПРИМЕР СТРОГИХ КАНОНА КОЈИ СУ И ОВДЕ И НА ДРУГИМ СПОМЕНИЦИМА БИЛИ ПОШТОВАНИ ПРИЛИКОМ ЊЕГОВОГ ИЗВОЂЕЊА, ИСТИХ КАНОНА ПРЕМА КОЈИМА СУ НАСТАЈАЛЕ И КЊИЖНЕ ИЛУМИНАЦИЈЕ. ПОРЕДАК КОЈИМ СЕ ИЗВОДЕ ПОЈЕДИНАЧНИ МОТИВИ УКРАСА ПОТПУНО ЈЕ УНИФОРМАН, </a:t>
            </a:r>
            <a:r>
              <a:rPr lang="sr-Cyrl-RS" sz="2000" b="1" u="sng" dirty="0" smtClean="0">
                <a:solidFill>
                  <a:srgbClr val="FFFF00"/>
                </a:solidFill>
                <a:latin typeface="Bookman Old Style" pitchFamily="18" charset="0"/>
              </a:rPr>
              <a:t>ШТО ЗНАЧИ ДА ПОСЕДУЈЕ ВИШИ СМИСАО БОЖАНСКОГ ПОРЕТКА: </a:t>
            </a:r>
            <a:r>
              <a:rPr lang="sr-Cyrl-RS" sz="2000" b="1" dirty="0" smtClean="0">
                <a:solidFill>
                  <a:srgbClr val="FFFF00"/>
                </a:solidFill>
                <a:latin typeface="Bookman Old Style" pitchFamily="18" charset="0"/>
              </a:rPr>
              <a:t>ВЕГЕТАБИЛНЕ МОТИВИ НА АРКАДАМА НАГНУТИМ КА ОТВОРУ ЧИНЕ СПОЉНИ ОКВИР; НАРЕДНИ МОТИВ ПРЕДСТАВЉА ГУСТО “ТКАЊЕ” ПРЕПЛЕТА ОМЧЕ И СПОНЕ (уп. рад Ј. Магловског); ОД УНУТРАШЊЕГ ОКВИРА БИФОРЕ ПО ПРАВИЛУ ГА РАЗДВАЈА ТОРДИРАНА ТРАКА; У ЛУНЕТИ СЕ НАЛАЗИ ПОСЕБНА ПРЕДСТАВА; КОНАЧНО, СТУБИЋ БИФОРЕ ИЗВЕДЕН ЈЕ ПО СВИМ ПРАВИЛИМА АНТИЧКОГ РЕДА, С ЈАСНО НАГЛАШЕНИМ КАПИТЕЛОМ, СТАБЛОМ И БАЗОМ. </a:t>
            </a:r>
            <a:r>
              <a:rPr lang="sr-Cyrl-RS" sz="2000" b="1" u="sng" dirty="0" smtClean="0">
                <a:solidFill>
                  <a:srgbClr val="FFFF00"/>
                </a:solidFill>
                <a:latin typeface="Bookman Old Style" pitchFamily="18" charset="0"/>
              </a:rPr>
              <a:t>ПО ОВИМ ПРИНЦИПИМА УСТРОЈЕН ПЛАСТИЧНИ УКРАС ОДНОСНО ОРНАМЕНТ НЕ САМО ШТО ЈЕ ИМАО СВОЈЕ ДУБОКО СИМБОЛИЧКО ЗНАЧЕЊЕ САБРАНО У ОБЛИЦИМА, МОТИВИМА И ЊИХОВОМ ОДНОСУ, ВЕЋ ЈЕ ЧИНИО ИНТЕГРАЛНИ ДЕО СВИМ СРЕДСТВИМА УСТРОЈЕНЕ ВИЗУЕЛИЗАЦИЈЕ СВЕТОСТИ МЕСТА, ПРИМЕРЕНЕ  ОПИСАНИМ СВОЈСТВИМА ДЕСПОТОВЕ СРБИЈЕ.     </a:t>
            </a:r>
            <a:endParaRPr lang="en-US" sz="2000" b="1" u="sng" dirty="0">
              <a:solidFill>
                <a:srgbClr val="FFFF00"/>
              </a:solidFill>
              <a:latin typeface="Bookman Old Style"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van\Videos\Desktop\DSC_01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0"/>
            <a:ext cx="3429000" cy="5334000"/>
          </a:xfrm>
          <a:prstGeom prst="rect">
            <a:avLst/>
          </a:prstGeom>
          <a:noFill/>
        </p:spPr>
      </p:pic>
      <p:pic>
        <p:nvPicPr>
          <p:cNvPr id="19459" name="Picture 3" descr="C:\Users\Ivan\Videos\Desktop\DSC_012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3505200" cy="5271843"/>
          </a:xfrm>
          <a:prstGeom prst="rect">
            <a:avLst/>
          </a:prstGeom>
          <a:noFill/>
        </p:spPr>
      </p:pic>
      <p:pic>
        <p:nvPicPr>
          <p:cNvPr id="19460" name="Picture 4" descr="C:\Users\Ivan\Videos\Desktop\DSC_012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1600200"/>
            <a:ext cx="1980245" cy="3670300"/>
          </a:xfrm>
          <a:prstGeom prst="rect">
            <a:avLst/>
          </a:prstGeom>
          <a:noFill/>
        </p:spPr>
      </p:pic>
      <p:sp>
        <p:nvSpPr>
          <p:cNvPr id="5" name="TextBox 4"/>
          <p:cNvSpPr txBox="1"/>
          <p:nvPr/>
        </p:nvSpPr>
        <p:spPr>
          <a:xfrm>
            <a:off x="304800" y="5638800"/>
            <a:ext cx="85344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КАЛЕНИЋ, УСТРОЈСТВО ИЗВОЂЕЊА И ДЕТАЉИ КЛЕСАНОГ УКРАСА НА БИФОРАМА, СА ТРАГОВИМА ПРВОБИТНОГ БОЈЕЊА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DSC_012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1681" y="0"/>
            <a:ext cx="4642319" cy="6172200"/>
          </a:xfrm>
          <a:prstGeom prst="rect">
            <a:avLst/>
          </a:prstGeom>
          <a:noFill/>
        </p:spPr>
      </p:pic>
      <p:pic>
        <p:nvPicPr>
          <p:cNvPr id="1027" name="Picture 3" descr="C:\Users\Ivan\Videos\Desktop\001 SRBIJA PREDAVANJA\9 10MORAVSKA SRBIJA\073sanu27700tetr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150" y="1219200"/>
            <a:ext cx="4163967" cy="4495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800px-Serbian_Despotate_(1422)-sr.svg.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209800" y="6457890"/>
            <a:ext cx="5410200" cy="400110"/>
          </a:xfrm>
          <a:prstGeom prst="rect">
            <a:avLst/>
          </a:prstGeom>
          <a:noFill/>
        </p:spPr>
        <p:txBody>
          <a:bodyPr wrap="square" rtlCol="0">
            <a:spAutoFit/>
          </a:bodyPr>
          <a:lstStyle/>
          <a:p>
            <a:r>
              <a:rPr lang="sr-Cyrl-RS" sz="2000" b="1" dirty="0" smtClean="0">
                <a:solidFill>
                  <a:srgbClr val="FF0000"/>
                </a:solidFill>
                <a:latin typeface="Bookman Old Style" pitchFamily="18" charset="0"/>
              </a:rPr>
              <a:t>СРПСКА ДЕСПОТОВИНА ОКО 1422.Г.</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van\Videos\Desktop\DSC_01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458491" cy="6857999"/>
          </a:xfrm>
          <a:prstGeom prst="rect">
            <a:avLst/>
          </a:prstGeom>
          <a:noFill/>
        </p:spPr>
      </p:pic>
      <p:sp>
        <p:nvSpPr>
          <p:cNvPr id="3" name="TextBox 2"/>
          <p:cNvSpPr txBox="1"/>
          <p:nvPr/>
        </p:nvSpPr>
        <p:spPr>
          <a:xfrm>
            <a:off x="4648200" y="2667000"/>
            <a:ext cx="43434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КАЛЕНИЋ, ПОРТАЛ ИЗ ПРИПРАТЕ У НАОС, НАЈРЕПРЕЗЕНТАТИВНИЈИ САЧУВАНИ ПРИМЕР КЛЕСАНЕ ПЛАСТИКЕ У ЦРКВАМА МОРАВСКЕ СРБИЈЕ НА ОВОМ МЕСТУ</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УПОРЕДО С ГРАДИТЕЉСКОМ ДЕЛАТНОШЋУ КОЈА ЈЕ ПОДРАЗУМЕВАЛА УРЕЂЕЊЕ БЕОГРАДА, ПОДИЗАЊЕ РЕСАВЕ И РАДОВЕ НА КАЛЕНИЋУ, ДЕСПОТ СТЕФАН ЈЕ СВАКАКО БИО КТИТОР И ДРУГИХ САКРАЛНИХ ЗДАЊА, АЛИ О ТОМЕ НЕМА НЕПОСРЕДНИХ ПОДАТАКА. У ОКВИРЕ ОВЕ ДЕЛАТНОСТИ У ШИРЕМ СМИСЛУ СПАДА И ОБНОВА ДОДЕЛЕ ПОСЕДА ОДНОСНО ДАРИВАЊЕ ВЕЋ ПОСТОЈЕЋИХ САКРАЛНИХ СРЕДИШТА, О ЧЕМУ ЈЕ ОСТАЛА САЧУВАНА СРАЗМЕРНО ОБИМНА ДИПЛОМАТИЧКА И ДРУГА ГРАЂА. ОСИМ ХИЛАНДАРА И СТУДЕНИЦЕ, КАО МЕСТА У КОЈИМА СУ СВИ СРПСКИ ВЛАДАРИ ОСТАВЉАЛИ СВОЈ ТРАГ, ДЕСПОТ СТЕФАН ЈЕ </a:t>
            </a:r>
            <a:r>
              <a:rPr lang="sr-Cyrl-RS" sz="2000" b="1" u="sng" dirty="0" smtClean="0">
                <a:solidFill>
                  <a:srgbClr val="FFFF00"/>
                </a:solidFill>
                <a:latin typeface="Bookman Old Style" pitchFamily="18" charset="0"/>
              </a:rPr>
              <a:t>ИЗВАН ГРАНИЦА СРБИЈЕ </a:t>
            </a:r>
            <a:r>
              <a:rPr lang="sr-Cyrl-RS" sz="2000" b="1" dirty="0" smtClean="0">
                <a:solidFill>
                  <a:srgbClr val="FFFF00"/>
                </a:solidFill>
                <a:latin typeface="Bookman Old Style" pitchFamily="18" charset="0"/>
              </a:rPr>
              <a:t>НАСТАВИО КТИТОРСКА ПРЕГНУЋА ПРЕДУЗЕТА ОД СТРАНЕ </a:t>
            </a:r>
            <a:r>
              <a:rPr lang="sr-Cyrl-RS" sz="2000" b="1" u="sng" dirty="0" smtClean="0">
                <a:solidFill>
                  <a:srgbClr val="FFFF00"/>
                </a:solidFill>
                <a:latin typeface="Bookman Old Style" pitchFamily="18" charset="0"/>
              </a:rPr>
              <a:t>КНЕЗА ЛАЗАРА И МОНАХА НИКОДИМА ГРЧИЋА </a:t>
            </a:r>
            <a:r>
              <a:rPr lang="sr-Cyrl-RS" sz="2000" b="1" dirty="0" smtClean="0">
                <a:solidFill>
                  <a:srgbClr val="FFFF00"/>
                </a:solidFill>
                <a:latin typeface="Bookman Old Style" pitchFamily="18" charset="0"/>
              </a:rPr>
              <a:t>(СВ. НИКОДИМА ТИСМАНСКОГ), КОЈИ ЈЕ УЧЕСТВОВАО У ИЗМИРЕЊУ СРПСКЕ И ЦАРИГРАДСКЕ ЦРКВЕ, И </a:t>
            </a:r>
            <a:r>
              <a:rPr lang="sr-Cyrl-RS" sz="2000" b="1" u="sng" dirty="0" smtClean="0">
                <a:solidFill>
                  <a:srgbClr val="FFFF00"/>
                </a:solidFill>
                <a:latin typeface="Bookman Old Style" pitchFamily="18" charset="0"/>
              </a:rPr>
              <a:t>У ВЛАШКОЈ ПОДИГАО МАНАСТИРЕ ТИСМАНУ, ВОДИЦУ, КАО И ВРАТНУ КОД НЕГОТИНА</a:t>
            </a:r>
            <a:r>
              <a:rPr lang="sr-Cyrl-RS" sz="2000" b="1" dirty="0" smtClean="0">
                <a:solidFill>
                  <a:srgbClr val="FFFF00"/>
                </a:solidFill>
                <a:latin typeface="Bookman Old Style" pitchFamily="18" charset="0"/>
              </a:rPr>
              <a:t>. У ЊИМА СЕ, КАКО ИЗГЛЕДА, НА АРХИТЕКТУРИ РАДИЛО И ТОКОМ СТЕФАНОВЕ ВЛАДАВИНЕ. МАНАСТИРИ СУ ЗНАЧАЈНО ПРЕПРАВЉЕНИ ТОКОМ ВРЕМЕНА, АЛИ ЧИНЕ ВАЖНО СВЕДОЧАНСТВО О БЛИСКИМ ВЕЗАМА КОЈЕ СУ ТАДА УСТАНОВЉЕНЕ ИЗМЕЂУ ДВЕ ДРЖАВЕ И ЦРКВЕ, И КОЈЕ СУ ТРАЈАЛЕ И ПОСЛЕ ПАДА СРБИЈЕ .  </a:t>
            </a:r>
            <a:endParaRPr lang="en-US" sz="2000" b="1" dirty="0">
              <a:solidFill>
                <a:srgbClr val="FFFF00"/>
              </a:solidFill>
              <a:latin typeface="Bookman Old Style"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9 10MORAVSKA SRBIJA\VLASKA\vodita453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0" y="0"/>
            <a:ext cx="91440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ВЛАШКА, МАНАСТИР ВОДИЦА, СЕДМА И ПОЧЕТАК ОСМЕ ДЕЦЕНИЈЕ 14. ВЕКА – ПОЧЕТАК 15. ВЕКА (ПРВОБИТНА ЦРКВА ЈЕ СРУШЕНА)</a:t>
            </a:r>
            <a:endParaRPr lang="en-US" sz="2000" b="1" dirty="0">
              <a:solidFill>
                <a:srgbClr val="FF0000"/>
              </a:solidFill>
              <a:latin typeface="Bookman Old Style"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9 10MORAVSKA SRBIJA\VLASKA\vodita454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228600" y="5715000"/>
            <a:ext cx="86106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ВЛАШКА, МАНАСТИР ВОДИЦА, РУШЕВИНЕ ПРВОБИТНЕ ЦРКВЕ СВ. АНТОНИЈА, КОЈУ ЈЕ ПОДИГАО СВ. НИКОДИМ ТИСМАНСКИ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9 10MORAVSKA SRBIJA\VLASKA\RO_GJ_-_Mănăstirea_Tisman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0" y="0"/>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ВЛАШКА, МАНАСТИР ТИСМАНА, БОГОРОДИЧИНА ЦРКВА СЕДАМДЕСЕТЕ ГОДИНЕ 14. ВЕКА - КРАЈ 14.-ПОЧЕТАК 15.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9 10MORAVSKA SRBIJA\VLASKA\1024px-Manastir_Vratna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0" y="152400"/>
            <a:ext cx="91440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НЕГОТИН, МАНАСТИР ВРАТНА, ЦРКВА ВАЗНЕСЕЊА, ПОЧЕТАК 14. ВЕКА-ДРУГА ПОЛОВИНА 14. ВЕКА-ОБНОВА У ВРЕМЕ ДЕСПОТА СТЕФАНА</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9 10MORAVSKA SRBIJA\VLASKA\Le_tombeau_nicodem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147" name="Picture 3" descr="C:\Users\Ivan\Videos\Desktop\001 SRBIJA PREDAVANJA\9 10MORAVSKA SRBIJA\VLASKA\Reverend_Nicodemus_Prilepsky_and_Tismanski.jpg"/>
          <p:cNvPicPr>
            <a:picLocks noChangeAspect="1" noChangeArrowheads="1"/>
          </p:cNvPicPr>
          <p:nvPr/>
        </p:nvPicPr>
        <p:blipFill>
          <a:blip r:embed="rId3" cstate="print"/>
          <a:srcRect/>
          <a:stretch>
            <a:fillRect/>
          </a:stretch>
        </p:blipFill>
        <p:spPr bwMode="auto">
          <a:xfrm>
            <a:off x="6657975" y="0"/>
            <a:ext cx="2486025" cy="3228975"/>
          </a:xfrm>
          <a:prstGeom prst="rect">
            <a:avLst/>
          </a:prstGeom>
          <a:noFill/>
        </p:spPr>
      </p:pic>
      <p:sp>
        <p:nvSpPr>
          <p:cNvPr id="4" name="TextBox 3"/>
          <p:cNvSpPr txBox="1"/>
          <p:nvPr/>
        </p:nvSpPr>
        <p:spPr>
          <a:xfrm>
            <a:off x="304800" y="6172200"/>
            <a:ext cx="85344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МАНАСТИР ТИСМАНА, ГРОБ И ПРЕДСТАВА СВ. НИКОДИМА ТИСМАНСКОГ (ГРЧИЋА)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Ivan\Videos\Desktop\001 SRBIJA PREDAVANJA\0 KNJIGE I TEKSTOVI\MORAVSKA RUDNIK BORAC STARODUBCEV\01-Crkva_u_Brezovi_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248400"/>
          </a:xfrm>
          <a:prstGeom prst="rect">
            <a:avLst/>
          </a:prstGeom>
          <a:noFill/>
        </p:spPr>
      </p:pic>
      <p:sp>
        <p:nvSpPr>
          <p:cNvPr id="3" name="TextBox 2"/>
          <p:cNvSpPr txBox="1"/>
          <p:nvPr/>
        </p:nvSpPr>
        <p:spPr>
          <a:xfrm>
            <a:off x="152400" y="6324600"/>
            <a:ext cx="8534400" cy="400110"/>
          </a:xfrm>
          <a:prstGeom prst="rect">
            <a:avLst/>
          </a:prstGeom>
          <a:noFill/>
        </p:spPr>
        <p:txBody>
          <a:bodyPr wrap="square" rtlCol="0">
            <a:spAutoFit/>
          </a:bodyPr>
          <a:lstStyle/>
          <a:p>
            <a:r>
              <a:rPr lang="sr-Cyrl-RS" sz="2000" b="1" dirty="0" smtClean="0">
                <a:solidFill>
                  <a:srgbClr val="FFFF00"/>
                </a:solidFill>
                <a:latin typeface="Bookman Old Style" pitchFamily="18" charset="0"/>
              </a:rPr>
              <a:t>             ИВАЊИЦА, СЕЛО БРЕЗОВА, ЦРКВА СВ. НИКОЛЕ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ДУБОКО НА ЗАПАДНИМ СТРАНАМА ДРЖАВЕ, </a:t>
            </a:r>
            <a:r>
              <a:rPr lang="sr-Cyrl-RS" sz="2000" b="1" u="sng" dirty="0" smtClean="0">
                <a:solidFill>
                  <a:srgbClr val="FFFF00"/>
                </a:solidFill>
                <a:latin typeface="Bookman Old Style" pitchFamily="18" charset="0"/>
              </a:rPr>
              <a:t>ЦРКВА СВ. НИКОЛЕ У БРЕЗОВИ У КОД ИВАЊИЦЕ</a:t>
            </a:r>
            <a:r>
              <a:rPr lang="sr-Cyrl-RS" sz="2000" b="1" dirty="0" smtClean="0">
                <a:solidFill>
                  <a:srgbClr val="FFFF00"/>
                </a:solidFill>
                <a:latin typeface="Bookman Old Style" pitchFamily="18" charset="0"/>
              </a:rPr>
              <a:t>, СЛИКОВИТ ЈЕ ПРИМЕР ПРОБЛЕМА У ИСТРАЖИВАЊИМА ОСОБИТО РАЗДОБЉА ПОЗНОСРЕДЊОВЕКОВНЕ УМЕТНОСТИ. НАЈПРЕ, САМО ИМЕ </a:t>
            </a:r>
            <a:r>
              <a:rPr lang="sr-Cyrl-RS" sz="2000" b="1" i="1" dirty="0" smtClean="0">
                <a:solidFill>
                  <a:srgbClr val="FFFF00"/>
                </a:solidFill>
                <a:latin typeface="Bookman Old Style" pitchFamily="18" charset="0"/>
              </a:rPr>
              <a:t>БРЕЗОВА</a:t>
            </a:r>
            <a:r>
              <a:rPr lang="sr-Cyrl-RS" sz="2000" b="1" dirty="0" smtClean="0">
                <a:solidFill>
                  <a:srgbClr val="FFFF00"/>
                </a:solidFill>
                <a:latin typeface="Bookman Old Style" pitchFamily="18" charset="0"/>
              </a:rPr>
              <a:t> ПОЈАВЉУЈЕ СЕ НА ВИШЕ ЛОКАЦИЈА У СРЕДЊОВЕКОВНОЈ СРБИЈИ, ПА ПОДАЦИ КАКО ИЗ САВРЕМЕНЕ ДИПЛОМАТИЧКЕ ГРАЂЕ ТАКО И ИЗ ТУРСКИХ ПОПИСА УМЕЈУ ДА ДЕЛУЈУ НЕДОВОЉНО ЈАСНО, ЈЕР СЕ УВЕК НЕ ЗНА НА КОЈЕ СЕ МЕСТО МИСЛИ. ТАКО СЕ ТОПОНИМ, ПОД УСЛОВОМ ДА ЈЕ ЗАИСТА РЕЧ О ОВОЈ БРЕЗОВИ, ПОЈАВЉУЈЕ ВЕЋ КРАЈЕМ 13. ВЕКА, СРЕДИНОМ 14. ВЕКА СА ЦРКВОМ ПОСВЕЋЕНОМ ДРУГИМ ПАТРОНИМА, У ДРУГОЈ ПОЛОВИНИ 15. ВЕКА У ТУРСКИМ ИЗВОРИМА СА МАНАСТИРСКОМ ЦРКВОМ. НИ ЈЕДАН ОД ПОДАТАКА НЕ ГОВОРИ О КТИТОРУ ИЛИ О ОКОЛНОСТИМА НАСТАНКА. С ДРУГЕ СТРАНЕ, ПРОБЛЕМ СЕ ДОНЕКЛЕ РАЗРЕШАВА ЧИЊЕНИЦОМ ДА СЕ </a:t>
            </a:r>
            <a:r>
              <a:rPr lang="sr-Cyrl-RS" sz="2000" b="1" u="sng" dirty="0" smtClean="0">
                <a:solidFill>
                  <a:srgbClr val="FFFF00"/>
                </a:solidFill>
                <a:latin typeface="Bookman Old Style" pitchFamily="18" charset="0"/>
              </a:rPr>
              <a:t>НА СЛОЈУ ЖИВОПИСА 17. ВЕКА</a:t>
            </a:r>
            <a:r>
              <a:rPr lang="sr-Cyrl-RS" sz="2000" b="1" dirty="0" smtClean="0">
                <a:solidFill>
                  <a:srgbClr val="FFFF00"/>
                </a:solidFill>
                <a:latin typeface="Bookman Old Style" pitchFamily="18" charset="0"/>
              </a:rPr>
              <a:t>, ДО ДАНАС ОЧУВАЛА, НАЈВЕРОВАТНИЈЕ ПОНОВЉЕНА ПО СТАРИЈОЈ ПРЕДСТАВИ,</a:t>
            </a:r>
            <a:r>
              <a:rPr lang="sr-Cyrl-RS" sz="2000" b="1" u="sng" dirty="0" smtClean="0">
                <a:solidFill>
                  <a:srgbClr val="FFFF00"/>
                </a:solidFill>
                <a:latin typeface="Bookman Old Style" pitchFamily="18" charset="0"/>
              </a:rPr>
              <a:t> ФИГУРА ДЕСПОТА СТЕФАНА</a:t>
            </a:r>
            <a:r>
              <a:rPr lang="sr-Cyrl-RS" sz="2000" b="1" dirty="0" smtClean="0">
                <a:solidFill>
                  <a:srgbClr val="FFFF00"/>
                </a:solidFill>
                <a:latin typeface="Bookman Old Style" pitchFamily="18" charset="0"/>
              </a:rPr>
              <a:t>, И ТО СА РАЗВИЈЕНОМ ИНТИТУЛАЦИЈОМ НАЛИК ОНОЈ У РЕСАВИ.ТО БИ ВЕРОВАТНО ГОВОРИЛО У ПРИЛОГ ЊЕГОВОМ КТИТОРСТВУ ХРАМУ НА КОЈЕМ СУ УСТАНОВЉЕНА ТРИ РАЗЛИЧИТА НАЧИНА ЗИДАЊА ИЗ РАЗНИХ ЕПОХА.</a:t>
            </a:r>
            <a:r>
              <a:rPr lang="sr-Cyrl-RS" sz="2000" b="1" u="sng" dirty="0" smtClean="0">
                <a:solidFill>
                  <a:srgbClr val="FFFF00"/>
                </a:solidFill>
                <a:latin typeface="Bookman Old Style" pitchFamily="18" charset="0"/>
              </a:rPr>
              <a:t> </a:t>
            </a:r>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УЗ НАВЕДЕНО, СПОМЕНИЦИ ДЕСПОТОВИНЕ, ОД ОНИХ УЗОРНО ОЧУВАНИХ, ЗНАЧАЈНО ПРЕПРАВЉЕНИХ ИЛИ ПРЕТРАЈАЛИХ САМО У АРХЕОЛОШКОМ СЛОЈУ, НАЈЧЕШЋЕ НЕ ПОСЕДУЈУ ИЗВОРНЕ ПОДАТКЕ КОЈИМА БИ СЕ БЛИЖЕ МОГЛИ ИДЕНТИФИКОВАТИ ИЛИ ВЕЗАТИ УЗ ИМЕ ОДРЕЂЕНОГ КТИТОРА. ТАКВА СИТУАЦИЈА У ИНАЧЕ НЕ МАЛОЈ ЗБИРЦИ ПРАВНИХ ДОКУМЕНАТА КОЈЕ ЈЕ ДЕСПОТОВА ДВОРСКА КАНЦЕЛАРИЈА ИЗДАВАЛА, ЧИНИ ДА ЈЕ ДО ДАНАС ОСТАО НЕДОВОЉНО ИСТРАЖЕН НИЗ СВЕТИЛИШТА КОЈА СУ БИЛО НА СТАРИЈИМ КУЛТНИМ МЕСТИМА, БИЛО ИЗНОВА, </a:t>
            </a:r>
            <a:r>
              <a:rPr lang="sr-Cyrl-RS" sz="2000" b="1" u="sng" dirty="0" smtClean="0">
                <a:solidFill>
                  <a:srgbClr val="FFFF00"/>
                </a:solidFill>
                <a:latin typeface="Bookman Old Style" pitchFamily="18" charset="0"/>
              </a:rPr>
              <a:t>ПО ГРАДИТЕЉСКИМ СВОЈСТВИМА ИЗВЕСНО БИЛА ГРАЂЕНА У ДОБА ЛАЗАРА, СТЕФАНА ИЛИ ЊЕГОВИХ НАСЛЕДНИКА. </a:t>
            </a:r>
            <a:r>
              <a:rPr lang="sr-Cyrl-RS" sz="2000" b="1" dirty="0" smtClean="0">
                <a:solidFill>
                  <a:srgbClr val="FFFF00"/>
                </a:solidFill>
                <a:latin typeface="Bookman Old Style" pitchFamily="18" charset="0"/>
              </a:rPr>
              <a:t>ОВАКВОЈ СИТУАЦИЈИ ДОПРИНОСИ И ЧИЊЕНИЦА ДА ЈЕ СРБИЈА У ДЕЦЕНИЈАМА ПОСЛЕ КОСОВА БИЛА ПОПРИШТЕ СУКОБА ИЗМЕЂУ СТЕФАНА И ВУКА. ОДАТЛЕ НЕПОСТОЈАЊЕ ПРВОРАЗРЕДНИХ ИЗВОРА МОЖЕ МАКАР ДОНЕКЛЕ БИТИ ОБЈАШЊЕНО СВЕСНИМ ЗАБОРАВЉАЊЕМ КУЛТНИХ МЕСТА ОНИХ ВЕЛИКАША КОЈИ СУ СЕ МОГЛИ НАЛАЗИТИ НА СТРАНИ МЛАЂЕГ БРАТА, ЈЕДНАКО КОЛИКО И КАСНИЈИМ ДЕШАВАЊИМА ОД ВРЕМЕНА НОВИХ ОДНОСНО КОНАЧНИХ ПРОДОРА ОТОМАНСКИХ ТРУПА У ОВЕ КРАЈЕВЕ. СТОГА МНОГЕ ОД ТАКВИХ ЗАДУЖБИНА ТЕК ЧЕКАЈУ СВОЈЕ ПРОУЧАВАОЦЕ.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1024px-Goluba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400"/>
            <a:ext cx="9144001" cy="6858000"/>
          </a:xfrm>
          <a:prstGeom prst="rect">
            <a:avLst/>
          </a:prstGeom>
          <a:noFill/>
        </p:spPr>
      </p:pic>
      <p:sp>
        <p:nvSpPr>
          <p:cNvPr id="4" name="TextBox 3"/>
          <p:cNvSpPr txBox="1"/>
          <p:nvPr/>
        </p:nvSpPr>
        <p:spPr>
          <a:xfrm>
            <a:off x="152400" y="152400"/>
            <a:ext cx="8686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ГОЛУБАЦ НА ДУНАВУ, ЈЕДНА ОД НАЈВАЖНИЈИХ СРЕДЊОВЕКОВНИХ СТРАТЕШКИХ ТАЧАКА У ОВОМ ДЕЛУ СРБИЈЕ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9 10MORAVSKA SRBIJA\MORAVSKA NOVE SLIKE\lepena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248399"/>
          </a:xfrm>
          <a:prstGeom prst="rect">
            <a:avLst/>
          </a:prstGeom>
          <a:noFill/>
        </p:spPr>
      </p:pic>
      <p:sp>
        <p:nvSpPr>
          <p:cNvPr id="3" name="TextBox 2"/>
          <p:cNvSpPr txBox="1"/>
          <p:nvPr/>
        </p:nvSpPr>
        <p:spPr>
          <a:xfrm>
            <a:off x="152400" y="6150114"/>
            <a:ext cx="8991600" cy="707886"/>
          </a:xfrm>
          <a:prstGeom prst="rect">
            <a:avLst/>
          </a:prstGeom>
          <a:noFill/>
        </p:spPr>
        <p:txBody>
          <a:bodyPr wrap="square" rtlCol="0">
            <a:spAutoFit/>
          </a:bodyPr>
          <a:lstStyle/>
          <a:p>
            <a:r>
              <a:rPr lang="sr-Cyrl-RS" sz="2000" b="1" dirty="0" smtClean="0">
                <a:solidFill>
                  <a:srgbClr val="FFFF00"/>
                </a:solidFill>
                <a:latin typeface="Bookman Old Style" pitchFamily="18" charset="0"/>
              </a:rPr>
              <a:t>БРУС, МАНАСТИР ЛЕПЕНАЦ, ДОЊА ЗОНА ИЗ СТАРИЈЕГ СЛОЈА ВЕРОВАТНО 14. ВЕКА, ГОРЊИ ДЕЛОВИ ПОДИГНУТИ КАСНИЈЕ</a:t>
            </a:r>
            <a:endParaRPr lang="en-US" sz="2000" b="1" dirty="0">
              <a:solidFill>
                <a:srgbClr val="FFFF00"/>
              </a:solidFill>
              <a:latin typeface="Bookman Old Style" pitchFamily="18" charset="0"/>
            </a:endParaRPr>
          </a:p>
        </p:txBody>
      </p:sp>
      <p:pic>
        <p:nvPicPr>
          <p:cNvPr id="7171" name="Picture 3" descr="E:\STEVOVIC SVE 2020\003 SLIKE POSAO SVE\001 SLIKE BAZA\SLIKE SREDNJOVEKOVNA SRBIJA\Moravska Srbija\Osnove\Lepena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2032000" cy="304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Users\Ivan\Videos\Desktop\001 SRBIJA PREDAVANJA\9 10MORAVSKA SRBIJA\MORAVSKA NOVE SLIKE\melentija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7" name="Picture 3" descr="C:\Users\Ivan\Downloads\Untitl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74561"/>
            <a:ext cx="3124200" cy="2583439"/>
          </a:xfrm>
          <a:prstGeom prst="rect">
            <a:avLst/>
          </a:prstGeom>
          <a:noFill/>
        </p:spPr>
      </p:pic>
      <p:sp>
        <p:nvSpPr>
          <p:cNvPr id="8" name="Rectangle 7"/>
          <p:cNvSpPr/>
          <p:nvPr/>
        </p:nvSpPr>
        <p:spPr>
          <a:xfrm>
            <a:off x="0" y="0"/>
            <a:ext cx="9144000" cy="1015663"/>
          </a:xfrm>
          <a:prstGeom prst="rect">
            <a:avLst/>
          </a:prstGeom>
        </p:spPr>
        <p:txBody>
          <a:bodyPr wrap="square">
            <a:spAutoFit/>
          </a:bodyPr>
          <a:lstStyle/>
          <a:p>
            <a:pPr algn="ctr"/>
            <a:r>
              <a:rPr lang="sr-Cyrl-RS" sz="2000" b="1" dirty="0" smtClean="0">
                <a:solidFill>
                  <a:srgbClr val="FFFF00"/>
                </a:solidFill>
                <a:latin typeface="Bookman Old Style" pitchFamily="18" charset="0"/>
              </a:rPr>
              <a:t>БРУС, МАНАСТИР МЕЛЕНТИЈА, РУШЕВИНЕ ЦРКВЕ СВ. СТЕФАНА, КРАЈ 14.-ПОЧЕТАК 15. ВЕКА, СА МОГУЋИМ ИНТЕРВЕНЦИЈАМА У ВРЕМЕ ДЕСПОТА ЂУРЂА БРАНКОВИЋА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Downloads\L'eglise_Melentija_rosace_reconstruite.tif.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858000" cy="6858000"/>
          </a:xfrm>
          <a:prstGeom prst="rect">
            <a:avLst/>
          </a:prstGeom>
          <a:noFill/>
        </p:spPr>
      </p:pic>
      <p:sp>
        <p:nvSpPr>
          <p:cNvPr id="3" name="TextBox 2"/>
          <p:cNvSpPr txBox="1"/>
          <p:nvPr/>
        </p:nvSpPr>
        <p:spPr>
          <a:xfrm>
            <a:off x="6858000" y="2286000"/>
            <a:ext cx="2286000" cy="286232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МЕЛЕНТИЈА, РЕКОНСТРУИСАНА РОЗЕТА НАЧИНОМ ИЗРАДЕ БЛИСКА ИСТОВЕТНОМ УКРАСУ КАЛЕНИЋА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ЗА РАЗЛИКУ ОД ПРЕТХОДНА ДВА МАНАСТИРА ПРАКТИЧНО ПОТПУНО НЕПОЗНАТЕ ПРОШЛОСТИ И ОКОЛНОСТИ НАСТАНКА, БОЉЕ ЈЕ ОЧУВАНА НЕДАЛЕКА ЦРКВА </a:t>
            </a:r>
            <a:r>
              <a:rPr lang="sr-Cyrl-RS" sz="2000" b="1" u="sng" dirty="0" smtClean="0">
                <a:solidFill>
                  <a:srgbClr val="FFFF00"/>
                </a:solidFill>
                <a:latin typeface="Bookman Old Style" pitchFamily="18" charset="0"/>
              </a:rPr>
              <a:t>ПОСВЕЋЕНА СВ. ИЛИЈИ У ОКВИРУ МАНАСТИРА РУДЕНИЦЕ</a:t>
            </a:r>
            <a:r>
              <a:rPr lang="sr-Cyrl-RS" sz="2000" b="1" dirty="0" smtClean="0">
                <a:solidFill>
                  <a:srgbClr val="FFFF00"/>
                </a:solidFill>
                <a:latin typeface="Bookman Old Style" pitchFamily="18" charset="0"/>
              </a:rPr>
              <a:t>. ПРВОБИТНО ЈЕ ХРАМ БИО ПОДИГНУТ НА БАШТИНСКИМ ПОСЕДИМА ВЛАСТЕЛИНА ВУКОСАВЕ И ВУКАШИНА. ТО СЕ ДОГОДИЛО ПОСЛЕ 1402.Г. БУДУЋИ ДА СУ СЕ У ЦРКВИ ОЧУВАЛИ И ЊИХОВИ ПОРТРЕТИ И ПРЕДСТАВЕ ВУКА ЛАЗАРЕВИЋА И СТЕФАНА СА СИМБОЛИМА ДЕСПОТСКОГ ДОСТОЈАНСТВА. ТО БИ ОВУ ЦЕЛИНУ ХРОНОЛОШКИ ОПРЕДЕЉИВАЛО САСВИМ БЛИСКО СПОМЕНУТОЈ СТЕФАНОВОЈ ПРЕДСТАВИ ВЛАДАРСКЕ ИНВЕСТИТУРЕ У ЉУБОСТИЊИ. ЧИЊЕНИЦА ДА ВЛАСТЕОСКУ ЗАДУЖБИНУ У РУКАМА НОСИ ДЕСПОТ, УКАЗУЈЕ НА ХИЈЕРАРХИЈСКИ ОДНОС ЗНАЧАЈНО РАЗЛИЧИТ ОД ОНОГА КОЈИ ЈЕ НЕШТО КАСНИЈЕ БИО ПРИКАЗАН НА ФРЕСЦИ У КАЛЕНИЋУ. </a:t>
            </a:r>
            <a:r>
              <a:rPr lang="sr-Cyrl-RS" sz="2000" b="1" u="sng" dirty="0" smtClean="0">
                <a:solidFill>
                  <a:srgbClr val="FFFF00"/>
                </a:solidFill>
                <a:latin typeface="Bookman Old Style" pitchFamily="18" charset="0"/>
              </a:rPr>
              <a:t>АРХИТЕКТУРА РУДЕНИЦЕ </a:t>
            </a:r>
            <a:r>
              <a:rPr lang="sr-Cyrl-RS" sz="2000" b="1" dirty="0" smtClean="0">
                <a:solidFill>
                  <a:srgbClr val="FFFF00"/>
                </a:solidFill>
                <a:latin typeface="Bookman Old Style" pitchFamily="18" charset="0"/>
              </a:rPr>
              <a:t>ИЗВЕДЕНА ЈЕ ПО УОБИЧАЈЕНОМ МОДЕЛУ САЖЕТОГ УПИСАНОГ КРСТА СА БОЧНИМ КОНХАМА, СА МАЛТЕРНОМ ОПЛАТОМ НА КОЈОЈ ЈЕ ПОДРАЖАВАНО ЗИДАЊЕ У КАМЕНУ И ОПЕЦИ. ПЛАСТИКА РУДЕНИЦЕ, РУДИМЕНТАРНИХ ФОРМИ И КРУТОГ НАЧИНА ИЗВОЂЕЊА, ВРЕДАН ЈЕ ИЗВОР ЗА ПОЗНАВАЊЕ ПРАКСЕ РАДА ЛОКАЛНИХ МАЈСТОРА У ГОДИНАМА ПОСЛЕ КОСОВСКЕ БИТКЕ.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0" y="0"/>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АЛЕКСАНДРОВАЦ, РУДЕНИЦА, ЦРКВА СВ. ИЛИЈЕ, ПОСЛЕ 1402.Г, ИЗГЛЕД ПОСЛЕ ОБНОВЕ КОЈОМ ЈЕ НОВА МАЛТЕРНА ОПЛАТА ИЗВЕДЕНА ПО ТРАГОВИМА ПРВОБИТНЕ </a:t>
            </a:r>
            <a:endParaRPr lang="en-US" sz="2000" b="1" dirty="0">
              <a:solidFill>
                <a:srgbClr val="FFFF00"/>
              </a:solidFill>
              <a:latin typeface="Bookman Old Style" pitchFamily="18" charset="0"/>
            </a:endParaRPr>
          </a:p>
        </p:txBody>
      </p:sp>
      <p:pic>
        <p:nvPicPr>
          <p:cNvPr id="9219" name="Picture 3" descr="E:\STEVOVIC SVE 2020\003 SLIKE POSAO SVE\001 SLIKE BAZA\SLIKE SREDNJOVEKOVNA SRBIJA\Moravska Srbija\Rudenica\068rudenica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257801"/>
            <a:ext cx="2677327" cy="16002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534561"/>
            <a:ext cx="86106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РУДЕНИЦА, СВ. ИЛИЈА, ПРЕДСТАВА ВУКОСАВЕ И ВУКАШИНА НА ЈУЖНОМ ЗИДУ, ЗНАТНО НИЖИХ ФИГУРА, И ДЕСПОТА СТЕФАНА И ВУКА ЛАЗАРЕВИЋА НА СУСЕДНОМ ДЕЛУ ЗАПАДНОГ ЗИДА, СА МОДЕЛОМ ХРАМА</a:t>
            </a:r>
            <a:endParaRPr lang="en-US" sz="2000" b="1" dirty="0">
              <a:solidFill>
                <a:srgbClr val="FFFF00"/>
              </a:solidFill>
              <a:latin typeface="Bookman Old Style" pitchFamily="18" charset="0"/>
            </a:endParaRPr>
          </a:p>
        </p:txBody>
      </p:sp>
      <p:pic>
        <p:nvPicPr>
          <p:cNvPr id="10246" name="Picture 6" descr="E:\STEVOVIC SVE 2020\003 SLIKE POSAO SVE\001 SLIKE BAZA\SLIKE SREDNJOVEKOVNA SRBIJA\Moravska Srbija\Rudenica\005 ruden juz i zap zi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464822"/>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39P72641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831703" cy="5334000"/>
          </a:xfrm>
          <a:prstGeom prst="rect">
            <a:avLst/>
          </a:prstGeom>
          <a:noFill/>
        </p:spPr>
      </p:pic>
      <p:pic>
        <p:nvPicPr>
          <p:cNvPr id="12291" name="Picture 3" descr="C:\Users\Ivan\Videos\Desktop\P72640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
            <a:ext cx="2971800" cy="5357611"/>
          </a:xfrm>
          <a:prstGeom prst="rect">
            <a:avLst/>
          </a:prstGeom>
          <a:noFill/>
        </p:spPr>
      </p:pic>
      <p:sp>
        <p:nvSpPr>
          <p:cNvPr id="6" name="TextBox 5"/>
          <p:cNvSpPr txBox="1"/>
          <p:nvPr/>
        </p:nvSpPr>
        <p:spPr>
          <a:xfrm>
            <a:off x="152400" y="5715000"/>
            <a:ext cx="8686800" cy="707886"/>
          </a:xfrm>
          <a:prstGeom prst="rect">
            <a:avLst/>
          </a:prstGeom>
          <a:noFill/>
        </p:spPr>
        <p:txBody>
          <a:bodyPr wrap="square" rtlCol="0">
            <a:spAutoFit/>
          </a:bodyPr>
          <a:lstStyle/>
          <a:p>
            <a:r>
              <a:rPr lang="sr-Cyrl-RS" sz="2000" b="1" dirty="0" smtClean="0">
                <a:solidFill>
                  <a:srgbClr val="FFFF00"/>
                </a:solidFill>
                <a:latin typeface="Bookman Old Style" pitchFamily="18" charset="0"/>
              </a:rPr>
              <a:t>РУДЕНИЦА, СВ. ИЛИЈА, РОЗЕТА И УКРАС ОКВИРА БИФОРЕ (стубићи су на свим прозорима били уништени пре обнове)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van\Videos\Desktop\001 SRBIJA PREDAVANJA\9 10MORAVSKA SRBIJA\1KOSMAJ RUDNIK\GRUZA BORAC CESTIN\1280px-Wiki_Šumadija_X_Crkva_svetog_arhangela_Mihajla_(Borač)_3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p:spPr>
      </p:pic>
      <p:sp>
        <p:nvSpPr>
          <p:cNvPr id="3" name="TextBox 2"/>
          <p:cNvSpPr txBox="1"/>
          <p:nvPr/>
        </p:nvSpPr>
        <p:spPr>
          <a:xfrm>
            <a:off x="152400" y="5715000"/>
            <a:ext cx="86868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КНИЋ, БОРАЧ, ЦРКВА СВ. МИХАИЛА, МОГУЋЕ ИЗ ПРВИХ ДЕЦЕНИЈА 15. ВЕКА, СА ЗНАЧАЈНИМ ПРЕПРАВКАМА И ЖИВОПИСОМ ИЗ 16. СТОЛЕЋА И КАСНИЈЕ  </a:t>
            </a:r>
            <a:endParaRPr lang="en-US" sz="2000" b="1" dirty="0">
              <a:solidFill>
                <a:srgbClr val="FFFF00"/>
              </a:solidFill>
              <a:latin typeface="Bookman Old Style" pitchFamily="18" charset="0"/>
            </a:endParaRPr>
          </a:p>
        </p:txBody>
      </p:sp>
      <p:pic>
        <p:nvPicPr>
          <p:cNvPr id="13315" name="Picture 3" descr="C:\Users\Ivan\Videos\Desktop\Untitl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3846830" cy="19812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Ivan\Videos\Desktop\001 SRBIJA PREDAVANJA\9 10MORAVSKA SRBIJA\1KOSMAJ RUDNIK\GRUZA BORAC CESTIN\Манастир_у_Честину_-_Каменац_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6267373" cy="6858000"/>
          </a:xfrm>
          <a:prstGeom prst="rect">
            <a:avLst/>
          </a:prstGeom>
          <a:noFill/>
        </p:spPr>
      </p:pic>
      <p:sp>
        <p:nvSpPr>
          <p:cNvPr id="4" name="TextBox 3"/>
          <p:cNvSpPr txBox="1"/>
          <p:nvPr/>
        </p:nvSpPr>
        <p:spPr>
          <a:xfrm>
            <a:off x="6248400" y="2133600"/>
            <a:ext cx="2895600" cy="317009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ГРУЖА (КНИЋ), ЧЕСТИН, МАНАСТИР КАМЕНАЦ, МОГУЋЕ ИЗ ДРУГЕ ДЕЦЕНИЈЕ 15. ВЕКА, ИЗГЛЕД ПОСЛЕ ВЕЛИКЕ САВРЕМЕНЕ ОБНОВЕ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Ivan\Videos\Desktop\001 SRBIJA PREDAVANJA\9 10MORAVSKA SRBIJA\MORAVSKA NOVE SLIKE\GOROVI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486400"/>
          </a:xfrm>
          <a:prstGeom prst="rect">
            <a:avLst/>
          </a:prstGeom>
          <a:noFill/>
        </p:spPr>
      </p:pic>
      <p:sp>
        <p:nvSpPr>
          <p:cNvPr id="3" name="TextBox 2"/>
          <p:cNvSpPr txBox="1"/>
          <p:nvPr/>
        </p:nvSpPr>
        <p:spPr>
          <a:xfrm>
            <a:off x="152400" y="56388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СМЕДЕРЕВСКА ПАЛАНКА, ГОРОВИЧ, ЦРКВА НА СТАРОМ И САВРЕМЕНОМ ГРОБЉУ, НЕИСТРАЖЕНА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ПРЕДУСЛОВИ ЧЕТВРТИНУ ВЕКА ДУГОМ ОПОРАВЉЕНОМ ЖИВОТУ ДЕСПОТОВИНЕ ЗАСНИВАЛИ СУ СЕ КАО И ПРЕ, НА ЕКОНОМСКОЈ МОЋИ ПРОИСТЕКЛОЈ ИЗ ЕКСПЛОАТАЦИЈЕ РУДНИКА, И ИНТЕНЗИВНОЈ ТРГОВИНИ ПРЕКО ДУБРОВАЧКИХ И КОТОРСКИХ КОЛОНИЈА. СТЕФАН ЈЕ ДО 1410.Г. УСПЕО ДА ПОБЕДИ У ГРАЂАНСКОМ РАТУ СА БРАТОМ </a:t>
            </a:r>
            <a:r>
              <a:rPr lang="sr-Cyrl-RS" sz="2000" b="1" u="sng" dirty="0" smtClean="0">
                <a:solidFill>
                  <a:srgbClr val="FFFF00"/>
                </a:solidFill>
                <a:latin typeface="Bookman Old Style" pitchFamily="18" charset="0"/>
              </a:rPr>
              <a:t>ВУКОМ ЛАЗАРЕВИЋЕМ</a:t>
            </a:r>
            <a:r>
              <a:rPr lang="sr-Cyrl-RS" sz="2000" b="1" dirty="0" smtClean="0">
                <a:solidFill>
                  <a:srgbClr val="FFFF00"/>
                </a:solidFill>
                <a:latin typeface="Bookman Old Style" pitchFamily="18" charset="0"/>
              </a:rPr>
              <a:t>, А ДО 1412. ОКОНЧА СУКОБ И ПОСТИГНЕ ТРАЈАН МИР СА </a:t>
            </a:r>
            <a:r>
              <a:rPr lang="sr-Cyrl-RS" sz="2000" b="1" u="sng" dirty="0" smtClean="0">
                <a:solidFill>
                  <a:srgbClr val="FFFF00"/>
                </a:solidFill>
                <a:latin typeface="Bookman Old Style" pitchFamily="18" charset="0"/>
              </a:rPr>
              <a:t>ЂУРЂЕМ БРАНКОВИЋЕМ</a:t>
            </a:r>
            <a:r>
              <a:rPr lang="sr-Cyrl-RS" sz="2000" b="1" dirty="0" smtClean="0">
                <a:solidFill>
                  <a:srgbClr val="FFFF00"/>
                </a:solidFill>
                <a:latin typeface="Bookman Old Style" pitchFamily="18" charset="0"/>
              </a:rPr>
              <a:t>, СИНОМ ВУКА БРАНКОВИЋА. ТИМЕ ЈЕ БИЛА ЗАГАРАНТОВАНА И ЛОЈАЛНОСТ ВЛАСТЕЛЕ НА ВЕЛИКОЈ ТЕРИТОРИЈИ КОЈУ ЈЕ ДРЖАВА ЗАУЗИМАЛА. НА МЕЂУНАРОДНОМ ПЛАНУ, КРАТКОТРАЈАН БРАК СА </a:t>
            </a:r>
            <a:r>
              <a:rPr lang="sr-Cyrl-RS" sz="2000" b="1" u="sng" dirty="0" smtClean="0">
                <a:solidFill>
                  <a:srgbClr val="FFFF00"/>
                </a:solidFill>
                <a:latin typeface="Bookman Old Style" pitchFamily="18" charset="0"/>
              </a:rPr>
              <a:t>ЈЕЛЕНОМ ГАТИЛУЗИ</a:t>
            </a:r>
            <a:r>
              <a:rPr lang="sr-Cyrl-RS" sz="2000" b="1" dirty="0" smtClean="0">
                <a:solidFill>
                  <a:srgbClr val="FFFF00"/>
                </a:solidFill>
                <a:latin typeface="Bookman Old Style" pitchFamily="18" charset="0"/>
              </a:rPr>
              <a:t>, РОЂАКОМ ВАСИЛЕВСА МАНОЈЛА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ПАЛЕОЛОГА, КОЈА СЕ, МЕЂУТИМ, УБРЗО ПОСЛЕ 1406-07.Г. НЕ НАЛАЗИ У ИЗВОРИМА, ОБЕЗБЕДИО МУ ЈЕ РЕПУТАЦИЈУ У ЦАРИГРАДУ. С ДРУГЕ СТРАНЕ, ОДНОС СА УГАРСКИМ КРАЉЕМ ДОСЕГАО ЈЕ ДО ПОСЕБНОГ ПОВЕРЕЊА И СТЕФАНОВОГ </a:t>
            </a:r>
            <a:r>
              <a:rPr lang="sr-Cyrl-RS" sz="2000" b="1" u="sng" dirty="0" smtClean="0">
                <a:solidFill>
                  <a:srgbClr val="FFFF00"/>
                </a:solidFill>
                <a:latin typeface="Bookman Old Style" pitchFamily="18" charset="0"/>
              </a:rPr>
              <a:t>УВОЂЕЊА У НАЈВИШЕ КРУГОВЕ ВЛАДАРА ОНОВРЕМЕНЕ ЕВРОПЕ</a:t>
            </a:r>
            <a:r>
              <a:rPr lang="sr-Cyrl-RS" sz="2000" b="1" dirty="0" smtClean="0">
                <a:solidFill>
                  <a:srgbClr val="FFFF00"/>
                </a:solidFill>
                <a:latin typeface="Bookman Old Style" pitchFamily="18" charset="0"/>
              </a:rPr>
              <a:t>: 1408. ЈЕ ПОСТАО ЈЕДАН ОД ВИТЕЗОВА ЖИГМУНДОВОГ </a:t>
            </a:r>
            <a:r>
              <a:rPr lang="sr-Cyrl-RS" sz="2000" b="1" i="1" dirty="0" smtClean="0">
                <a:solidFill>
                  <a:srgbClr val="FFFF00"/>
                </a:solidFill>
                <a:latin typeface="Bookman Old Style" pitchFamily="18" charset="0"/>
              </a:rPr>
              <a:t>ЗМАЈЕВОГ РЕДА</a:t>
            </a:r>
            <a:r>
              <a:rPr lang="sr-Cyrl-RS" sz="2000" b="1" dirty="0" smtClean="0">
                <a:solidFill>
                  <a:srgbClr val="FFFF00"/>
                </a:solidFill>
                <a:latin typeface="Bookman Old Style" pitchFamily="18" charset="0"/>
              </a:rPr>
              <a:t>, 1414.-1418. БИО ЈЕ УЧЕСНИК ЦРКВЕНОГ САБОРА У КОНСТАНЦУ ПРОТИВ ЈАНА ХУСА, ТОКОМ 20ИХ ГОДИНА НАЛАЗИО </a:t>
            </a:r>
            <a:r>
              <a:rPr lang="sr-Cyrl-RS" sz="2000" b="1" dirty="0">
                <a:solidFill>
                  <a:srgbClr val="FFFF00"/>
                </a:solidFill>
                <a:latin typeface="Bookman Old Style" pitchFamily="18" charset="0"/>
              </a:rPr>
              <a:t>С</a:t>
            </a:r>
            <a:r>
              <a:rPr lang="sr-Cyrl-RS" sz="2000" b="1" dirty="0" smtClean="0">
                <a:solidFill>
                  <a:srgbClr val="FFFF00"/>
                </a:solidFill>
                <a:latin typeface="Bookman Old Style" pitchFamily="18" charset="0"/>
              </a:rPr>
              <a:t>Е У УГАРСКИМ ПОХОДИМА НА ХУСИТЕ, И ПРЕГОВОРИМА СА КРАЉЕВИМА ПОЉСКЕ И ЛИТВЕ.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Ivan\Videos\Desktop\Crkva Sv.Stefana,jugozapadna  strana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228600" y="5842337"/>
            <a:ext cx="8763000" cy="1015663"/>
          </a:xfrm>
          <a:prstGeom prst="rect">
            <a:avLst/>
          </a:prstGeom>
          <a:noFill/>
        </p:spPr>
        <p:txBody>
          <a:bodyPr wrap="square" rtlCol="0">
            <a:spAutoFit/>
          </a:bodyPr>
          <a:lstStyle/>
          <a:p>
            <a:r>
              <a:rPr lang="sr-Cyrl-RS" sz="2000" b="1" dirty="0" smtClean="0">
                <a:solidFill>
                  <a:srgbClr val="FFFF00"/>
                </a:solidFill>
                <a:latin typeface="Bookman Old Style" pitchFamily="18" charset="0"/>
              </a:rPr>
              <a:t>СМЕДЕРЕВСКА ПАЛАНКА, МАНАСТИР КОПОРИН, ЦРКВА СВ. СТЕФАНА, ЗАДУЖБИНА НЕПОЗНАТОГ ВЛАСТЕЛИНА, ПОСЛЕ 1402.Г. (према инсигинијама представе деспота Стефана)</a:t>
            </a:r>
            <a:endParaRPr lang="en-US" sz="2000" b="1" dirty="0">
              <a:solidFill>
                <a:srgbClr val="FFFF00"/>
              </a:solidFill>
              <a:latin typeface="Bookman Old Style" pitchFamily="18" charset="0"/>
            </a:endParaRPr>
          </a:p>
        </p:txBody>
      </p:sp>
      <p:pic>
        <p:nvPicPr>
          <p:cNvPr id="22531" name="Picture 3" descr="E:\STEVOVIC SVE 2020\003 SLIKE POSAO SVE\001 SLIKE BAZA\SLIKE SREDNJOVEKOVNA SRBIJA\Moravska Srbija\Koporin\107koporin osnov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885698" cy="17526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ЗАХВАЉУЈУЋИ ЕКСПЛОАТАЦИЈИ РУДЕ И ТРГОВИНИ, У АРЕАЛУ </a:t>
            </a:r>
            <a:r>
              <a:rPr lang="sr-Cyrl-RS" sz="2000" b="1" u="sng" dirty="0" smtClean="0">
                <a:solidFill>
                  <a:srgbClr val="FFFF00"/>
                </a:solidFill>
                <a:latin typeface="Bookman Old Style" pitchFamily="18" charset="0"/>
              </a:rPr>
              <a:t>ПЛАНИНЕ РУДНИК </a:t>
            </a:r>
            <a:r>
              <a:rPr lang="sr-Cyrl-RS" sz="2000" b="1" dirty="0" smtClean="0">
                <a:solidFill>
                  <a:srgbClr val="FFFF00"/>
                </a:solidFill>
                <a:latin typeface="Bookman Old Style" pitchFamily="18" charset="0"/>
              </a:rPr>
              <a:t> МОГУ СЕ СКУПНО САГЛЕДАТИ ХРОНОЛОШКИ УГЛАВНОМ НЕДОВОЉНО ПРЕЦИЗНО ОДРЕЂЕНИ, АЛИ УЗ ИЗУЗЕТКЕ И НЕДОВОЉНО ПРОУЧЕНИ ЦРКВЕНИ СПОМЕНИЦИ. ЧИЊЕНИЦА ДА ЈЕ ТЕРИТОРИЈА ПРИПАДАЛА КРАЉУ ДРАГУТИНУ ДОВЕЛА ЈЕ ДО ЗАСНИВАЊА ВИШЕ КУЛТНИХ МЕСТА КРАЈЕМ 13. И ПОЧЕТКОМ 14. ВЕКА, А КТИТОРСКА ДЕЛАТНОСТ НАСТАВЉЕНА ЈЕ ОД СТРАНЕ ДЕСПОТОВЕ ВЛАСТЕЛЕ. СИСТЕМАТСКА АРХЕОЛОШКА ИСТРАЖИВАЊА ОВЕ ЕКОНОМСКИ ПОСЕБНО ВАЖНЕ ОБЛАСТИ, ТЕК СУ У НОВИЈЕ ВРЕМЕ ДОВЕЛА ДО ОТКРИЋА КОЈА ДОНЕКЛЕ ЈАСНИЈОМ ЧИНЕ ИСТОРИЈАТ И ГРАДИТЕЉСКА ОСТВАРЕЊА НЕМАЛОГ БРОЈА КАСНОСРЕДЊОВЕКОВНИХ ПРАВОСЛАВНИХ МАНАСТИРА И ЦРКАВА, АЛИ И ХРАМОВА ЛАТИНСКЕ КОНФЕСИЈЕ ГРАЂЕНИХ ЗА ПОТРЕБЕ ТРГОВАЧКИХ КОЛОНИЈА ПРИМОРСКОГ И УГАРСКОГ СТАНОВНИШТВА. СКУП ГРАДИТЕЉСКИХ ПОЈЕДИНОСТИ И ПОРЕД КАСНИЈИХ ИНТЕРВЕНЦИЈА, И ДАНАС ПОКАЗУЈЕ ВЕЗУ РУДНИЧКЕ ОБЛАСТИ СА УГАРСКОМ, КОЈА ЈЕ ИМАЛА ПЕРМАНЕНТНЕ АСПИРАЦИЈЕ ПРЕМА ЊЕНИМ РЕСУРСИМА. ОВА ЗНАЧАЈНА ТЕМА, МЕЂУТИМ, КАО И ЦЕЛОКУПНИ САКРАЛНИ ПРОФИЛ РУДНИЧКОГ КРАЈА, ОСТАЈУ ПРЕДМЕТ БУДУЋИХ РАДОВА.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Ivan\Videos\Desktop\001 SRBIJA PREDAVANJA\9 10MORAVSKA SRBIJA\1KOSMAJ RUDNIK\RUDNIK\Petkovica_Monastery_at_Rudnik_Mountain,_central_Serbia_-_panorami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0" y="0"/>
            <a:ext cx="9144000" cy="1323439"/>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РУДНИК,СТРАГАРИ, МАНАСТИР ПЕТКОВИЦА, КРАЈ 13-КРАЈ 14. ВЕКА (СТАРИЈОЈ ФАЗИ ПРИПАДАЛА ЈЕ ЦРКВА, КРАЈЕМ 14. ВЕКА ПОДИГНУТА ЈЕ ПРИПРАТА У ВИДУ МАСИВНЕ КУЛЕ И ЈУЖНИ ПАРАКЛИС)</a:t>
            </a:r>
            <a:endParaRPr lang="en-US" sz="2000" b="1" dirty="0">
              <a:solidFill>
                <a:srgbClr val="FF0000"/>
              </a:solidFill>
              <a:latin typeface="Bookman Old Style" pitchFamily="18" charset="0"/>
            </a:endParaRPr>
          </a:p>
        </p:txBody>
      </p:sp>
      <p:pic>
        <p:nvPicPr>
          <p:cNvPr id="15364" name="Picture 4" descr="C:\Users\Ivan\Videos\Desktop\PETKOVIC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1" y="5105400"/>
            <a:ext cx="2636714" cy="1752600"/>
          </a:xfrm>
          <a:prstGeom prst="rect">
            <a:avLst/>
          </a:prstGeom>
          <a:noFill/>
        </p:spPr>
      </p:pic>
      <p:cxnSp>
        <p:nvCxnSpPr>
          <p:cNvPr id="7" name="Straight Arrow Connector 6"/>
          <p:cNvCxnSpPr/>
          <p:nvPr/>
        </p:nvCxnSpPr>
        <p:spPr>
          <a:xfrm>
            <a:off x="838200" y="3581400"/>
            <a:ext cx="838200" cy="182880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85800" y="3581400"/>
            <a:ext cx="152400" cy="2133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38200" y="3581400"/>
            <a:ext cx="457200" cy="3048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Ivan\Videos\Desktop\Untitled.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52400" y="6096000"/>
            <a:ext cx="8763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СТРАГАРИ, ПЕТКОВИЦА, ИЗГЛЕД РУШЕВИНА ЦРКВЕ ПРЕ ОБНОВЕ ПОЧЕВ ОД 1970.Г.</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Ivan\Videos\Desktop\001 SRBIJA PREDAVANJA\9 10MORAVSKA SRBIJA\1KOSMAJ RUDNIK\RUDNIK\800px-Wiki_Šumadija_X_Blagoveštenje_Rudničko_Monastery_8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080000" cy="6858000"/>
          </a:xfrm>
          <a:prstGeom prst="rect">
            <a:avLst/>
          </a:prstGeom>
          <a:noFill/>
        </p:spPr>
      </p:pic>
      <p:sp>
        <p:nvSpPr>
          <p:cNvPr id="3" name="TextBox 2"/>
          <p:cNvSpPr txBox="1"/>
          <p:nvPr/>
        </p:nvSpPr>
        <p:spPr>
          <a:xfrm>
            <a:off x="5181600" y="1981200"/>
            <a:ext cx="38100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РУДНИК, СТРАГАРИ, МАНАСТИР БЛАГОВЕШТЕЊА, ЦРКВА СА АПСИДОМ С ПОЧЕТКА 15. ВЕКА, ПРИПРАТА ВЕРОВАТНО ИЗ 17, ЗВОНИК ИЗ СРЕДИНЕ 19. СТОЛЕЋА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van\Videos\Desktop\001 SRBIJA PREDAVANJA\9 10MORAVSKA SRBIJA\1KOSMAJ RUDNIK\RUDNIK\1280px-Wiki_Šumadija_X_Voljavca_Monastery_67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7573" cy="6858000"/>
          </a:xfrm>
          <a:prstGeom prst="rect">
            <a:avLst/>
          </a:prstGeom>
          <a:noFill/>
        </p:spPr>
      </p:pic>
      <p:sp>
        <p:nvSpPr>
          <p:cNvPr id="3" name="TextBox 2"/>
          <p:cNvSpPr txBox="1"/>
          <p:nvPr/>
        </p:nvSpPr>
        <p:spPr>
          <a:xfrm>
            <a:off x="0" y="0"/>
            <a:ext cx="91440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РУДНИК, СТРАГАРИ, МАНАСТИР ВОЉАВЧА, ЦРКВА СВ. АРХАНЂЕЛА, ЗАДУЖБИНА ВЛАСТЕЛИНА МИХАИЛА КОНЧИНОВИЋА ИЗ ДВАДЕСЕТИХ ГОДИНА 15. ВЕКА, ЗВОНИК ИЗ ПРВЕ ПОЛОВИНЕ 19.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van\Videos\Desktop\001 SRBIJA PREDAVANJA\9 10MORAVSKA SRBIJA\1KOSMAJ RUDNIK\RUDNIK\1280px-Man._Nikolj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825" cy="6858000"/>
          </a:xfrm>
          <a:prstGeom prst="rect">
            <a:avLst/>
          </a:prstGeom>
          <a:noFill/>
        </p:spPr>
      </p:pic>
      <p:sp>
        <p:nvSpPr>
          <p:cNvPr id="3" name="TextBox 2"/>
          <p:cNvSpPr txBox="1"/>
          <p:nvPr/>
        </p:nvSpPr>
        <p:spPr>
          <a:xfrm>
            <a:off x="0" y="0"/>
            <a:ext cx="9144000" cy="70788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РУДНИК, ДОЊА ШАТОРЊА, ЦРКВА СВ. НИКОЛЕ, ЗАДУЖБИНА ВЛАСТЕЛИНА НИКОЛЕ ДОРЕЧНОВИЋА, 1425.Г. </a:t>
            </a:r>
            <a:endParaRPr lang="en-US" sz="2000" b="1" dirty="0">
              <a:solidFill>
                <a:srgbClr val="FF0000"/>
              </a:solidFill>
              <a:latin typeface="Bookman Old Style"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van\Videos\Desktop\001 SRBIJA PREDAVANJA\9 10MORAVSKA SRBIJA\1KOSMAJ RUDNIK\RUDNIK\800px-Wiki_Šumadija_V_Nikolje_Rudničko_Monastery_48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080000" cy="6858000"/>
          </a:xfrm>
          <a:prstGeom prst="rect">
            <a:avLst/>
          </a:prstGeom>
          <a:noFill/>
        </p:spPr>
      </p:pic>
      <p:pic>
        <p:nvPicPr>
          <p:cNvPr id="20483" name="Picture 3" descr="C:\Users\Ivan\Videos\Desktop\001 SRBIJA PREDAVANJA\9 10MORAVSKA SRBIJA\1KOSMAJ RUDNIK\RUDNIK\NIKOLJE SATORNJ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0"/>
            <a:ext cx="3276600" cy="4109694"/>
          </a:xfrm>
          <a:prstGeom prst="rect">
            <a:avLst/>
          </a:prstGeom>
          <a:noFill/>
        </p:spPr>
      </p:pic>
      <p:sp>
        <p:nvSpPr>
          <p:cNvPr id="4" name="TextBox 3"/>
          <p:cNvSpPr txBox="1"/>
          <p:nvPr/>
        </p:nvSpPr>
        <p:spPr>
          <a:xfrm>
            <a:off x="5105400" y="4303455"/>
            <a:ext cx="40386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ДОЊА ШАТОРЊА, СВ. НИКОЛА, ПОГЛЕД СА СЕВЕРОЗАПАДА, ОСНОВА И ПРЕСЕК ПОСТОЈЕЋЕГ СТАЊА. </a:t>
            </a:r>
            <a:r>
              <a:rPr lang="sr-Cyrl-RS" sz="2000" b="1" u="sng" dirty="0" smtClean="0">
                <a:solidFill>
                  <a:srgbClr val="FFFF00"/>
                </a:solidFill>
                <a:latin typeface="Bookman Old Style" pitchFamily="18" charset="0"/>
              </a:rPr>
              <a:t>СРЕДЊОВЕКОВНИ ПЕРИОД: ЦРКВА И ПРИПРАТА</a:t>
            </a:r>
            <a:r>
              <a:rPr lang="sr-Cyrl-RS" sz="2000" b="1" dirty="0" smtClean="0">
                <a:solidFill>
                  <a:srgbClr val="FFFF00"/>
                </a:solidFill>
                <a:latin typeface="Bookman Old Style" pitchFamily="18" charset="0"/>
              </a:rPr>
              <a:t>; КУПОЛА И ЗВОНИК ИЗ 19. ВЕКА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ЗА РАЗЛИКУ ОД НАВЕДЕНИХ РУДНИЧКИХ СВЕТИЛИШТА, </a:t>
            </a:r>
            <a:r>
              <a:rPr lang="sr-Cyrl-RS" sz="2000" b="1" u="sng" dirty="0" smtClean="0">
                <a:solidFill>
                  <a:srgbClr val="FFFF00"/>
                </a:solidFill>
                <a:latin typeface="Bookman Old Style" pitchFamily="18" charset="0"/>
              </a:rPr>
              <a:t>ЦРКВА СВ. НИКОЛЕ У СЕЛУ РАМАЋИ </a:t>
            </a:r>
            <a:r>
              <a:rPr lang="sr-Cyrl-RS" sz="2000" b="1" dirty="0" smtClean="0">
                <a:solidFill>
                  <a:srgbClr val="FFFF00"/>
                </a:solidFill>
                <a:latin typeface="Bookman Old Style" pitchFamily="18" charset="0"/>
              </a:rPr>
              <a:t>КОД СТРАГАРА ОДАВНО СЕ НАЛАЗИ У СРЕДИШТУ ПАЖЊЕ ИСТРАЖИВАЧА, ПРЕ СВЕГА ЗБОГ ОЧУВАНИХ ПРЕДСТАВА КТИТОРА И ВЛАДАРА. У АРХИТЕКТОНСКОМ ПОГЛЕДУ РЕЧ ЈЕ О СРАЗМЕРНО СКРОМНОЈ ЈЕДНОБРОДНОЈ ГРАЂЕВИНИ ИЗВЕДЕНОЈ ОД ЛОКАЛНОГ КАМЕНА, КОЈИ ЈЕ СВАКАКО БИО ПОКРИВЕН МАЛТЕРОМ, БЕЗ УКРАСА, СА ВИСОКОМ КУПОЛОМ НА ПОСТОЉУ НАД УКРСНИЦОМ СВОДОВА ЗАВРШЕНИХ ПРЕЛОМЉЕНИМ ЗАБАТИМА. ОНО ШТО У ИДЕНТИФИКОВАЊУ ХРАМА ИЗАЗИВА НЕДОУМИЦУ, САБРАНУ У ДВА НЕДАВНА ТЕКСТА, ЈЕСТЕ ЧИЊЕНИЦА ДА СЕ НЕ МОЖЕ АПСОЛУТНО ПОИСТОВЕТИТИ СА ОНОВРЕМЕНИМ РУДНИЧКИМ ЦРКВАМА ПОЗНАТИМ И ПОСВЕЋЕНИМ ОВОМ ПАТРОНУ. С ДРУГЕ СТРАНЕ, И НАСЛИКАНИ ПОРТРЕТИ ВЛАДАРА ТУМАЧЕНИ СУ ЗНАЧАЈНО ОПРЕЧНО, ПА СЕ У ОВОМ ТРЕНУТКУ ЖИВОПИСАЊЕ ЦРКВЕ ДАТУЈЕ ИЛИ У ГОДИНЕ ПРЕД САМУ ПРОПАСТ ДЕСПОТОВИНЕ, ИЛИ, ШТО ДЕЛУЈЕ ВЕРОВАТНИЈЕ ИМАЈУЋИ У ВИДУ ПОРТРЕТ НАСЛИКАНЕ ВЛАДАРКЕ, </a:t>
            </a:r>
            <a:r>
              <a:rPr lang="sr-Cyrl-RS" sz="2000" b="1" u="sng" dirty="0" smtClean="0">
                <a:solidFill>
                  <a:srgbClr val="FFFF00"/>
                </a:solidFill>
                <a:latin typeface="Bookman Old Style" pitchFamily="18" charset="0"/>
              </a:rPr>
              <a:t>КАО ЈЕДИНИ ОЧУВАНИ ПРИКАЗ ЈЕЛЕНЕ ГАТИЛУЗИ УЗ СУПРУГА</a:t>
            </a:r>
            <a:r>
              <a:rPr lang="sr-Cyrl-RS" sz="2000" b="1" dirty="0" smtClean="0">
                <a:solidFill>
                  <a:srgbClr val="FFFF00"/>
                </a:solidFill>
                <a:latin typeface="Bookman Old Style" pitchFamily="18" charset="0"/>
              </a:rPr>
              <a:t>. САМИМ ТИМ, ЦРКВА У РАМАЋИ МОРАЛА ЈЕ НАСТАТИ НАЈКАСНИЈЕ ДО 1406-1407.Г. ИМАЈУЋИ У ВИДУ ТО ДА ЈЕ ЈЕЛЕНА ВЕРОВАТНО УБРЗО УМРЛА    </a:t>
            </a:r>
            <a:endParaRPr lang="en-US" sz="2000" b="1" dirty="0">
              <a:solidFill>
                <a:srgbClr val="FFFF00"/>
              </a:solidFill>
              <a:latin typeface="Bookman Old Style"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Users\Ivan\Videos\Desktop\001 SRBIJA PREDAVANJA\9 10MORAVSKA SRBIJA\2RAMACA\1280px-Wiki_Šumadija_X_Crkva_Sv._Nikole_(Ramaća)_5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093619"/>
          </a:xfrm>
          <a:prstGeom prst="rect">
            <a:avLst/>
          </a:prstGeom>
          <a:noFill/>
        </p:spPr>
      </p:pic>
      <p:sp>
        <p:nvSpPr>
          <p:cNvPr id="4" name="TextBox 3"/>
          <p:cNvSpPr txBox="1"/>
          <p:nvPr/>
        </p:nvSpPr>
        <p:spPr>
          <a:xfrm>
            <a:off x="0" y="5842337"/>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  СТРАГАРИ, РАМАЋА, СВ. НИКОЛА, ИЗГЛЕД СЕВЕРНЕ СТРАНЕ, ИЗГРАДЊА ВЕРОВАТНО ПОЧЕТКОМ 15. ВЕКА, ОСЛИКАВАЊЕ ИСТОВРЕМЕНО ИЛИ КРАЈЕМ ШЕСТЕ ДЕЦЕНИЈЕ 15. ВЕКА</a:t>
            </a:r>
            <a:endParaRPr lang="en-US" sz="2000" b="1" dirty="0">
              <a:solidFill>
                <a:srgbClr val="FFFF00"/>
              </a:solidFill>
              <a:latin typeface="Bookman Old Style" pitchFamily="18" charset="0"/>
            </a:endParaRPr>
          </a:p>
        </p:txBody>
      </p:sp>
      <p:pic>
        <p:nvPicPr>
          <p:cNvPr id="24580" name="Picture 4" descr="E:\STEVOVIC SVE 2020\003 SLIKE POSAO SVE\001 SLIKE BAZA\SLIKE SREDNJOVEKOVNA SRBIJA\Moravska Srbija\Ramaca\105ramaca osnova.jpg"/>
          <p:cNvPicPr>
            <a:picLocks noChangeAspect="1" noChangeArrowheads="1"/>
          </p:cNvPicPr>
          <p:nvPr/>
        </p:nvPicPr>
        <p:blipFill>
          <a:blip r:embed="rId3" cstate="print"/>
          <a:srcRect/>
          <a:stretch>
            <a:fillRect/>
          </a:stretch>
        </p:blipFill>
        <p:spPr bwMode="auto">
          <a:xfrm>
            <a:off x="6400801" y="0"/>
            <a:ext cx="2743200" cy="232881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 ПОРЕД УВИДА У ОВЕ И МНОГЕ ДРУГЕ ПОДАТКЕ, ЈАСНО РЕНЕСАНСНА ЛИЧНОСТ ДЕСПОТА СТЕФАНА ЈОШ УВЕК НИЈЕ ДОБИЛА СВЕОБУХВАТНУ СТУДИЈУ. У ИСТО ВРЕМЕ, ДЕСПОТ ЈЕ БИО УЗОРНИ ДРЖАВНИК КАКО НА СПОЉНОМ ТАКО И НА УНУТРАШЊЕМ ПЛАНУ, ЧЕМУ СЕ КАО ПРИМЕР МОЖЕ НАВЕСТИ УСТАНОВЉЕЊЕ </a:t>
            </a:r>
            <a:r>
              <a:rPr lang="sr-Cyrl-RS" sz="2000" b="1" i="1" u="sng" dirty="0" smtClean="0">
                <a:solidFill>
                  <a:srgbClr val="FFFF00"/>
                </a:solidFill>
                <a:latin typeface="Bookman Old Style" pitchFamily="18" charset="0"/>
              </a:rPr>
              <a:t>ЗАКОНА О РУДНИЦИМА </a:t>
            </a:r>
            <a:r>
              <a:rPr lang="sr-Cyrl-RS" sz="2000" b="1" u="sng" dirty="0" smtClean="0">
                <a:solidFill>
                  <a:srgbClr val="FFFF00"/>
                </a:solidFill>
                <a:latin typeface="Bookman Old Style" pitchFamily="18" charset="0"/>
              </a:rPr>
              <a:t>ИЛИ </a:t>
            </a:r>
            <a:r>
              <a:rPr lang="sr-Cyrl-RS" sz="2000" b="1" i="1" u="sng" dirty="0" smtClean="0">
                <a:solidFill>
                  <a:srgbClr val="FFFF00"/>
                </a:solidFill>
                <a:latin typeface="Bookman Old Style" pitchFamily="18" charset="0"/>
              </a:rPr>
              <a:t>НОВОБРДСКОГ ЗАКОНА</a:t>
            </a:r>
            <a:r>
              <a:rPr lang="sr-Cyrl-RS" sz="2000" b="1" dirty="0" smtClean="0">
                <a:solidFill>
                  <a:srgbClr val="FFFF00"/>
                </a:solidFill>
                <a:latin typeface="Bookman Old Style" pitchFamily="18" charset="0"/>
              </a:rPr>
              <a:t>, ЈЕДИНСТВЕНОГ СРПСКОГ ПРАВНОГ СПИСА КОЈИ ЈЕ ПОЧИВАО НА ПОЗНАВАЊУ ЕВРОПСКИХ РЕГУЛА ИСТЕ ВРСТЕ. ДЕСПОТОВА ДВОРСКА КАНЦЕЛАРИЈА, ВЕЋ ПО РЕЧЕНОМ, БИЛА ЈЕ УРЕЂЕНА ЗА КОМУНИКАЦИЈУ НА ВИШЕ ЈЕЗИКА. У БУДИМУ ЈЕ ДО ДАНАС ОЧУВАНА ЊЕГОВА ПАЛАТА, У КОЈОЈ ЈЕ ОДСЕДАО ПРИ БОРАВКУ НА УГАРСКОМ ДВОРУ. С ДРУГЕ СТРАНЕ, СТЕФАН ЛАЗАРЕВИЋ БИО ЈЕ ПОСЕБНО ПОСВЕЋЕН ПРАВОСЛАВНОЈ ЦРКВИ: ОСТАВШИ БЕЗ СУПРУГЕ И ДЕЦЕ ПОНОВО СЕ НИЈЕ ЖЕНИО, А ПОСЕБНУ НАКЛОНОСТ ИСКАЗИВАО ЈЕ ПРЕМА МОНАСИМА КОЈИ СУ У СРБИЈУ ПРИСТИЗАЛИ СА СВИХ СТРАНА.  ДО 1418.Г. ДОВРШИО ЈЕ ГРОБНУ ЦРКВУ У МАНАСТИРУ РЕСАВИ, ЊЕГОВИМ ЗАЛАГАЊЕМ ТУ И НА ДРУГИМ МЕСТИМА НАСТАЛА СУ БРОЈНА МОНАШКА ПРЕПИСИВАЧКА СРЕДИШТА, А И ОН САМ ЈЕ БИО АУТОР ВИШЕ КЊИЖЕВНИХ РАДОВА. ПО ОНОМЕ ШТО СЕ МОЖЕ НАСЛУТИТИ, ДЕСПОТОВА ЛИЧНА БИБЛИОТЕКА БИЛА ЈЕ ПОСЕБНО БОГАТА.   </a:t>
            </a:r>
            <a:endParaRPr lang="en-US" sz="2000" b="1" dirty="0">
              <a:solidFill>
                <a:srgbClr val="FFFF00"/>
              </a:solidFill>
              <a:latin typeface="Bookman Old Style"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Ivan\Videos\Desktop\061 ram ktit kom juz zid zap de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33722"/>
          </a:xfrm>
          <a:prstGeom prst="rect">
            <a:avLst/>
          </a:prstGeom>
          <a:noFill/>
        </p:spPr>
      </p:pic>
      <p:sp>
        <p:nvSpPr>
          <p:cNvPr id="3" name="TextBox 2"/>
          <p:cNvSpPr txBox="1"/>
          <p:nvPr/>
        </p:nvSpPr>
        <p:spPr>
          <a:xfrm>
            <a:off x="152400" y="6096000"/>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РАМАЋА, СВ. НИКОЛА, ПРЕДСТАВА КТИТОРА СА МОДЕЛОМ ХРАМА НА ЈУЖНОМ ЗИДУ НАОСА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Ivan\Videos\Desktop\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6526448" cy="6858000"/>
          </a:xfrm>
          <a:prstGeom prst="rect">
            <a:avLst/>
          </a:prstGeom>
          <a:noFill/>
        </p:spPr>
      </p:pic>
      <p:sp>
        <p:nvSpPr>
          <p:cNvPr id="3" name="TextBox 2"/>
          <p:cNvSpPr txBox="1"/>
          <p:nvPr/>
        </p:nvSpPr>
        <p:spPr>
          <a:xfrm>
            <a:off x="6553200" y="2057400"/>
            <a:ext cx="2590800" cy="2862322"/>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РАМАЋА, СВ. НИКОЛА, ВЕРОВАТНА ЈЕДИНА ПРЕДСТАВА ДЕСПОТОВЕ СУПРУГЕ ЈЕЛЕНЕ ГАТИЛУЗИ</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НА ДРУГОЈ СТРАНИ РУДНИКА, У БЛИЗИНИ ЉИГА, ОЧУВАЛА СУ СЕ ЈОШ ДВЕ ВАЖНЕ </a:t>
            </a:r>
            <a:r>
              <a:rPr lang="sr-Cyrl-RS" sz="2000" b="1" u="sng" dirty="0" smtClean="0">
                <a:solidFill>
                  <a:srgbClr val="FFFF00"/>
                </a:solidFill>
                <a:latin typeface="Bookman Old Style" pitchFamily="18" charset="0"/>
              </a:rPr>
              <a:t>ЦРКВЕ У СУСЕДНИМ СЕЛИМА ДИЋИ И СЛАВКОВИЦА</a:t>
            </a:r>
            <a:r>
              <a:rPr lang="sr-Cyrl-RS" sz="2000" b="1" dirty="0" smtClean="0">
                <a:solidFill>
                  <a:srgbClr val="FFFF00"/>
                </a:solidFill>
                <a:latin typeface="Bookman Old Style" pitchFamily="18" charset="0"/>
              </a:rPr>
              <a:t>. НИСУ НАСТАЛЕ У ВРЕМЕ ДЕСПОТОВИНЕ, АЛИ СУ ОБЕ ИЗВЕСНО БИЛЕ АКТИВНЕ, А У СЛУЧАЈУ ДРУГЕ, МОЖДА И ПОСЕБНО ПОШТОВАНЕ У ОВО ВРЕМЕ. ПРВА ЈЕ БИЛА ЗАВРШЕНА ВЕЋ </a:t>
            </a:r>
            <a:r>
              <a:rPr lang="sr-Cyrl-RS" sz="2000" b="1" u="sng" dirty="0" smtClean="0">
                <a:solidFill>
                  <a:srgbClr val="FFFF00"/>
                </a:solidFill>
                <a:latin typeface="Bookman Old Style" pitchFamily="18" charset="0"/>
              </a:rPr>
              <a:t>ПОЧЕТКОМ 14. ВЕКА, КАО МАЛА ПРИДВОРНА ОДНОСНО ГРОБНА ЗАДУЖБИНА МИЛУТИНОВОГ И СТЕФАНОВОГ ЧЕЛНИКА ВЛГДРАГА, КОЈИ СЕ ПРЕМА ТЕКСТУ НАТПИСА НА ГРОБНОЈ ПЛОЧИ, УПОКОЈИО 1327, И ЊЕГОВЕ СУПРУГЕ “ГОСПОЂЕ” ВЛАДИСЛАВЕ</a:t>
            </a:r>
            <a:r>
              <a:rPr lang="sr-Cyrl-RS" sz="2000" b="1" dirty="0" smtClean="0">
                <a:solidFill>
                  <a:srgbClr val="FFFF00"/>
                </a:solidFill>
                <a:latin typeface="Bookman Old Style" pitchFamily="18" charset="0"/>
              </a:rPr>
              <a:t>. ЗНАТНО ЈЕ ЗАГОНЕТНИЈЕ СЛАВКОВИЧКО СВЕТИЛИШТЕ, ОБРАЗОВАНО ДОГРАДЊАМА У ВИШЕ МАХОВА: НАЈСТАРИЈИ ДЕО ЧИНИО ЈЕ ЈЕДНОБРОДНИ ОРГАНИЗАМ ВЕРОВАТНО ТАКОЂЕ С ПОЧЕТКА 14. ВЕКА. ОВОЈ СТРУКТУРИ НАКНАДНО ЈЕ ДОДАТАКУПОЛА И ПРИПРАТА СА ПРОСТОРИЈОМ УЗ ЈУЖНИ ЗИД, А ОСТАЦИ ГРАЂЕВИНА У ОКОЛИНИ УКАЗУЈУ НА ПРЕРАСТАЊЕ У МАНАСТИРСКУ ЦРКВУ. </a:t>
            </a:r>
            <a:r>
              <a:rPr lang="sr-Cyrl-RS" sz="2000" b="1" u="sng" dirty="0" smtClean="0">
                <a:solidFill>
                  <a:srgbClr val="FFFF00"/>
                </a:solidFill>
                <a:latin typeface="Bookman Old Style" pitchFamily="18" charset="0"/>
              </a:rPr>
              <a:t>ОВА ИНТЕРВЕНЦИЈА ИЗВЕСНО СЕ ДОГОДИЛА ТОКОМ ПРВЕ ПОЛОВИНЕ 15. ВЕКА. </a:t>
            </a:r>
            <a:r>
              <a:rPr lang="sr-Cyrl-RS" sz="2000" b="1" dirty="0" smtClean="0">
                <a:solidFill>
                  <a:srgbClr val="FFFF00"/>
                </a:solidFill>
                <a:latin typeface="Bookman Old Style" pitchFamily="18" charset="0"/>
              </a:rPr>
              <a:t>ПОСЕБНУ И НЕРАЗЈАШЊЕНУ СИТУАЦИЈУ ПРЕДСТАВЉАЈУ НАЛАЗИ ТРИ ИЗУЗЕТНО МАСИВНА КАМЕНА САРКОФАГА УКОПАНА У ЗЕМЉУ. ПРЕМА УЗДРЖАНОМ УВЕРЕЊУ, РЕЧ ЈЕ О ГРОБНИЦАМА ДЕСПОТА ЂУРЂА БРАНКОВИЋА, СУПРУГЕ ЈЕЛЕНЕ И СИНА ЛАЗАРА.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Ivan\Videos\Desktop\001 SRBIJA PREDAVANJA\9 10MORAVSKA SRBIJA\1KOSMAJ RUDNIK\RUDNIK\SLAVKOVICA DICI\Dići,_Crkva_i_nekropola_0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098345"/>
          </a:xfrm>
          <a:prstGeom prst="rect">
            <a:avLst/>
          </a:prstGeom>
          <a:noFill/>
        </p:spPr>
      </p:pic>
      <p:sp>
        <p:nvSpPr>
          <p:cNvPr id="3" name="TextBox 2"/>
          <p:cNvSpPr txBox="1"/>
          <p:nvPr/>
        </p:nvSpPr>
        <p:spPr>
          <a:xfrm>
            <a:off x="0" y="5257800"/>
            <a:ext cx="91440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ЉИГ, ДИЋИ, ГРОБНА ЦРКВА ЧЕЛНИКА ВЛГДРАГА И ВЛАДИСЛАВЕ ПОСЛЕ ПОТПУНЕ ОБНОВЕ. ЕЛЕМЕНТЕ УГАРСКЕ АРХИТЕКТУРЕ ПРЕДСТАВЉАЈУ НИСКИ КОНТРАФОРИ БЕЗ ЈАСНЕ СТАТИЧКЕ УЛОГЕ. ТАКОЂЕ, НА ЗАПАДНОЈ СТРАНИ ДОДАВАНИ СУ МАЛИ ПРЕДПРОСТОРИ</a:t>
            </a:r>
            <a:endParaRPr lang="en-US" sz="2000" b="1" dirty="0">
              <a:solidFill>
                <a:srgbClr val="FFFF00"/>
              </a:solidFill>
              <a:latin typeface="Bookman Old Style" pitchFamily="18" charset="0"/>
            </a:endParaRPr>
          </a:p>
        </p:txBody>
      </p:sp>
      <p:cxnSp>
        <p:nvCxnSpPr>
          <p:cNvPr id="5" name="Straight Arrow Connector 4"/>
          <p:cNvCxnSpPr/>
          <p:nvPr/>
        </p:nvCxnSpPr>
        <p:spPr>
          <a:xfrm flipV="1">
            <a:off x="762000" y="3810000"/>
            <a:ext cx="1752600" cy="11430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85800" y="3581400"/>
            <a:ext cx="2590800" cy="1295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85800" y="3429000"/>
            <a:ext cx="3429000" cy="15240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Ivan\Videos\Desktop\001 SRBIJA PREDAVANJA\9 10MORAVSKA SRBIJA\1KOSMAJ RUDNIK\RUDNIK\SLAVKOVICA DICI\1280px-Slavkovica,_crkvine_0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7573" cy="6096000"/>
          </a:xfrm>
          <a:prstGeom prst="rect">
            <a:avLst/>
          </a:prstGeom>
          <a:noFill/>
        </p:spPr>
      </p:pic>
      <p:sp>
        <p:nvSpPr>
          <p:cNvPr id="3" name="TextBox 2"/>
          <p:cNvSpPr txBox="1"/>
          <p:nvPr/>
        </p:nvSpPr>
        <p:spPr>
          <a:xfrm>
            <a:off x="0" y="5842337"/>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ЉИГ, СЛАВКОВИЦА, БОГОРОДИЧИНА ЦРКВА, ИЗГЛЕД ЈУЖНЕ СТРАНЕ ПРЕ ОБНОВЕ. ОБЕЛЕЖЕНА ЈЕ ПРОСТОРИЈА СА САРКОФАЗИМА</a:t>
            </a:r>
            <a:endParaRPr lang="en-US" sz="2000" b="1" dirty="0">
              <a:solidFill>
                <a:srgbClr val="FFFF00"/>
              </a:solidFill>
              <a:latin typeface="Bookman Old Style" pitchFamily="18" charset="0"/>
            </a:endParaRPr>
          </a:p>
        </p:txBody>
      </p:sp>
      <p:cxnSp>
        <p:nvCxnSpPr>
          <p:cNvPr id="5" name="Straight Arrow Connector 4"/>
          <p:cNvCxnSpPr/>
          <p:nvPr/>
        </p:nvCxnSpPr>
        <p:spPr>
          <a:xfrm flipH="1" flipV="1">
            <a:off x="1219200" y="4038600"/>
            <a:ext cx="1143000" cy="16764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C:\Users\Ivan\Videos\Desktop\001 SRBIJA PREDAVANJA\9 10MORAVSKA SRBIJA\1KOSMAJ RUDNIK\RUDNIK\SLAVKOVICA DICI\1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5105400"/>
          </a:xfrm>
          <a:prstGeom prst="rect">
            <a:avLst/>
          </a:prstGeom>
          <a:noFill/>
        </p:spPr>
      </p:pic>
      <p:sp>
        <p:nvSpPr>
          <p:cNvPr id="4" name="TextBox 3"/>
          <p:cNvSpPr txBox="1"/>
          <p:nvPr/>
        </p:nvSpPr>
        <p:spPr>
          <a:xfrm>
            <a:off x="228600" y="5105400"/>
            <a:ext cx="8534400" cy="163121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ЉИГ, СЛАВКОВИЦА, БОГОРОДИЧИНА ЦРКВА, ИЗГЛЕД ЈУЖНЕ СТРАНЕ ПОСЛЕ ОБНОВЕ. ОБЛИК АПСИДЕ, СЛЕПЕ АРКАДЕ И КОНТРАФОРИ НА БОЧНИМ СТРАНАМА, СЛИЧНО ДИЋИМА КОЈИ СЕ ПРАКТИЧНО НАЛАЗЕ НА ВИЗУЕЛНОЈ УДАЉЕНОСТИ, ОБЕЛЕЖЈА СУ УГАРСКИХ ЦРКАВА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Ivan\Videos\Desktop\001 SRBIJA PREDAVANJA\9 10MORAVSKA SRBIJA\1KOSMAJ RUDNIK\RUDNIK\SLAVKOVICA DICI\1024px-Slavkovica,_crkvine_004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0" y="5842337"/>
            <a:ext cx="91440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ЉИГ, СЛАВКОВИЦА, ПРОСТОРИЈА СА ПРВОБИТНО УКОПАНИМ САРКОФАЗИМА. ЛЕВИ ЈЕ САДРЖАО ОСТАТКЕ ДВЕ МУШКЕ ОСОБЕ</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АМБИЈЕНТ СРБИЈЕ КАКАВ ЈЕ ОПИСАН У ДЕЛУ КОНСТАНТИНА ФИЛОЗОФА, ИЗВЕСНО ЈЕ, КАДА ЈЕ РЕЧ О БЕОГРАДУ, ОБУХВАТАО И СРАЗМЕРНО ГУСТУ МРЕЖУ СВЕТИЛИШТА КОЈА СУ ГРАЂЕНА НЕШТО ДАЉЕ ОД ПРЕСТОНИЦЕ, ОБРАЗУЈУЋИ ВИД САКРАЛНЕ ТОПОГРАФИЈЕ КОЈИ ЈЕ СТАЈАО КАКО У РЕЛАЦИЈИ СА САМИМ БЕОГРАДОМ, ТАКО И УНУТАР ПРОСТОРА НА КОЈЕМ СУ ТОКОМ ОБРАЗОВАЊА ГРАДА, ПЛАНСКИ БИЛИ НАСЕЉАВАНИ СТАНОВНИЦИ ИЗ ЈУЖНИХ КРАЈЕВА ДРЖАВЕ ИЗЛОЖЕНИХ ТУРСКИМ УПАДИМА. ТАКО ЈЕ СВОЈЕВРСНИ ПРСТЕН “ДУХОВНОГ БЕДЕМА” БЕОГРАДА ОТПОЧИЊАО СВЕТИЛИШТИМА У МАЊОЈ ИЛИ ВЕЋОЈ МЕРИ ОЧУВАНИМ НА</a:t>
            </a:r>
            <a:r>
              <a:rPr lang="sr-Cyrl-RS" sz="2000" b="1" u="sng" dirty="0" smtClean="0">
                <a:solidFill>
                  <a:srgbClr val="FFFF00"/>
                </a:solidFill>
                <a:latin typeface="Bookman Old Style" pitchFamily="18" charset="0"/>
              </a:rPr>
              <a:t> КОСМАЈУ</a:t>
            </a:r>
            <a:r>
              <a:rPr lang="sr-Cyrl-RS" sz="2000" b="1" dirty="0" smtClean="0">
                <a:solidFill>
                  <a:srgbClr val="FFFF00"/>
                </a:solidFill>
                <a:latin typeface="Bookman Old Style" pitchFamily="18" charset="0"/>
              </a:rPr>
              <a:t>, А ПРЕКО АВАЛЕ ДОПИРАО ДО ПРОСТОРА УДАЉЕНИЈИХ ИЛИ БЛИЖИХ ПРЕДГРАЂА САВРЕМЕНОГ ГРАДА, ПОПУТ МАНАСТИРА ПОЗНАТИХ ПО ИЗВОРИМА У </a:t>
            </a:r>
            <a:r>
              <a:rPr lang="sr-Cyrl-RS" sz="2000" b="1" u="sng" dirty="0" smtClean="0">
                <a:solidFill>
                  <a:srgbClr val="FFFF00"/>
                </a:solidFill>
                <a:latin typeface="Bookman Old Style" pitchFamily="18" charset="0"/>
              </a:rPr>
              <a:t>МИСЛОЂИНУ</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РАЈИНОВЦИМА,</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ВИНЧИ</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СЛАНЦИМА</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ЛЕШТАНИМА</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РАКОВИЦИ</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ЖЕЛЕЗНИКУ</a:t>
            </a:r>
            <a:r>
              <a:rPr lang="sr-Cyrl-RS" sz="2000" b="1" dirty="0" smtClean="0">
                <a:solidFill>
                  <a:srgbClr val="FFFF00"/>
                </a:solidFill>
                <a:latin typeface="Bookman Old Style" pitchFamily="18" charset="0"/>
              </a:rPr>
              <a:t>. НА ЖАЛОСТ, ОВЕ ОБИТЕЉИ У НАЈБОЉЕМ СЛУЧАЈУ ОЧУВАЛЕ СУ СЕ СА ЗНАЧАЈНИМ ПРЕПРАВКАМА (МАНАСТИР РАКОВИЦА КАО ПРИМЕР), АЛИ ЊИХОВА ИДЕНТИФИКАЦИЈА НА ТЕРЕНУ И УВОЂЕЊЕ У ПОРЕДАК КОЈИ ЈЕ ПОСТОЈАО У ОКВИРУ ОНОВРЕМЕНИХ ОКОЛНОСТИ И АМБИЈЕНТА, ДАЈЕ МОГУЋНОСТИ ЗА ОПСЕЖНА ДАЉА ИСТРАЖИВАЊА. </a:t>
            </a:r>
            <a:endParaRPr lang="en-US" sz="2000" b="1" dirty="0">
              <a:solidFill>
                <a:srgbClr val="FFFF00"/>
              </a:solidFill>
              <a:latin typeface="Bookman Old Style"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Videos\Desktop\001 SRBIJA PREDAVANJA\9 10MORAVSKA SRBIJA\1KOSMAJ RUDNIK\KOSMAJ\DSC044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61204"/>
          </a:xfrm>
          <a:prstGeom prst="rect">
            <a:avLst/>
          </a:prstGeom>
          <a:noFill/>
        </p:spPr>
      </p:pic>
      <p:sp>
        <p:nvSpPr>
          <p:cNvPr id="3" name="TextBox 2"/>
          <p:cNvSpPr txBox="1"/>
          <p:nvPr/>
        </p:nvSpPr>
        <p:spPr>
          <a:xfrm>
            <a:off x="0" y="0"/>
            <a:ext cx="9144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КОСМАЈ, МАНАСТИР ПАВЛОВАЦ, ЦРКВА СВ. НИКОЛЕ, ПРЕ 1424.Г, ИЗГЛЕД ЈУЖНЕ СТРАНЕ ПОСЛЕ ОБНОВЕ</a:t>
            </a:r>
            <a:endParaRPr lang="en-US" sz="2000" b="1" dirty="0">
              <a:solidFill>
                <a:srgbClr val="FFFF00"/>
              </a:solidFill>
              <a:latin typeface="Bookman Old Style" pitchFamily="18" charset="0"/>
            </a:endParaRPr>
          </a:p>
        </p:txBody>
      </p:sp>
      <p:pic>
        <p:nvPicPr>
          <p:cNvPr id="1027" name="Picture 3" descr="C:\Users\Ivan\Videos\Desktop\001 SRBIJA PREDAVANJA\9 10MORAVSKA SRBIJA\1KOSMAJ RUDNIK\KOSMAJ\PAVLOVA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267200"/>
            <a:ext cx="1761234" cy="25908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Videos\Desktop\001 SRBIJA PREDAVANJA\9 10MORAVSKA SRBIJA\1KOSMAJ RUDNIK\KOSMAJ\1024px-Manastir_kastaljan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152400" y="6248400"/>
            <a:ext cx="8839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КОСМАЈ, МАНАСТИР КАСТАЉАН, ОСНОВА КОМПЛЕКСА И ОСТАЦИ ЦРКВЕ СВ. ЂОРЂА </a:t>
            </a:r>
            <a:endParaRPr lang="en-US" sz="2000" b="1" dirty="0">
              <a:solidFill>
                <a:srgbClr val="FFFF00"/>
              </a:solidFill>
              <a:latin typeface="Bookman Old Style" pitchFamily="18" charset="0"/>
            </a:endParaRPr>
          </a:p>
        </p:txBody>
      </p:sp>
      <p:pic>
        <p:nvPicPr>
          <p:cNvPr id="2051" name="Picture 3" descr="C:\Users\Ivan\Videos\Desktop\001 SRBIJA PREDAVANJA\9 10MORAVSKA SRBIJA\1KOSMAJ RUDNIK\KOSMAJ\KASTALJA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10138" y="0"/>
            <a:ext cx="4233862" cy="22917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800px-Rudarski_zakonik_Despota_Stefana_Lazarevića.jpg"/>
          <p:cNvPicPr>
            <a:picLocks noChangeAspect="1" noChangeArrowheads="1"/>
          </p:cNvPicPr>
          <p:nvPr/>
        </p:nvPicPr>
        <p:blipFill>
          <a:blip r:embed="rId2" cstate="print"/>
          <a:srcRect/>
          <a:stretch>
            <a:fillRect/>
          </a:stretch>
        </p:blipFill>
        <p:spPr bwMode="auto">
          <a:xfrm>
            <a:off x="0" y="0"/>
            <a:ext cx="6899244" cy="6858000"/>
          </a:xfrm>
          <a:prstGeom prst="rect">
            <a:avLst/>
          </a:prstGeom>
          <a:noFill/>
        </p:spPr>
      </p:pic>
      <p:sp>
        <p:nvSpPr>
          <p:cNvPr id="3" name="TextBox 2"/>
          <p:cNvSpPr txBox="1"/>
          <p:nvPr/>
        </p:nvSpPr>
        <p:spPr>
          <a:xfrm>
            <a:off x="6858000" y="2133600"/>
            <a:ext cx="2286000" cy="2246769"/>
          </a:xfrm>
          <a:prstGeom prst="rect">
            <a:avLst/>
          </a:prstGeom>
          <a:noFill/>
        </p:spPr>
        <p:txBody>
          <a:bodyPr wrap="square" rtlCol="0">
            <a:spAutoFit/>
          </a:bodyPr>
          <a:lstStyle/>
          <a:p>
            <a:pPr algn="ctr"/>
            <a:r>
              <a:rPr lang="sr-Cyrl-RS" sz="2000" b="1" i="1" dirty="0" smtClean="0">
                <a:solidFill>
                  <a:srgbClr val="FFFF00"/>
                </a:solidFill>
                <a:latin typeface="Bookman Old Style" pitchFamily="18" charset="0"/>
              </a:rPr>
              <a:t>ЗАКОН О РУДНИЦИМА</a:t>
            </a:r>
            <a:r>
              <a:rPr lang="sr-Cyrl-RS" sz="2000" b="1" dirty="0" smtClean="0">
                <a:solidFill>
                  <a:srgbClr val="FFFF00"/>
                </a:solidFill>
                <a:latin typeface="Bookman Old Style" pitchFamily="18" charset="0"/>
              </a:rPr>
              <a:t> ДЕСПОТА СТЕФАНА ЛАЗАРЕВИЋА, КАСНИЈИ ПРЕПИС</a:t>
            </a:r>
            <a:endParaRPr lang="en-US" sz="2000" b="1" i="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van\Videos\Desktop\001 SRBIJA PREDAVANJA\9 10MORAVSKA SRBIJA\1KOSMAJ RUDNIK\KOSMAJ\Manastir_Tresije_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228600" y="6150114"/>
            <a:ext cx="86868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КОСМАЈ, МАНАСТИР ТРЕСИЈЕ, ЦРКВА СВ. АРХАНЂЕЛА МИХАИЛА, САВРЕМЕНИ ИЗГЛЕД ЈУГОЗАПАДНЕ СТРАНЕ</a:t>
            </a:r>
            <a:endParaRPr lang="en-US" sz="2000" b="1" dirty="0">
              <a:solidFill>
                <a:srgbClr val="FFFF00"/>
              </a:solidFill>
              <a:latin typeface="Bookman Old Style" pitchFamily="18" charset="0"/>
            </a:endParaRPr>
          </a:p>
        </p:txBody>
      </p:sp>
      <p:pic>
        <p:nvPicPr>
          <p:cNvPr id="3075" name="Picture 3" descr="C:\Users\Ivan\Videos\Desktop\001 SRBIJA PREDAVANJA\9 10MORAVSKA SRBIJA\1KOSMAJ RUDNIK\KOSMAJ\TRESIJ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
            <a:ext cx="3352800" cy="1789128"/>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van\Videos\Desktop\001 SRBIJA PREDAVANJA\9 10MORAVSKA SRBIJA\1KOSMAJ RUDNIK\KOSMAJ\Манастир_Раковица.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152400" y="6019800"/>
            <a:ext cx="84582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БЕОГРАД, МАНАСТИР РАКОВИЦА, ЦРКВА СВ. АРХАНЂЕЛА, САВРЕМЕНИ ИЗГЛЕД СА ЈУГОЗАПАДНЕ СТРАНЕ</a:t>
            </a:r>
            <a:endParaRPr lang="en-US" sz="2000" b="1" dirty="0">
              <a:solidFill>
                <a:srgbClr val="FFFF00"/>
              </a:solidFill>
              <a:latin typeface="Bookman Old Style" pitchFamily="18" charset="0"/>
            </a:endParaRPr>
          </a:p>
        </p:txBody>
      </p:sp>
      <p:pic>
        <p:nvPicPr>
          <p:cNvPr id="4099" name="Picture 3" descr="C:\Users\Ivan\Videos\Desktop\001 SRBIJA PREDAVANJA\9 10MORAVSKA SRBIJA\1KOSMAJ RUDNIK\KOSMAJ\RAKOVIC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7149" y="0"/>
            <a:ext cx="2346851" cy="35052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И ПРЕ ОСНИВАЊА ДЕСПОТОВИНЕ, НА ЊЕНИМ ТЕРИТОРИЈАМА ПОСТОЈАО ЈЕ ВЕЛИКИ БРОЈ </a:t>
            </a:r>
            <a:r>
              <a:rPr lang="sr-Cyrl-RS" sz="2000" b="1" u="sng" dirty="0" smtClean="0">
                <a:solidFill>
                  <a:srgbClr val="FFFF00"/>
                </a:solidFill>
                <a:latin typeface="Bookman Old Style" pitchFamily="18" charset="0"/>
              </a:rPr>
              <a:t>МОНАШКИХ КОЛОНИЈА</a:t>
            </a:r>
            <a:r>
              <a:rPr lang="sr-Cyrl-RS" sz="2000" b="1" dirty="0" smtClean="0">
                <a:solidFill>
                  <a:srgbClr val="FFFF00"/>
                </a:solidFill>
                <a:latin typeface="Bookman Old Style" pitchFamily="18" charset="0"/>
              </a:rPr>
              <a:t>, “МАЛИХ СВЕТИХ ГОРА” ЗАСНИВАНИХ, КАКО ЈЕ ВЕЋ РЕЧЕНО, У ОКОЛИНАМА ВЕЛИКИХ МАНАСТИРА ОДНОСНО У ПРИРОДНО СКРОВИТИЈИМ ОБЛАСТИМА ПОГОДНИМ ЗА ПУСТИЊАЧКИ НАЧИН ЖИВОТА. У ВРЕМЕ СТЕФАНА ЛАЗАРЕВИЋА ОВЕ СТАРЕ КОЛОНИЈЕ СУ НАСТАВИЛЕ СВОЈЕ ТРАЈАЊЕ ГДЕ ГОД ЈЕ ТО БИЛО МОГУЋЕ, ДОБИЈАЈУЋИ НОВИ ИМПУЛС ДОЛАСКОМ МОНАХА СА СИНАЈА, АТОСА И ИЗ ДРУГИХ ИСТОЧНОХИШЋАНСКИХ ЦЕНТАРА. У СРЕДИШЊИМ ОБЛАСТИМА СРБИЈЕ ПОСТОЈАЊЕ ОВИХ ЗАЈЕДНИЦА ЈОШ ОД ВРЕМЕНА ЗНАТНО ПРЕ РАСПАДА НЕМАЊИЋКЕ ДРЖАВЕ, ПОТВРЂЕНО ЈЕ У </a:t>
            </a:r>
            <a:r>
              <a:rPr lang="sr-Cyrl-RS" sz="2000" b="1" u="sng" dirty="0" smtClean="0">
                <a:solidFill>
                  <a:srgbClr val="FFFF00"/>
                </a:solidFill>
                <a:latin typeface="Bookman Old Style" pitchFamily="18" charset="0"/>
              </a:rPr>
              <a:t>МОЈСИЊСКИМ ПЛАНИНАМА </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У КЛИСУРАМА ЦРНИЦЕ КОД ПАРАЋИНА И МЛАВЕ</a:t>
            </a:r>
            <a:r>
              <a:rPr lang="sr-Cyrl-RS" sz="2000" b="1" dirty="0" smtClean="0">
                <a:solidFill>
                  <a:srgbClr val="FFFF00"/>
                </a:solidFill>
                <a:latin typeface="Bookman Old Style" pitchFamily="18" charset="0"/>
              </a:rPr>
              <a:t>, </a:t>
            </a:r>
            <a:r>
              <a:rPr lang="sr-Cyrl-RS" sz="2000" b="1" u="sng" dirty="0" smtClean="0">
                <a:solidFill>
                  <a:srgbClr val="FFFF00"/>
                </a:solidFill>
                <a:latin typeface="Bookman Old Style" pitchFamily="18" charset="0"/>
              </a:rPr>
              <a:t>У ОБЛАСТИ ГОЛУПЦА ОДНОСНО НА ПУТЕВИМА ПРЕМА ВЛАШКОЈ</a:t>
            </a:r>
            <a:r>
              <a:rPr lang="sr-Cyrl-RS" sz="2000" b="1" dirty="0" smtClean="0">
                <a:solidFill>
                  <a:srgbClr val="FFFF00"/>
                </a:solidFill>
                <a:latin typeface="Bookman Old Style" pitchFamily="18" charset="0"/>
              </a:rPr>
              <a:t>, А МОГУЋЕ И У КРАЈЕВИМА </a:t>
            </a:r>
            <a:r>
              <a:rPr lang="sr-Cyrl-RS" sz="2000" b="1" u="sng" dirty="0" smtClean="0">
                <a:solidFill>
                  <a:srgbClr val="FFFF00"/>
                </a:solidFill>
                <a:latin typeface="Bookman Old Style" pitchFamily="18" charset="0"/>
              </a:rPr>
              <a:t>ПЛАНИНА ЈЕЛИЦЕ И ВЕНЧАЦА</a:t>
            </a:r>
            <a:r>
              <a:rPr lang="sr-Cyrl-RS" sz="2000" b="1" dirty="0" smtClean="0">
                <a:solidFill>
                  <a:srgbClr val="FFFF00"/>
                </a:solidFill>
                <a:latin typeface="Bookman Old Style" pitchFamily="18" charset="0"/>
              </a:rPr>
              <a:t>, ИЛИ </a:t>
            </a:r>
            <a:r>
              <a:rPr lang="sr-Cyrl-RS" sz="2000" b="1" u="sng" dirty="0" smtClean="0">
                <a:solidFill>
                  <a:srgbClr val="FFFF00"/>
                </a:solidFill>
                <a:latin typeface="Bookman Old Style" pitchFamily="18" charset="0"/>
              </a:rPr>
              <a:t>ОВЧАРСКО-КАБЛАРСКЕ КЛИСУРЕ</a:t>
            </a:r>
            <a:r>
              <a:rPr lang="sr-Cyrl-RS" sz="2000" b="1" dirty="0" smtClean="0">
                <a:solidFill>
                  <a:srgbClr val="FFFF00"/>
                </a:solidFill>
                <a:latin typeface="Bookman Old Style" pitchFamily="18" charset="0"/>
              </a:rPr>
              <a:t>, У КОЈИМА СУ ОВАКВЕ ОБИТЕЉИ ЗАСНИВАНЕ И ПОСЛЕ ПАДА 1459.Г. МНОГЕ, А ПОСЕБНО ОНЕ У СЕВЕРОИСТОЧНОЈ СРБИЈИ, И ДАНАС ЧУВАЈУ ТРАГОВЕ ПОШТОВАЊА КУЛТОВА СИНАИТСКИХ МОНАХА. НЕДОВОЉНО ИСТРАЖЕНИ И КАСНИЈЕ ИЗМЕЊЕНИ, ОВИ МОНАШКИ ЦЕНТРИ ЧИНИЛИ СУ ВАЖНА ДУХОВНА СРЕДИШТА ДРЖАВЕ.        </a:t>
            </a:r>
            <a:endParaRPr lang="en-US" sz="2000" b="1" dirty="0">
              <a:solidFill>
                <a:srgbClr val="FFFF00"/>
              </a:solidFill>
              <a:latin typeface="Bookman Old Style"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van\Downloads\Spomenik-kulture-SK273-Manastirski-kompleks-Namasija_20160313_18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19800"/>
          </a:xfrm>
          <a:prstGeom prst="rect">
            <a:avLst/>
          </a:prstGeom>
          <a:noFill/>
        </p:spPr>
      </p:pic>
      <p:sp>
        <p:nvSpPr>
          <p:cNvPr id="3" name="TextBox 2"/>
          <p:cNvSpPr txBox="1"/>
          <p:nvPr/>
        </p:nvSpPr>
        <p:spPr>
          <a:xfrm>
            <a:off x="0" y="6019800"/>
            <a:ext cx="9144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ПАРАЋИН, ДОЛИНА ЦРНИЦЕ, МАНАСТИР НАМАСИЈА, ОСТАЦИ ТРИКОНХАЛНЕ ЦРКВЕ СВ. НИКОЛЕ, ПОЧЕТАК 15.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van\Downloads\index.jpg"/>
          <p:cNvPicPr>
            <a:picLocks noChangeAspect="1" noChangeArrowheads="1"/>
          </p:cNvPicPr>
          <p:nvPr/>
        </p:nvPicPr>
        <p:blipFill>
          <a:blip r:embed="rId2" cstate="print"/>
          <a:srcRect/>
          <a:stretch>
            <a:fillRect/>
          </a:stretch>
        </p:blipFill>
        <p:spPr bwMode="auto">
          <a:xfrm>
            <a:off x="0" y="0"/>
            <a:ext cx="4191000" cy="3139205"/>
          </a:xfrm>
          <a:prstGeom prst="rect">
            <a:avLst/>
          </a:prstGeom>
          <a:noFill/>
        </p:spPr>
      </p:pic>
      <p:pic>
        <p:nvPicPr>
          <p:cNvPr id="2051" name="Picture 3" descr="C:\Users\Ivan\Downloads\1024px-Jovan_Glavosek_crkva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41763" y="2955925"/>
            <a:ext cx="5202237" cy="3902075"/>
          </a:xfrm>
          <a:prstGeom prst="rect">
            <a:avLst/>
          </a:prstGeom>
          <a:noFill/>
        </p:spPr>
      </p:pic>
      <p:sp>
        <p:nvSpPr>
          <p:cNvPr id="4" name="TextBox 3"/>
          <p:cNvSpPr txBox="1"/>
          <p:nvPr/>
        </p:nvSpPr>
        <p:spPr>
          <a:xfrm>
            <a:off x="4267200" y="838200"/>
            <a:ext cx="4724400" cy="132343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ПАРАЋИН, ДОЛИНА ЦРНИЦЕ, ОСТАЦИ ЦРКАВА СВ. МАРИЈЕ ПЕТРУШКЕ (лево) И СВ. ЈОВАНА (доле), ПОЧЕТАК 15. ВЕКА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van\Videos\Desktop\001 SRBIJA PREDAVANJA\9 10MORAVSKA SRBIJA\SEVEROISTOCNA SRBIJA I VLASKA\1024px-Sveta_Petka_u_Izvoru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3" name="TextBox 2"/>
          <p:cNvSpPr txBox="1"/>
          <p:nvPr/>
        </p:nvSpPr>
        <p:spPr>
          <a:xfrm>
            <a:off x="0" y="6150114"/>
            <a:ext cx="9144000" cy="707886"/>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ПАРАЋИН, СЕЛО ИЗВОР, МАНАСТИР СВ. ПЕТКЕ, ОД ДРУГЕ ПОЛОВИНЕ 14. ВЕКА, ИЗГЛЕД СА СЕВЕРНЕ СТРАНЕ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van\Videos\Desktop\001 SRBIJA PREDAVANJA\9 10MORAVSKA SRBIJA\SEVEROISTOCNA SRBIJA I VLASKA\Branicevskae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876800" cy="6858000"/>
          </a:xfrm>
          <a:prstGeom prst="rect">
            <a:avLst/>
          </a:prstGeom>
          <a:noFill/>
        </p:spPr>
      </p:pic>
      <p:sp>
        <p:nvSpPr>
          <p:cNvPr id="3" name="TextBox 2"/>
          <p:cNvSpPr txBox="1"/>
          <p:nvPr/>
        </p:nvSpPr>
        <p:spPr>
          <a:xfrm>
            <a:off x="4876800" y="2133600"/>
            <a:ext cx="4267200" cy="255454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БРАНИЧЕВСКА ЕПАРХИЈА, КАРТА СВЕТИЛИШТА СА ЦРКАВАМА И МАНАСТИРИМА ИЗ ВРЕМЕНА ОД КРАЈА 13. СТОЛЕЋА, ПОСЕБНО АКТИВНИХ У ВРЕМЕ КНЕЖЕВИНЕ И ДЕСПОТОВИНЕ</a:t>
            </a:r>
            <a:endParaRPr lang="en-US" sz="2000" b="1" dirty="0">
              <a:solidFill>
                <a:srgbClr val="FFFF00"/>
              </a:solidFill>
              <a:latin typeface="Bookman Old Style"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van\Videos\Desktop\001 SRBIJA PREDAVANJA\9 10MORAVSKA SRBIJA\SEVEROISTOCNA SRBIJA I VLASKA\Vitovnica_severoisto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6081921" cy="6858000"/>
          </a:xfrm>
          <a:prstGeom prst="rect">
            <a:avLst/>
          </a:prstGeom>
          <a:noFill/>
        </p:spPr>
      </p:pic>
      <p:sp>
        <p:nvSpPr>
          <p:cNvPr id="3" name="TextBox 2"/>
          <p:cNvSpPr txBox="1"/>
          <p:nvPr/>
        </p:nvSpPr>
        <p:spPr>
          <a:xfrm>
            <a:off x="6096000" y="1447800"/>
            <a:ext cx="3048000" cy="4401205"/>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ПЕТРОВАЦ НА МЛАВИ, МАНАСТИР ВИТОВНИЦА, ЦРКВА УСПЕЊА БОГОРОДИЦЕ, КУЛТНО МЕСТО СТАРАЊЕМ КРАЉА МИЛУТИНА ОД КРАЈА 13. ВЕКА, АРХИТЕКТУРА ЦРКВЕ ИЗ ВРЕМЕНА ВЛАДАВИНЕ КНЕЗА ЛАЗАРА ИЛИ ДЕСПОТА СТЕФАНА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van\Videos\Desktop\001 SRBIJA PREDAVANJA\9 10MORAVSKA SRBIJA\SEVEROISTOCNA SRBIJA I VLASKA\Manastir_rukumij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5715000"/>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ПОЖАРЕВАЦ, МАНАСТИР РУКУМИЈА, ЦРКВА ВАЗНЕСЕЊА, КРАЈ 14 – ПОЧЕТАК 15.ВЕКА, ИЗГЛЕД СЕВЕРНЕ СТРАНЕ ВИШЕ ПУТА ОБНАВЉАНОГ ХРАМА</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van\Videos\Desktop\001 SRBIJA PREDAVANJA\9 10MORAVSKA SRBIJA\SEVEROISTOCNA SRBIJA I VLASKA\Manastir2 BRADAC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52400" y="5715000"/>
            <a:ext cx="8763000" cy="1015663"/>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МАЛО ЦРНИЋЕ, МАНАСТИР БРАДАЧА, ЦРКВА ВАВЕДЕЊА БОГОРОДИЦЕ, 13 - СРЕДИНА 15. ВЕКА, ИЗГЛЕД ИСТОЧНЕ СТРАНЕ ПОСЛЕ ВИШЕСТРУКИХ ОБНОВА</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r>
              <a:rPr lang="sr-Cyrl-RS" sz="2000" b="1" dirty="0" smtClean="0">
                <a:solidFill>
                  <a:srgbClr val="FFFF00"/>
                </a:solidFill>
                <a:latin typeface="Bookman Old Style" pitchFamily="18" charset="0"/>
              </a:rPr>
              <a:t>У СКЛАДУ С ПРАВИЛИМА ЖАНРА, АЛИ И УЗ МНОГО МЕТАФОРА КОЈЕ СУ РЕФЕРИРАЛЕ НА РЕАЛНОСТ ОНОВРЕМЕНЕ СРБИЈЕ, ТРНОВСКИ ПИСАЦ, </a:t>
            </a:r>
            <a:r>
              <a:rPr lang="sr-Cyrl-RS" sz="2000" b="1" u="sng" dirty="0" smtClean="0">
                <a:solidFill>
                  <a:srgbClr val="FFFF00"/>
                </a:solidFill>
                <a:latin typeface="Bookman Old Style" pitchFamily="18" charset="0"/>
              </a:rPr>
              <a:t>КОНСТАНТИН ФИЛОЗОФ, ПО ДЕСПОТОВОЈ СМРТИ НАПИСАО ЈЕ ЊЕГОВО ОПШИРНО </a:t>
            </a:r>
            <a:r>
              <a:rPr lang="sr-Cyrl-RS" sz="2000" b="1" i="1" u="sng" dirty="0" smtClean="0">
                <a:solidFill>
                  <a:srgbClr val="FFFF00"/>
                </a:solidFill>
                <a:latin typeface="Bookman Old Style" pitchFamily="18" charset="0"/>
              </a:rPr>
              <a:t>ЖИТИЈЕ</a:t>
            </a:r>
            <a:r>
              <a:rPr lang="sr-Cyrl-RS" sz="2000" b="1" u="sng"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ПОДРОБНО ОПИСУЈУЋИ ДУХОВНУ КЛИМУ ПОСЛЕДЊЕ СЛОБОДНЕ ПРАВОСЛАВНЕ ДРЖАВЕ НА БАЛКАНУ КАО ОВОЗЕМАЉСКУ СЛИКУ РАЈА. У РЕЛИГИОЗНО-ИДЕОЛОШКОМ ПОГЛЕДУ ДЕСПОТ СЕ МАЊЕ ОСЛАЊАО НА КУЛТ ОЦА КАО СВЕТОГ МУЧЕНИКА, А ВИШЕ НА СВЕТИТЕЉЕ ДИНАСТИЈЕ НЕМАЊИЋА, УЗ ЈЕДНУ ВАЖНУ НОВИНУ: </a:t>
            </a:r>
            <a:r>
              <a:rPr lang="sr-Cyrl-RS" sz="2000" b="1" u="sng" dirty="0" smtClean="0">
                <a:solidFill>
                  <a:srgbClr val="FFFF00"/>
                </a:solidFill>
                <a:latin typeface="Bookman Old Style" pitchFamily="18" charset="0"/>
              </a:rPr>
              <a:t>ХАГИОГРАФ ДЕСПОТОВ РОДОСЛОВ ПОВЕЗУЈЕ СА ЦАРЕМ КОНСТАНТИНО</a:t>
            </a:r>
            <a:r>
              <a:rPr lang="en-US" sz="2000" b="1" u="sng" dirty="0" smtClean="0">
                <a:solidFill>
                  <a:srgbClr val="FFFF00"/>
                </a:solidFill>
                <a:latin typeface="Bookman Old Style" pitchFamily="18" charset="0"/>
              </a:rPr>
              <a:t>M I</a:t>
            </a:r>
            <a:r>
              <a:rPr lang="sr-Cyrl-RS" sz="2000" b="1" u="sng" dirty="0" smtClean="0">
                <a:solidFill>
                  <a:srgbClr val="FFFF00"/>
                </a:solidFill>
                <a:latin typeface="Bookman Old Style" pitchFamily="18" charset="0"/>
              </a:rPr>
              <a:t>, У ЧЕМУ СЕ ПРЕПОЗНАЈЕ ПЕРСОНА ИДЕАЛНОГ ВЛАДАРА. </a:t>
            </a:r>
            <a:r>
              <a:rPr lang="sr-Cyrl-RS" sz="2000" b="1" dirty="0" smtClean="0">
                <a:solidFill>
                  <a:srgbClr val="FFFF00"/>
                </a:solidFill>
                <a:latin typeface="Bookman Old Style" pitchFamily="18" charset="0"/>
              </a:rPr>
              <a:t>ОВАКВЕ ТЕНДЕНЦИЈЕ НАРОЧИТО СЕ РАЗВИЈАЈУ НАКОН ШТО ЈЕ ОД ЈОВАНА </a:t>
            </a:r>
            <a:r>
              <a:rPr lang="en-US" sz="2000" b="1" dirty="0" smtClean="0">
                <a:solidFill>
                  <a:srgbClr val="FFFF00"/>
                </a:solidFill>
                <a:latin typeface="Bookman Old Style" pitchFamily="18" charset="0"/>
              </a:rPr>
              <a:t>VII </a:t>
            </a:r>
            <a:r>
              <a:rPr lang="sr-Cyrl-RS" sz="2000" b="1" dirty="0" smtClean="0">
                <a:solidFill>
                  <a:srgbClr val="FFFF00"/>
                </a:solidFill>
                <a:latin typeface="Bookman Old Style" pitchFamily="18" charset="0"/>
              </a:rPr>
              <a:t>ПАЛЕОЛОГА ДОБИО ТИТУЛУ ДЕСПОТА, И ЈАСНО ПРЕПОЗНАЈУ У НИЗУ ЖИВОПИСАНИХ ПРЕДСТАВА У ОКВИРУ КТИТОРСКИХ  КОМПОЗИЦИЈА. </a:t>
            </a:r>
            <a:r>
              <a:rPr lang="sr-Cyrl-RS" sz="2000" b="1" u="sng" dirty="0" smtClean="0">
                <a:solidFill>
                  <a:srgbClr val="FFFF00"/>
                </a:solidFill>
                <a:latin typeface="Bookman Old Style" pitchFamily="18" charset="0"/>
              </a:rPr>
              <a:t>ПОСЕБНО ЈЕ ТО ВАЖНО НА ПРИКАЗУ У ЉУБОСТИЊИ КАО ВЛАДАРСКОМ ХРАМУ</a:t>
            </a:r>
            <a:r>
              <a:rPr lang="sr-Cyrl-RS" sz="2000" b="1" dirty="0" smtClean="0">
                <a:solidFill>
                  <a:srgbClr val="FFFF00"/>
                </a:solidFill>
                <a:latin typeface="Bookman Old Style" pitchFamily="18" charset="0"/>
              </a:rPr>
              <a:t>, ГДЕ СУ ЛАЗАР И МИЛИЦА ДАТИ КАО БИВШИ ВЛАДАРИ, ВУКОВА ТИТУЛА ЈЕ ИЗБРИСАНА, А </a:t>
            </a:r>
            <a:r>
              <a:rPr lang="sr-Cyrl-RS" sz="2000" b="1" u="sng" dirty="0" smtClean="0">
                <a:solidFill>
                  <a:srgbClr val="FFFF00"/>
                </a:solidFill>
                <a:latin typeface="Bookman Old Style" pitchFamily="18" charset="0"/>
              </a:rPr>
              <a:t>ДЕСПОТ НАСЛИКАН КАО ТРИЈУМФАТОР КОМЕ ИНСИГНИЈЕ ПРИНОСЕ С НЕБА. </a:t>
            </a:r>
            <a:r>
              <a:rPr lang="sr-Cyrl-RS" sz="2000" b="1" dirty="0" smtClean="0">
                <a:solidFill>
                  <a:srgbClr val="FFFF00"/>
                </a:solidFill>
                <a:latin typeface="Bookman Old Style" pitchFamily="18" charset="0"/>
              </a:rPr>
              <a:t> СТАРА ЦАРСКА ВИЗАНТИЈСКА ИКОНОГРАФСКА ШЕМА УКАЗУЈЕ И НА ВРЕМЕ НАСТАНКА ПОРТРЕТА, ПОСЛЕ ДОГАЂАЈА ИЗ 1402.      </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van\Videos\Desktop\001 SRBIJA PREDAVANJA\9 10MORAVSKA SRBIJA\SEVEROISTOCNA SRBIJA I VLASKA\Zaova.jpg"/>
          <p:cNvPicPr>
            <a:picLocks noChangeAspect="1" noChangeArrowheads="1"/>
          </p:cNvPicPr>
          <p:nvPr/>
        </p:nvPicPr>
        <p:blipFill>
          <a:blip r:embed="rId2" cstate="print"/>
          <a:srcRect/>
          <a:stretch>
            <a:fillRect/>
          </a:stretch>
        </p:blipFill>
        <p:spPr bwMode="auto">
          <a:xfrm>
            <a:off x="0" y="0"/>
            <a:ext cx="9148572" cy="6858000"/>
          </a:xfrm>
          <a:prstGeom prst="rect">
            <a:avLst/>
          </a:prstGeom>
          <a:noFill/>
        </p:spPr>
      </p:pic>
      <p:sp>
        <p:nvSpPr>
          <p:cNvPr id="3" name="TextBox 2"/>
          <p:cNvSpPr txBox="1"/>
          <p:nvPr/>
        </p:nvSpPr>
        <p:spPr>
          <a:xfrm>
            <a:off x="0" y="5842337"/>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МАЛО ЦРНИЋЕ, МАНАСТИР ЗАОВА, ЦРКВА СВ. АРХАНЂЕЛА, НАЈСТАРИЈИ СЛОЈ ИЗ ДРУГЕ ПОЛОВИНЕ 14-ПОЧЕТКА 15. ВЕКА, ИЗГЛЕД ЈУЖНЕ СТРАНЕ ПОСЛЕ ОБНОВА</a:t>
            </a:r>
            <a:endParaRPr lang="en-US" sz="2000" b="1" dirty="0">
              <a:solidFill>
                <a:srgbClr val="FFFF00"/>
              </a:solidFill>
              <a:latin typeface="Bookman Old Style"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van\Videos\Desktop\001 SRBIJA PREDAVANJA\9 10MORAVSKA SRBIJA\SEVEROISTOCNA SRBIJA I VLASKA\800px-ManastirTum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250144" cy="6858000"/>
          </a:xfrm>
          <a:prstGeom prst="rect">
            <a:avLst/>
          </a:prstGeom>
          <a:noFill/>
        </p:spPr>
      </p:pic>
      <p:sp>
        <p:nvSpPr>
          <p:cNvPr id="3" name="TextBox 2"/>
          <p:cNvSpPr txBox="1"/>
          <p:nvPr/>
        </p:nvSpPr>
        <p:spPr>
          <a:xfrm>
            <a:off x="5257800" y="2209800"/>
            <a:ext cx="3886200" cy="2246769"/>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ГОЛУБАЦ, МАНАСТИР ТУМАНЕ, ЦРКВА СВ. АРХАНЂЕЛА ГАВРИЛА, ДРУГА ПОЛОВИНА 14 -ПОЧЕТАК 15. ВЕКА (данашња црква с почетка прошлог столећа)</a:t>
            </a:r>
            <a:endParaRPr lang="en-US" sz="2000" b="1" dirty="0">
              <a:solidFill>
                <a:srgbClr val="FFFF00"/>
              </a:solidFill>
              <a:latin typeface="Bookman Old Style"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van\Videos\Desktop\001 SRBIJA PREDAVANJA\9 10MORAVSKA SRBIJA\SEVEROISTOCNA SRBIJA I VLASKA\Nimnik_ulaz.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5842337"/>
            <a:ext cx="9144000" cy="1015663"/>
          </a:xfrm>
          <a:prstGeom prst="rect">
            <a:avLst/>
          </a:prstGeom>
          <a:noFill/>
        </p:spPr>
        <p:txBody>
          <a:bodyPr wrap="square" rtlCol="0">
            <a:spAutoFit/>
          </a:bodyPr>
          <a:lstStyle/>
          <a:p>
            <a:pPr algn="ctr"/>
            <a:r>
              <a:rPr lang="sr-Cyrl-RS" sz="2000" b="1" dirty="0" smtClean="0">
                <a:solidFill>
                  <a:srgbClr val="FFFF00"/>
                </a:solidFill>
                <a:latin typeface="Bookman Old Style" pitchFamily="18" charset="0"/>
              </a:rPr>
              <a:t>ВЕЛИКО ГРАДИШТЕ, МАНАСТИР НИМНИК, ЦРКВА СВ. НИКОЛЕ, КРАЈ 14 – ПОЧЕТАК 15. ВЕКА,САВРЕМЕНИ ИЗГЛЕД СА ЗАПАДНЕ СТРАНЕ</a:t>
            </a:r>
            <a:endParaRPr lang="en-US" sz="2000" b="1"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van\Videos\Desktop\001 SRBIJA PREDAVANJA\9 10MORAVSKA SRBIJA\SEVEROISTOCNA SRBIJA I VLASKA\Trška_crkva2.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3" name="TextBox 2"/>
          <p:cNvSpPr txBox="1"/>
          <p:nvPr/>
        </p:nvSpPr>
        <p:spPr>
          <a:xfrm>
            <a:off x="0" y="5334000"/>
            <a:ext cx="9144000" cy="1631216"/>
          </a:xfrm>
          <a:prstGeom prst="rect">
            <a:avLst/>
          </a:prstGeom>
          <a:noFill/>
        </p:spPr>
        <p:txBody>
          <a:bodyPr wrap="square" rtlCol="0">
            <a:spAutoFit/>
          </a:bodyPr>
          <a:lstStyle/>
          <a:p>
            <a:pPr algn="ctr"/>
            <a:r>
              <a:rPr lang="sr-Cyrl-RS" sz="2000" b="1" dirty="0" smtClean="0">
                <a:solidFill>
                  <a:srgbClr val="FF0000"/>
                </a:solidFill>
                <a:latin typeface="Bookman Old Style" pitchFamily="18" charset="0"/>
              </a:rPr>
              <a:t>ЖАГУБИЦА, </a:t>
            </a:r>
            <a:r>
              <a:rPr lang="sr-Cyrl-RS" sz="2000" b="1" i="1" dirty="0" smtClean="0">
                <a:solidFill>
                  <a:srgbClr val="FF0000"/>
                </a:solidFill>
                <a:latin typeface="Bookman Old Style" pitchFamily="18" charset="0"/>
              </a:rPr>
              <a:t>ТРШКА ЦРКВА</a:t>
            </a:r>
            <a:r>
              <a:rPr lang="sr-Cyrl-RS" sz="2000" b="1" dirty="0" smtClean="0">
                <a:solidFill>
                  <a:srgbClr val="FF0000"/>
                </a:solidFill>
                <a:latin typeface="Bookman Old Style" pitchFamily="18" charset="0"/>
              </a:rPr>
              <a:t>, ПРВОБИТНО ХРАМ СВ. НИКОЛЕ (крај 13. века), ПОТОМ ПО ДОГРАДЊАМА КРАЈЕМ 14. И ПОЧЕТКОМ 15 СТОЛЕЋА ПОСВЕТА РОЂЕЊУ БОГОРОДИЦЕ, ИЗГЛЕД ЗАПАДНЕ СТРАНЕ ПОСЛЕ КОНЗЕРВАТОРСКИХ РАДОВА </a:t>
            </a:r>
            <a:endParaRPr lang="en-US" sz="2000" b="1" dirty="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78970"/>
          </a:xfrm>
          <a:prstGeom prst="rect">
            <a:avLst/>
          </a:prstGeom>
          <a:noFill/>
        </p:spPr>
        <p:txBody>
          <a:bodyPr wrap="square" rtlCol="0">
            <a:spAutoFit/>
          </a:bodyPr>
          <a:lstStyle/>
          <a:p>
            <a:r>
              <a:rPr lang="sr-Cyrl-RS" sz="2000" b="1" u="sng" dirty="0" smtClean="0">
                <a:solidFill>
                  <a:srgbClr val="FFFF00"/>
                </a:solidFill>
                <a:latin typeface="Bookman Old Style" pitchFamily="18" charset="0"/>
              </a:rPr>
              <a:t>Препоручена литература, уз обавезну, СТР.1:</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А. Веселиновић, </a:t>
            </a:r>
            <a:r>
              <a:rPr lang="sr-Cyrl-RS" sz="2000" b="1" i="1" dirty="0" smtClean="0">
                <a:solidFill>
                  <a:srgbClr val="FFFF00"/>
                </a:solidFill>
                <a:latin typeface="Bookman Old Style" pitchFamily="18" charset="0"/>
              </a:rPr>
              <a:t>Држава српских деспота</a:t>
            </a:r>
            <a:r>
              <a:rPr lang="sr-Cyrl-RS" sz="2000" b="1" dirty="0" smtClean="0">
                <a:solidFill>
                  <a:srgbClr val="FFFF00"/>
                </a:solidFill>
                <a:latin typeface="Bookman Old Style" pitchFamily="18" charset="0"/>
              </a:rPr>
              <a:t>, Београд 2006. </a:t>
            </a:r>
            <a:r>
              <a:rPr lang="en-US" sz="2000" b="1" dirty="0" smtClean="0">
                <a:solidFill>
                  <a:srgbClr val="FFFF00"/>
                </a:solidFill>
                <a:latin typeface="Bookman Old Style" pitchFamily="18" charset="0"/>
              </a:rPr>
              <a:t>SCRIBD</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Ј. Ердељан, </a:t>
            </a:r>
            <a:r>
              <a:rPr lang="sr-Cyrl-RS" sz="2000" b="1" i="1" dirty="0" smtClean="0">
                <a:solidFill>
                  <a:srgbClr val="FFFF00"/>
                </a:solidFill>
                <a:latin typeface="Bookman Old Style" pitchFamily="18" charset="0"/>
              </a:rPr>
              <a:t>Београд као Нови Јерусалим. Размишљања о рецепцији једног топоса у доба деспота Стефана Лазаревића</a:t>
            </a:r>
            <a:r>
              <a:rPr lang="sr-Cyrl-RS" sz="2000" b="1" dirty="0" smtClean="0">
                <a:solidFill>
                  <a:srgbClr val="FFFF00"/>
                </a:solidFill>
                <a:latin typeface="Bookman Old Style" pitchFamily="18" charset="0"/>
              </a:rPr>
              <a:t>, ЗРВИ 43 (2006), 97-110 </a:t>
            </a:r>
            <a:r>
              <a:rPr lang="en-US" sz="2000" b="1" dirty="0" smtClean="0">
                <a:solidFill>
                  <a:srgbClr val="FFFF00"/>
                </a:solidFill>
                <a:latin typeface="Bookman Old Style" pitchFamily="18" charset="0"/>
              </a:rPr>
              <a:t>DOISERBIA</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М. Поповић, </a:t>
            </a:r>
            <a:r>
              <a:rPr lang="sr-Cyrl-RS" sz="2000" b="1" i="1" dirty="0" smtClean="0">
                <a:solidFill>
                  <a:srgbClr val="FFFF00"/>
                </a:solidFill>
                <a:latin typeface="Bookman Old Style" pitchFamily="18" charset="0"/>
              </a:rPr>
              <a:t>Београдска тврђава</a:t>
            </a:r>
            <a:r>
              <a:rPr lang="sr-Cyrl-RS" sz="2000" b="1" dirty="0" smtClean="0">
                <a:solidFill>
                  <a:srgbClr val="FFFF00"/>
                </a:solidFill>
                <a:latin typeface="Bookman Old Style" pitchFamily="18" charset="0"/>
              </a:rPr>
              <a:t>, Београд 2006. </a:t>
            </a:r>
            <a:r>
              <a:rPr lang="en-US" sz="2000" b="1" dirty="0" smtClean="0">
                <a:solidFill>
                  <a:srgbClr val="FFFF00"/>
                </a:solidFill>
                <a:latin typeface="Bookman Old Style" pitchFamily="18" charset="0"/>
              </a:rPr>
              <a:t>ACADEMIA.EDU</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М. Поповић, В. Бикић, </a:t>
            </a:r>
            <a:r>
              <a:rPr lang="sr-Cyrl-RS" sz="2000" b="1" i="1" dirty="0" smtClean="0">
                <a:solidFill>
                  <a:srgbClr val="FFFF00"/>
                </a:solidFill>
                <a:latin typeface="Bookman Old Style" pitchFamily="18" charset="0"/>
              </a:rPr>
              <a:t>Комплекс средњовековне митрополије у Београду</a:t>
            </a:r>
            <a:r>
              <a:rPr lang="sr-Cyrl-RS" sz="2000" b="1" dirty="0" smtClean="0">
                <a:solidFill>
                  <a:srgbClr val="FFFF00"/>
                </a:solidFill>
                <a:latin typeface="Bookman Old Style" pitchFamily="18" charset="0"/>
              </a:rPr>
              <a:t>, Београд 2004.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Поповић, </a:t>
            </a:r>
            <a:r>
              <a:rPr lang="sr-Cyrl-RS" sz="2000" b="1" i="1" dirty="0" smtClean="0">
                <a:solidFill>
                  <a:srgbClr val="FFFF00"/>
                </a:solidFill>
                <a:latin typeface="Bookman Old Style" pitchFamily="18" charset="0"/>
              </a:rPr>
              <a:t>Космополитска средина српских градова, </a:t>
            </a:r>
            <a:r>
              <a:rPr lang="sr-Cyrl-RS" sz="2000" b="1" dirty="0" smtClean="0">
                <a:solidFill>
                  <a:srgbClr val="FFFF00"/>
                </a:solidFill>
                <a:latin typeface="Bookman Old Style" pitchFamily="18" charset="0"/>
              </a:rPr>
              <a:t>у:</a:t>
            </a:r>
            <a:r>
              <a:rPr lang="sr-Cyrl-RS" sz="2000" b="1" i="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Византијско наслеђе и српска уметност </a:t>
            </a:r>
            <a:r>
              <a:rPr lang="en-US" sz="2000" b="1" dirty="0" smtClean="0">
                <a:solidFill>
                  <a:srgbClr val="FFFF00"/>
                </a:solidFill>
                <a:latin typeface="Bookman Old Style" pitchFamily="18" charset="0"/>
              </a:rPr>
              <a:t>I </a:t>
            </a:r>
            <a:r>
              <a:rPr lang="sr-Cyrl-RS" sz="2000" b="1" dirty="0" smtClean="0">
                <a:solidFill>
                  <a:srgbClr val="FFFF00"/>
                </a:solidFill>
                <a:latin typeface="Bookman Old Style" pitchFamily="18" charset="0"/>
              </a:rPr>
              <a:t>(ур. Д. Војводић, Д. Поповић),Београд</a:t>
            </a: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2016, 151-158.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N. Piperski, </a:t>
            </a:r>
            <a:r>
              <a:rPr lang="sr-Latn-RS" sz="2000" b="1" i="1" dirty="0" smtClean="0">
                <a:solidFill>
                  <a:srgbClr val="FFFF00"/>
                </a:solidFill>
                <a:latin typeface="Bookman Old Style" pitchFamily="18" charset="0"/>
              </a:rPr>
              <a:t>An Assumed Dedication of the Medieval Franciscan Monastery in Belgrade to the Assumption of Mary, </a:t>
            </a:r>
            <a:r>
              <a:rPr lang="sr-Latn-RS" sz="2000" b="1" dirty="0" smtClean="0">
                <a:solidFill>
                  <a:srgbClr val="FFFF00"/>
                </a:solidFill>
                <a:latin typeface="Bookman Old Style" pitchFamily="18" charset="0"/>
              </a:rPr>
              <a:t>ZMSLU 47 (2019), 69-80. </a:t>
            </a:r>
            <a:r>
              <a:rPr lang="sr-Cyrl-RS" sz="2000" b="1" dirty="0" smtClean="0">
                <a:solidFill>
                  <a:srgbClr val="FFFF00"/>
                </a:solidFill>
                <a:latin typeface="Bookman Old Style" pitchFamily="18" charset="0"/>
              </a:rPr>
              <a:t>САЈТ МАТИЦЕ СРПСКЕ ЗМСЛУ</a:t>
            </a:r>
          </a:p>
          <a:p>
            <a:pPr>
              <a:buFontTx/>
              <a:buChar char="-"/>
            </a:pPr>
            <a:r>
              <a:rPr lang="sr-Cyrl-RS" sz="2000" b="1" dirty="0" smtClean="0">
                <a:solidFill>
                  <a:srgbClr val="FFFF00"/>
                </a:solidFill>
                <a:latin typeface="Bookman Old Style" pitchFamily="18" charset="0"/>
              </a:rPr>
              <a:t> Д. Поповић, </a:t>
            </a:r>
            <a:r>
              <a:rPr lang="sr-Cyrl-RS" sz="2000" b="1" i="1" dirty="0" smtClean="0">
                <a:solidFill>
                  <a:srgbClr val="FFFF00"/>
                </a:solidFill>
                <a:latin typeface="Bookman Old Style" pitchFamily="18" charset="0"/>
              </a:rPr>
              <a:t>Гроб и култ деспота Стефана Лазаревића</a:t>
            </a:r>
            <a:r>
              <a:rPr lang="sr-Cyrl-RS" sz="2000" b="1" dirty="0" smtClean="0">
                <a:solidFill>
                  <a:srgbClr val="FFFF00"/>
                </a:solidFill>
                <a:latin typeface="Bookman Old Style" pitchFamily="18" charset="0"/>
              </a:rPr>
              <a:t>, у: Манастир Ресава. Историја, уметност (ур. М.Пантић), Београд 1995, 37-49.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Б. Цветковић, </a:t>
            </a:r>
            <a:r>
              <a:rPr lang="sr-Cyrl-RS" sz="2000" b="1" i="1" dirty="0" smtClean="0">
                <a:solidFill>
                  <a:srgbClr val="FFFF00"/>
                </a:solidFill>
                <a:latin typeface="Bookman Old Style" pitchFamily="18" charset="0"/>
              </a:rPr>
              <a:t>Портрет деспота Стефана у Ресави: историографија и иконографија, </a:t>
            </a:r>
            <a:r>
              <a:rPr lang="sr-Cyrl-RS" sz="2000" b="1" dirty="0" smtClean="0">
                <a:solidFill>
                  <a:srgbClr val="FFFF00"/>
                </a:solidFill>
                <a:latin typeface="Bookman Old Style" pitchFamily="18" charset="0"/>
              </a:rPr>
              <a:t>у: Средњи век у српској науци, историји...11 (2019),1-23.</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endParaRPr lang="sr-Cyrl-RS" sz="2000" b="1" u="sng" dirty="0" smtClean="0">
              <a:solidFill>
                <a:srgbClr val="FFFF00"/>
              </a:solidFill>
              <a:latin typeface="Bookman Old Style" pitchFamily="18" charset="0"/>
            </a:endParaRPr>
          </a:p>
          <a:p>
            <a:endParaRPr lang="en-US" sz="2000" b="1" u="sng" dirty="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63417"/>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 СТР.2:</a:t>
            </a:r>
          </a:p>
          <a:p>
            <a:r>
              <a:rPr lang="sr-Cyrl-RS" sz="2000" b="1" dirty="0" smtClean="0">
                <a:solidFill>
                  <a:srgbClr val="FFFF00"/>
                </a:solidFill>
                <a:latin typeface="Bookman Old Style" pitchFamily="18" charset="0"/>
              </a:rPr>
              <a:t>-  Т. Стародубцев, </a:t>
            </a:r>
            <a:r>
              <a:rPr lang="sr-Cyrl-RS" sz="2000" b="1" i="1" dirty="0" smtClean="0">
                <a:solidFill>
                  <a:srgbClr val="FFFF00"/>
                </a:solidFill>
                <a:latin typeface="Bookman Old Style" pitchFamily="18" charset="0"/>
              </a:rPr>
              <a:t>Задужбинарство и ктитори у Србији у доба Лазаревића</a:t>
            </a:r>
            <a:r>
              <a:rPr lang="sr-Cyrl-RS" sz="2000" b="1" dirty="0" smtClean="0">
                <a:solidFill>
                  <a:srgbClr val="FFFF00"/>
                </a:solidFill>
                <a:latin typeface="Bookman Old Style" pitchFamily="18" charset="0"/>
              </a:rPr>
              <a:t>, Саопштења РЗЗСК 42(2010),39-63.</a:t>
            </a:r>
            <a:r>
              <a:rPr lang="en-US" sz="2000" b="1" dirty="0" smtClean="0">
                <a:solidFill>
                  <a:srgbClr val="FFFF00"/>
                </a:solidFill>
                <a:latin typeface="Bookman Old Style" pitchFamily="18" charset="0"/>
              </a:rPr>
              <a:t> ACADEMIA.EDU</a:t>
            </a:r>
            <a:r>
              <a:rPr lang="sr-Cyrl-RS" sz="2000" b="1" dirty="0" smtClean="0">
                <a:solidFill>
                  <a:srgbClr val="FFFF00"/>
                </a:solidFill>
                <a:latin typeface="Bookman Old Style" pitchFamily="18" charset="0"/>
              </a:rPr>
              <a:t>  </a:t>
            </a:r>
          </a:p>
          <a:p>
            <a:pPr>
              <a:buFontTx/>
              <a:buChar char="-"/>
            </a:pPr>
            <a:r>
              <a:rPr lang="sr-Cyrl-RS" sz="2000" b="1" dirty="0" smtClean="0">
                <a:solidFill>
                  <a:srgbClr val="FFFF00"/>
                </a:solidFill>
                <a:latin typeface="Bookman Old Style" pitchFamily="18" charset="0"/>
              </a:rPr>
              <a:t> И. Стевовић, </a:t>
            </a:r>
            <a:r>
              <a:rPr lang="sr-Cyrl-RS" sz="2000" b="1" i="1" dirty="0" smtClean="0">
                <a:solidFill>
                  <a:srgbClr val="FFFF00"/>
                </a:solidFill>
                <a:latin typeface="Bookman Old Style" pitchFamily="18" charset="0"/>
              </a:rPr>
              <a:t>Каленић. Богородичина црква у архитектури византијског света</a:t>
            </a:r>
            <a:r>
              <a:rPr lang="sr-Cyrl-RS" sz="2000" b="1" dirty="0" smtClean="0">
                <a:solidFill>
                  <a:srgbClr val="FFFF00"/>
                </a:solidFill>
                <a:latin typeface="Bookman Old Style" pitchFamily="18" charset="0"/>
              </a:rPr>
              <a:t>, Београд 2006.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Б. Цветковић, </a:t>
            </a:r>
            <a:r>
              <a:rPr lang="sr-Cyrl-RS" sz="2000" b="1" i="1" dirty="0" smtClean="0">
                <a:solidFill>
                  <a:srgbClr val="FFFF00"/>
                </a:solidFill>
                <a:latin typeface="Bookman Old Style" pitchFamily="18" charset="0"/>
              </a:rPr>
              <a:t>Каленић: иконографија и политичка теорија</a:t>
            </a:r>
            <a:r>
              <a:rPr lang="sr-Cyrl-RS" sz="2000" b="1" dirty="0" smtClean="0">
                <a:solidFill>
                  <a:srgbClr val="FFFF00"/>
                </a:solidFill>
                <a:latin typeface="Bookman Old Style" pitchFamily="18" charset="0"/>
              </a:rPr>
              <a:t>, у: Манастир Каленић. У сусрет шестој стогодишњици (ур. Ј. Калић), Београд-Крагујевац 2009, 47-66.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Б. Цветковић, </a:t>
            </a:r>
            <a:r>
              <a:rPr lang="sr-Cyrl-RS" sz="2000" b="1" i="1" dirty="0" smtClean="0">
                <a:solidFill>
                  <a:srgbClr val="FFFF00"/>
                </a:solidFill>
                <a:latin typeface="Bookman Old Style" pitchFamily="18" charset="0"/>
              </a:rPr>
              <a:t>Руденице и Каленић: “двојна”, групна или сукцесивна ктиторија?</a:t>
            </a:r>
            <a:r>
              <a:rPr lang="sr-Cyrl-RS" sz="2000" b="1" dirty="0" smtClean="0">
                <a:solidFill>
                  <a:srgbClr val="FFFF00"/>
                </a:solidFill>
                <a:latin typeface="Bookman Old Style" pitchFamily="18" charset="0"/>
              </a:rPr>
              <a:t>, Саопштења РЗЗСК 41 (2009), 79-100.</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С. Кесић, </a:t>
            </a:r>
            <a:r>
              <a:rPr lang="sr-Cyrl-RS" sz="2000" b="1" i="1" dirty="0" smtClean="0">
                <a:solidFill>
                  <a:srgbClr val="FFFF00"/>
                </a:solidFill>
                <a:latin typeface="Bookman Old Style" pitchFamily="18" charset="0"/>
              </a:rPr>
              <a:t>Живопис цркве Арханђела Михаила у Борчу</a:t>
            </a:r>
            <a:r>
              <a:rPr lang="sr-Cyrl-RS" sz="2000" b="1" dirty="0" smtClean="0">
                <a:solidFill>
                  <a:srgbClr val="FFFF00"/>
                </a:solidFill>
                <a:latin typeface="Bookman Old Style" pitchFamily="18" charset="0"/>
              </a:rPr>
              <a:t>, Саопштења РЗЗСК 25 (1993), 71-95 САЈТ РЗЗСК</a:t>
            </a:r>
          </a:p>
          <a:p>
            <a:pPr>
              <a:buFontTx/>
              <a:buChar char="-"/>
            </a:pPr>
            <a:r>
              <a:rPr lang="sr-Cyrl-RS" sz="2000" b="1" dirty="0" smtClean="0">
                <a:solidFill>
                  <a:srgbClr val="FFFF00"/>
                </a:solidFill>
                <a:latin typeface="Bookman Old Style" pitchFamily="18" charset="0"/>
              </a:rPr>
              <a:t> Власт и моћ. Властела Моравске Србије од 1365. до 1402. (ур. С. Мишић), Крушевац 2014. </a:t>
            </a:r>
            <a:r>
              <a:rPr lang="en-US" sz="2000" b="1" dirty="0" smtClean="0">
                <a:solidFill>
                  <a:srgbClr val="FFFF00"/>
                </a:solidFill>
                <a:latin typeface="Bookman Old Style" pitchFamily="18" charset="0"/>
              </a:rPr>
              <a:t>SCRIBD</a:t>
            </a:r>
          </a:p>
          <a:p>
            <a:pPr>
              <a:buFontTx/>
              <a:buChar char="-"/>
            </a:pPr>
            <a:r>
              <a:rPr lang="en-U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Рудник и Венчац са околином у средњем веку и раној модерни (ур. С. Мишић и др), Аранђеловац 2018. </a:t>
            </a:r>
            <a:r>
              <a:rPr lang="en-US" sz="2000" b="1" dirty="0" smtClean="0">
                <a:solidFill>
                  <a:srgbClr val="FFFF00"/>
                </a:solidFill>
                <a:latin typeface="Bookman Old Style" pitchFamily="18" charset="0"/>
              </a:rPr>
              <a:t>ACADEMIA.EDU</a:t>
            </a:r>
            <a:r>
              <a:rPr lang="sr-Cyrl-RS" sz="2000" b="1" dirty="0" smtClean="0">
                <a:solidFill>
                  <a:srgbClr val="FFFF00"/>
                </a:solidFill>
                <a:latin typeface="Bookman Old Style" pitchFamily="18" charset="0"/>
              </a:rPr>
              <a:t> (страница проф. др Дејана Радичевића)</a:t>
            </a:r>
          </a:p>
          <a:p>
            <a:pPr>
              <a:buFontTx/>
              <a:buChar char="-"/>
            </a:pPr>
            <a:r>
              <a:rPr lang="sr-Cyrl-RS" sz="2000" b="1" dirty="0" smtClean="0">
                <a:solidFill>
                  <a:srgbClr val="FFFF00"/>
                </a:solidFill>
                <a:latin typeface="Bookman Old Style" pitchFamily="18" charset="0"/>
              </a:rPr>
              <a:t> Т. Стародубцев, </a:t>
            </a:r>
            <a:r>
              <a:rPr lang="sr-Cyrl-RS" sz="2000" b="1" i="1" dirty="0" smtClean="0">
                <a:solidFill>
                  <a:srgbClr val="FFFF00"/>
                </a:solidFill>
                <a:latin typeface="Bookman Old Style" pitchFamily="18" charset="0"/>
              </a:rPr>
              <a:t>О времену живописања цркве у Рамаћи</a:t>
            </a:r>
            <a:r>
              <a:rPr lang="sr-Cyrl-RS" sz="2000" b="1" dirty="0" smtClean="0">
                <a:solidFill>
                  <a:srgbClr val="FFFF00"/>
                </a:solidFill>
                <a:latin typeface="Bookman Old Style" pitchFamily="18" charset="0"/>
              </a:rPr>
              <a:t>, у: Пад српске Деспотовине 1459. године, Београд 2011, 147-170. </a:t>
            </a:r>
            <a:r>
              <a:rPr lang="en-US" sz="2000" b="1" dirty="0" smtClean="0">
                <a:solidFill>
                  <a:srgbClr val="FFFF00"/>
                </a:solidFill>
                <a:latin typeface="Bookman Old Style" pitchFamily="18" charset="0"/>
              </a:rPr>
              <a:t>ACADEMIA.EDU</a:t>
            </a:r>
            <a:r>
              <a:rPr lang="sr-Cyrl-RS" sz="2000" b="1" dirty="0" smtClean="0">
                <a:solidFill>
                  <a:srgbClr val="FFFF00"/>
                </a:solidFill>
                <a:latin typeface="Bookman Old Style" pitchFamily="18" charset="0"/>
              </a:rPr>
              <a:t>   </a:t>
            </a:r>
          </a:p>
          <a:p>
            <a:endParaRPr lang="sr-Cyrl-RS" sz="2000" b="1" dirty="0" smtClean="0">
              <a:solidFill>
                <a:srgbClr val="FFFF00"/>
              </a:solidFill>
              <a:latin typeface="Bookman Old Style"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71194"/>
          </a:xfrm>
          <a:prstGeom prst="rect">
            <a:avLst/>
          </a:prstGeom>
        </p:spPr>
        <p:txBody>
          <a:bodyPr wrap="square">
            <a:spAutoFit/>
          </a:bodyPr>
          <a:lstStyle/>
          <a:p>
            <a:r>
              <a:rPr lang="sr-Cyrl-RS" sz="2000" b="1" u="sng" dirty="0" smtClean="0">
                <a:solidFill>
                  <a:srgbClr val="FFFF00"/>
                </a:solidFill>
                <a:latin typeface="Bookman Old Style" pitchFamily="18" charset="0"/>
              </a:rPr>
              <a:t>Препоручена литература, уз обавезну, СТР.3:</a:t>
            </a:r>
          </a:p>
          <a:p>
            <a:pPr>
              <a:buFontTx/>
              <a:buChar char="-"/>
            </a:pPr>
            <a:r>
              <a:rPr lang="sr-Cyrl-RS" sz="2000" b="1" dirty="0" smtClean="0">
                <a:solidFill>
                  <a:srgbClr val="FFFF00"/>
                </a:solidFill>
                <a:latin typeface="Bookman Old Style" pitchFamily="18" charset="0"/>
              </a:rPr>
              <a:t>Б. Цветковић, </a:t>
            </a:r>
            <a:r>
              <a:rPr lang="sr-Cyrl-RS" sz="2000" b="1" i="1" dirty="0" smtClean="0">
                <a:solidFill>
                  <a:srgbClr val="FFFF00"/>
                </a:solidFill>
                <a:latin typeface="Bookman Old Style" pitchFamily="18" charset="0"/>
              </a:rPr>
              <a:t>Владарски портрети у Рамаћи</a:t>
            </a:r>
            <a:r>
              <a:rPr lang="sr-Cyrl-RS" sz="2000" b="1" dirty="0" smtClean="0">
                <a:solidFill>
                  <a:srgbClr val="FFFF00"/>
                </a:solidFill>
                <a:latin typeface="Bookman Old Style" pitchFamily="18" charset="0"/>
              </a:rPr>
              <a:t>, у: Средњи век у српској науци, историји...(ур. Г. Јовановић), 10 (2019), 179-211. </a:t>
            </a:r>
            <a:r>
              <a:rPr lang="en-US" sz="2000" b="1" dirty="0" smtClean="0">
                <a:solidFill>
                  <a:srgbClr val="FFFF00"/>
                </a:solidFill>
                <a:latin typeface="Bookman Old Style" pitchFamily="18" charset="0"/>
              </a:rPr>
              <a:t>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М. Поповић, </a:t>
            </a:r>
            <a:r>
              <a:rPr lang="sr-Cyrl-RS" sz="2000" b="1" i="1" dirty="0" smtClean="0">
                <a:solidFill>
                  <a:srgbClr val="FFFF00"/>
                </a:solidFill>
                <a:latin typeface="Bookman Old Style" pitchFamily="18" charset="0"/>
              </a:rPr>
              <a:t>Сакрално окружење Београда у доба деспота Стефана</a:t>
            </a:r>
            <a:r>
              <a:rPr lang="sr-Cyrl-RS" sz="2000" b="1" dirty="0" smtClean="0">
                <a:solidFill>
                  <a:srgbClr val="FFFF00"/>
                </a:solidFill>
                <a:latin typeface="Bookman Old Style" pitchFamily="18" charset="0"/>
              </a:rPr>
              <a:t>, у: 600 година манастира Павловац (ур. В.Катић, Н. Марковић), Младеновац 2017, 11-44.</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Поповић, </a:t>
            </a:r>
            <a:r>
              <a:rPr lang="sr-Cyrl-RS" sz="2000" b="1" i="1" dirty="0" smtClean="0">
                <a:solidFill>
                  <a:srgbClr val="FFFF00"/>
                </a:solidFill>
                <a:latin typeface="Bookman Old Style" pitchFamily="18" charset="0"/>
              </a:rPr>
              <a:t>Утврђења Моравске Србије</a:t>
            </a:r>
            <a:r>
              <a:rPr lang="sr-Cyrl-RS" sz="2000" b="1" dirty="0" smtClean="0">
                <a:solidFill>
                  <a:srgbClr val="FFFF00"/>
                </a:solidFill>
                <a:latin typeface="Bookman Old Style" pitchFamily="18" charset="0"/>
              </a:rPr>
              <a:t>, у: Свети кнез Лазар. Споменица о шестој стогодишњици Косовског боја, Београд 1989, 71-87.</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М. Поповић, </a:t>
            </a:r>
            <a:r>
              <a:rPr lang="sr-Cyrl-RS" sz="2000" b="1" i="1" dirty="0" smtClean="0">
                <a:solidFill>
                  <a:srgbClr val="FFFF00"/>
                </a:solidFill>
                <a:latin typeface="Bookman Old Style" pitchFamily="18" charset="0"/>
              </a:rPr>
              <a:t>Замак у српским земљама позног средњег века</a:t>
            </a:r>
            <a:r>
              <a:rPr lang="sr-Cyrl-RS" sz="2000" b="1" dirty="0" smtClean="0">
                <a:solidFill>
                  <a:srgbClr val="FFFF00"/>
                </a:solidFill>
                <a:latin typeface="Bookman Old Style" pitchFamily="18" charset="0"/>
              </a:rPr>
              <a:t>, ЗРВИ 43 (2006), 189-207.</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r>
              <a:rPr lang="sr-Cyrl-RS" sz="2000" b="1" dirty="0" smtClean="0">
                <a:solidFill>
                  <a:srgbClr val="FFFF00"/>
                </a:solidFill>
                <a:latin typeface="Bookman Old Style" pitchFamily="18" charset="0"/>
              </a:rPr>
              <a:t>- Д. Поповић, </a:t>
            </a:r>
            <a:r>
              <a:rPr lang="sr-Cyrl-RS" sz="2000" b="1" i="1" dirty="0" smtClean="0">
                <a:solidFill>
                  <a:srgbClr val="FFFF00"/>
                </a:solidFill>
                <a:latin typeface="Bookman Old Style" pitchFamily="18" charset="0"/>
              </a:rPr>
              <a:t>Реликвије Свете Петке: </a:t>
            </a:r>
            <a:r>
              <a:rPr lang="en-US" sz="2000" b="1" i="1" dirty="0" smtClean="0">
                <a:solidFill>
                  <a:srgbClr val="FFFF00"/>
                </a:solidFill>
                <a:latin typeface="Bookman Old Style" pitchFamily="18" charset="0"/>
              </a:rPr>
              <a:t>Gloria </a:t>
            </a:r>
            <a:r>
              <a:rPr lang="en-US" sz="2000" b="1" i="1" dirty="0" err="1" smtClean="0">
                <a:solidFill>
                  <a:srgbClr val="FFFF00"/>
                </a:solidFill>
                <a:latin typeface="Bookman Old Style" pitchFamily="18" charset="0"/>
              </a:rPr>
              <a:t>Bulgariae</a:t>
            </a:r>
            <a:r>
              <a:rPr lang="sr-Latn-RS" sz="2000" b="1" i="1" dirty="0" smtClean="0">
                <a:solidFill>
                  <a:srgbClr val="FFFF00"/>
                </a:solidFill>
                <a:latin typeface="Bookman Old Style" pitchFamily="18" charset="0"/>
              </a:rPr>
              <a:t>-Gloria Serviae</a:t>
            </a: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у: Под окриљем светости. Култ светих владара и реликвија у средњовековној Србији, Београд 2006, 271-294.</a:t>
            </a:r>
            <a:r>
              <a:rPr lang="en-US" sz="2000" b="1" dirty="0" smtClean="0">
                <a:solidFill>
                  <a:srgbClr val="FFFF00"/>
                </a:solidFill>
                <a:latin typeface="Bookman Old Style" pitchFamily="18" charset="0"/>
              </a:rPr>
              <a:t> ACADEMIA.EDU</a:t>
            </a:r>
            <a:r>
              <a:rPr lang="sr-Cyrl-RS" sz="2000" b="1" dirty="0" smtClean="0">
                <a:solidFill>
                  <a:srgbClr val="FFFF00"/>
                </a:solidFill>
                <a:latin typeface="Bookman Old Style" pitchFamily="18" charset="0"/>
              </a:rPr>
              <a:t> </a:t>
            </a:r>
          </a:p>
          <a:p>
            <a:pPr>
              <a:buFontTx/>
              <a:buChar char="-"/>
            </a:pPr>
            <a:r>
              <a:rPr lang="sr-Latn-RS" sz="2000" b="1" dirty="0" smtClean="0">
                <a:solidFill>
                  <a:srgbClr val="FFFF00"/>
                </a:solidFill>
                <a:latin typeface="Bookman Old Style" pitchFamily="18" charset="0"/>
              </a:rPr>
              <a:t> </a:t>
            </a:r>
            <a:r>
              <a:rPr lang="sr-Cyrl-RS" sz="2000" b="1" dirty="0" smtClean="0">
                <a:solidFill>
                  <a:srgbClr val="FFFF00"/>
                </a:solidFill>
                <a:latin typeface="Bookman Old Style" pitchFamily="18" charset="0"/>
              </a:rPr>
              <a:t>Д. Поповић, </a:t>
            </a:r>
            <a:r>
              <a:rPr lang="sr-Cyrl-RS" sz="2000" b="1" i="1" dirty="0" smtClean="0">
                <a:solidFill>
                  <a:srgbClr val="FFFF00"/>
                </a:solidFill>
                <a:latin typeface="Bookman Old Style" pitchFamily="18" charset="0"/>
              </a:rPr>
              <a:t>Култ Светог Јоаникија Девичког</a:t>
            </a:r>
            <a:r>
              <a:rPr lang="sr-Cyrl-RS" sz="2000" b="1" dirty="0" smtClean="0">
                <a:solidFill>
                  <a:srgbClr val="FFFF00"/>
                </a:solidFill>
                <a:latin typeface="Bookman Old Style" pitchFamily="18" charset="0"/>
              </a:rPr>
              <a:t>, у: Византијски свет на Балкану </a:t>
            </a:r>
            <a:r>
              <a:rPr lang="en-US" sz="2000" b="1" dirty="0" smtClean="0">
                <a:solidFill>
                  <a:srgbClr val="FFFF00"/>
                </a:solidFill>
                <a:latin typeface="Bookman Old Style" pitchFamily="18" charset="0"/>
              </a:rPr>
              <a:t>II </a:t>
            </a:r>
            <a:r>
              <a:rPr lang="sr-Cyrl-RS" sz="2000" b="1" dirty="0" smtClean="0">
                <a:solidFill>
                  <a:srgbClr val="FFFF00"/>
                </a:solidFill>
                <a:latin typeface="Bookman Old Style" pitchFamily="18" charset="0"/>
              </a:rPr>
              <a:t>(ур. Б. Крсмановић и др.), Београд 2012, 607-623.</a:t>
            </a:r>
            <a:r>
              <a:rPr lang="en-US" sz="2000" b="1" dirty="0" smtClean="0">
                <a:solidFill>
                  <a:srgbClr val="FFFF00"/>
                </a:solidFill>
                <a:latin typeface="Bookman Old Style" pitchFamily="18" charset="0"/>
              </a:rPr>
              <a:t> ACADEMIA.EDU</a:t>
            </a:r>
            <a:endParaRPr lang="sr-Cyrl-RS" sz="2000" b="1" dirty="0" smtClean="0">
              <a:solidFill>
                <a:srgbClr val="FFFF00"/>
              </a:solidFill>
              <a:latin typeface="Bookman Old Style" pitchFamily="18" charset="0"/>
            </a:endParaRPr>
          </a:p>
          <a:p>
            <a:pPr>
              <a:buFontTx/>
              <a:buChar char="-"/>
            </a:pPr>
            <a:r>
              <a:rPr lang="sr-Cyrl-RS" sz="2000" b="1" dirty="0" smtClean="0">
                <a:solidFill>
                  <a:srgbClr val="FFFF00"/>
                </a:solidFill>
                <a:latin typeface="Bookman Old Style" pitchFamily="18" charset="0"/>
              </a:rPr>
              <a:t>   </a:t>
            </a:r>
            <a:r>
              <a:rPr lang="en-US" sz="2000" b="1" dirty="0" smtClean="0">
                <a:solidFill>
                  <a:srgbClr val="FFFF00"/>
                </a:solidFill>
                <a:latin typeface="Bookman Old Style" pitchFamily="18" charset="0"/>
              </a:rPr>
              <a:t>S. P</a:t>
            </a:r>
            <a:r>
              <a:rPr lang="sr-Latn-RS" sz="2000" b="1" dirty="0" smtClean="0">
                <a:solidFill>
                  <a:srgbClr val="FFFF00"/>
                </a:solidFill>
                <a:latin typeface="Bookman Old Style" pitchFamily="18" charset="0"/>
              </a:rPr>
              <a:t>opović, </a:t>
            </a:r>
            <a:r>
              <a:rPr lang="sr-Latn-RS" sz="2000" b="1" i="1" dirty="0" smtClean="0">
                <a:solidFill>
                  <a:srgbClr val="FFFF00"/>
                </a:solidFill>
                <a:latin typeface="Bookman Old Style" pitchFamily="18" charset="0"/>
              </a:rPr>
              <a:t>The Last Hesychast Safe Havens in Late Fourteenth- and Fifteenth-Century Monasteries in the Northern Balkans</a:t>
            </a:r>
            <a:r>
              <a:rPr lang="sr-Latn-RS" sz="2000" b="1" dirty="0" smtClean="0">
                <a:solidFill>
                  <a:srgbClr val="FFFF00"/>
                </a:solidFill>
                <a:latin typeface="Bookman Old Style" pitchFamily="18" charset="0"/>
              </a:rPr>
              <a:t>, ZRVI 48</a:t>
            </a:r>
            <a:r>
              <a:rPr lang="sr-Cyrl-RS" sz="2000" b="1" dirty="0" smtClean="0">
                <a:solidFill>
                  <a:srgbClr val="FFFF00"/>
                </a:solidFill>
                <a:latin typeface="Bookman Old Style" pitchFamily="18" charset="0"/>
              </a:rPr>
              <a:t> </a:t>
            </a:r>
            <a:r>
              <a:rPr lang="sr-Latn-RS" sz="2000" b="1" dirty="0" smtClean="0">
                <a:solidFill>
                  <a:srgbClr val="FFFF00"/>
                </a:solidFill>
                <a:latin typeface="Bookman Old Style" pitchFamily="18" charset="0"/>
              </a:rPr>
              <a:t>(2011), 217-257. DOISERBIA</a:t>
            </a:r>
          </a:p>
          <a:p>
            <a:pPr>
              <a:buFontTx/>
              <a:buChar char="-"/>
            </a:pPr>
            <a:r>
              <a:rPr lang="sr-Cyrl-RS" sz="2000" b="1" dirty="0" smtClean="0">
                <a:solidFill>
                  <a:srgbClr val="FFFF00"/>
                </a:solidFill>
                <a:latin typeface="Bookman Old Style" pitchFamily="18"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5766</Words>
  <Application>Microsoft Office PowerPoint</Application>
  <PresentationFormat>On-screen Show (4:3)</PresentationFormat>
  <Paragraphs>119</Paragraphs>
  <Slides>96</Slides>
  <Notes>0</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dc:creator>
  <cp:lastModifiedBy>User</cp:lastModifiedBy>
  <cp:revision>217</cp:revision>
  <dcterms:created xsi:type="dcterms:W3CDTF">2020-05-10T11:23:32Z</dcterms:created>
  <dcterms:modified xsi:type="dcterms:W3CDTF">2020-05-13T18:30:23Z</dcterms:modified>
</cp:coreProperties>
</file>