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86" d="100"/>
          <a:sy n="86" d="100"/>
        </p:scale>
        <p:origin x="-1080" y="-9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C161F63-9E3E-49E8-82EF-9F5280F80D2B}" type="datetimeFigureOut">
              <a:rPr lang="en-US" smtClean="0"/>
              <a:pPr/>
              <a:t>5/20/2020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BE2522-745F-40B2-99A3-B482C1C7F0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161F63-9E3E-49E8-82EF-9F5280F80D2B}" type="datetimeFigureOut">
              <a:rPr lang="en-US" smtClean="0"/>
              <a:pPr/>
              <a:t>5/20/2020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BE2522-745F-40B2-99A3-B482C1C7F0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161F63-9E3E-49E8-82EF-9F5280F80D2B}" type="datetimeFigureOut">
              <a:rPr lang="en-US" smtClean="0"/>
              <a:pPr/>
              <a:t>5/20/2020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BE2522-745F-40B2-99A3-B482C1C7F0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161F63-9E3E-49E8-82EF-9F5280F80D2B}" type="datetimeFigureOut">
              <a:rPr lang="en-US" smtClean="0"/>
              <a:pPr/>
              <a:t>5/20/2020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BE2522-745F-40B2-99A3-B482C1C7F0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C161F63-9E3E-49E8-82EF-9F5280F80D2B}" type="datetimeFigureOut">
              <a:rPr lang="en-US" smtClean="0"/>
              <a:pPr/>
              <a:t>5/20/2020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BE2522-745F-40B2-99A3-B482C1C7F0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C161F63-9E3E-49E8-82EF-9F5280F80D2B}" type="datetimeFigureOut">
              <a:rPr lang="en-US" smtClean="0"/>
              <a:pPr/>
              <a:t>5/20/2020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BE2522-745F-40B2-99A3-B482C1C7F0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C161F63-9E3E-49E8-82EF-9F5280F80D2B}" type="datetimeFigureOut">
              <a:rPr lang="en-US" smtClean="0"/>
              <a:pPr/>
              <a:t>5/20/2020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1BE2522-745F-40B2-99A3-B482C1C7F0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C161F63-9E3E-49E8-82EF-9F5280F80D2B}" type="datetimeFigureOut">
              <a:rPr lang="en-US" smtClean="0"/>
              <a:pPr/>
              <a:t>5/20/2020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1BE2522-745F-40B2-99A3-B482C1C7F0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161F63-9E3E-49E8-82EF-9F5280F80D2B}" type="datetimeFigureOut">
              <a:rPr lang="en-US" smtClean="0"/>
              <a:pPr/>
              <a:t>5/20/2020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1BE2522-745F-40B2-99A3-B482C1C7F0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C161F63-9E3E-49E8-82EF-9F5280F80D2B}" type="datetimeFigureOut">
              <a:rPr lang="en-US" smtClean="0"/>
              <a:pPr/>
              <a:t>5/20/2020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BE2522-745F-40B2-99A3-B482C1C7F0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C161F63-9E3E-49E8-82EF-9F5280F80D2B}" type="datetimeFigureOut">
              <a:rPr lang="en-US" smtClean="0"/>
              <a:pPr/>
              <a:t>5/20/2020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BE2522-745F-40B2-99A3-B482C1C7F0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161F63-9E3E-49E8-82EF-9F5280F80D2B}" type="datetimeFigureOut">
              <a:rPr lang="en-US" smtClean="0"/>
              <a:pPr/>
              <a:t>5/20/2020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BE2522-745F-40B2-99A3-B482C1C7F0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hyperlink" Target="https://www.kunstmuseum.nl/en/collection/composition-large-red-plane-yellow-black-gray-and-blue?origin=gm"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hyperlink" Target="https://www.guggenheim.org/artwork/3013" TargetMode="External"/><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krollermuller.nl/en/piet-mondriaan-composition-in-colour-a"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sr-Latn-RS" smtClean="0"/>
              <a:t>mondrijan_nastavak_2</a:t>
            </a:r>
            <a:endParaRPr lang="en-US" dirty="0"/>
          </a:p>
        </p:txBody>
      </p:sp>
      <p:sp>
        <p:nvSpPr>
          <p:cNvPr id="3" name="Subtitle 2"/>
          <p:cNvSpPr>
            <a:spLocks noGrp="1"/>
          </p:cNvSpPr>
          <p:nvPr>
            <p:ph type="subTitle" idx="1"/>
          </p:nvPr>
        </p:nvSpPr>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descr="http://www.snap-dragon.com/_private/PM/B89v2.jpg"/>
          <p:cNvPicPr>
            <a:picLocks noChangeAspect="1" noChangeArrowheads="1"/>
          </p:cNvPicPr>
          <p:nvPr/>
        </p:nvPicPr>
        <p:blipFill>
          <a:blip r:embed="rId2"/>
          <a:srcRect/>
          <a:stretch>
            <a:fillRect/>
          </a:stretch>
        </p:blipFill>
        <p:spPr bwMode="auto">
          <a:xfrm>
            <a:off x="1066800" y="1066800"/>
            <a:ext cx="6808788" cy="5486400"/>
          </a:xfrm>
          <a:prstGeom prst="rect">
            <a:avLst/>
          </a:prstGeom>
          <a:noFill/>
          <a:ln w="9525">
            <a:noFill/>
            <a:miter lim="800000"/>
            <a:headEnd/>
            <a:tailEnd/>
          </a:ln>
        </p:spPr>
      </p:pic>
      <p:sp>
        <p:nvSpPr>
          <p:cNvPr id="132099" name="Rectangle 2"/>
          <p:cNvSpPr>
            <a:spLocks noChangeArrowheads="1"/>
          </p:cNvSpPr>
          <p:nvPr/>
        </p:nvSpPr>
        <p:spPr bwMode="auto">
          <a:xfrm>
            <a:off x="2286000" y="152400"/>
            <a:ext cx="4572000" cy="830997"/>
          </a:xfrm>
          <a:prstGeom prst="rect">
            <a:avLst/>
          </a:prstGeom>
          <a:noFill/>
          <a:ln w="9525">
            <a:noFill/>
            <a:miter lim="800000"/>
            <a:headEnd/>
            <a:tailEnd/>
          </a:ln>
        </p:spPr>
        <p:txBody>
          <a:bodyPr>
            <a:spAutoFit/>
          </a:bodyPr>
          <a:lstStyle/>
          <a:p>
            <a:pPr algn="ctr"/>
            <a:r>
              <a:rPr lang="sr-Latn-RS" sz="1600" dirty="0" smtClean="0">
                <a:latin typeface="Calibri" pitchFamily="34" charset="0"/>
              </a:rPr>
              <a:t>Mondrijan, </a:t>
            </a:r>
            <a:r>
              <a:rPr lang="sr-Latn-RS" sz="1600" i="1" dirty="0" smtClean="0">
                <a:latin typeface="Calibri" pitchFamily="34" charset="0"/>
              </a:rPr>
              <a:t>Kompozicija n</a:t>
            </a:r>
            <a:r>
              <a:rPr lang="en-US" sz="1600" i="1" dirty="0" smtClean="0">
                <a:latin typeface="Calibri" pitchFamily="34" charset="0"/>
              </a:rPr>
              <a:t>o.3</a:t>
            </a:r>
            <a:r>
              <a:rPr lang="en-US" sz="1600" i="1" dirty="0">
                <a:latin typeface="Calibri" pitchFamily="34" charset="0"/>
              </a:rPr>
              <a:t>, </a:t>
            </a:r>
            <a:r>
              <a:rPr lang="sr-Latn-RS" sz="1600" i="1" dirty="0" smtClean="0">
                <a:latin typeface="Calibri" pitchFamily="34" charset="0"/>
              </a:rPr>
              <a:t>sa bojenim plohama</a:t>
            </a:r>
            <a:r>
              <a:rPr lang="en-US" sz="1600" i="1" dirty="0" smtClean="0">
                <a:latin typeface="Calibri" pitchFamily="34" charset="0"/>
              </a:rPr>
              <a:t> </a:t>
            </a:r>
            <a:r>
              <a:rPr lang="en-US" sz="1600" i="1" dirty="0">
                <a:latin typeface="Calibri" pitchFamily="34" charset="0"/>
              </a:rPr>
              <a:t>3, </a:t>
            </a:r>
            <a:r>
              <a:rPr lang="en-US" sz="1600" dirty="0" smtClean="0">
                <a:latin typeface="Calibri" pitchFamily="34" charset="0"/>
              </a:rPr>
              <a:t>1917</a:t>
            </a:r>
            <a:r>
              <a:rPr lang="sr-Latn-RS" sz="1600" dirty="0" smtClean="0">
                <a:latin typeface="Calibri" pitchFamily="34" charset="0"/>
              </a:rPr>
              <a:t>, ulje na platnu,</a:t>
            </a:r>
            <a:r>
              <a:rPr lang="en-US" sz="1600" dirty="0" smtClean="0">
                <a:latin typeface="Calibri" pitchFamily="34" charset="0"/>
              </a:rPr>
              <a:t> </a:t>
            </a:r>
            <a:r>
              <a:rPr lang="en-US" sz="1600" dirty="0">
                <a:latin typeface="Calibri" pitchFamily="34" charset="0"/>
              </a:rPr>
              <a:t>48x61 cm</a:t>
            </a:r>
            <a:br>
              <a:rPr lang="en-US" sz="1600" dirty="0">
                <a:latin typeface="Calibri" pitchFamily="34" charset="0"/>
              </a:rPr>
            </a:br>
            <a:r>
              <a:rPr lang="en-US" sz="1600" dirty="0" smtClean="0">
                <a:latin typeface="Calibri" pitchFamily="34" charset="0"/>
              </a:rPr>
              <a:t> </a:t>
            </a:r>
            <a:r>
              <a:rPr lang="en-US" sz="1600" dirty="0" err="1" smtClean="0">
                <a:latin typeface="Calibri" pitchFamily="34" charset="0"/>
              </a:rPr>
              <a:t>Gemeentemuseum</a:t>
            </a:r>
            <a:r>
              <a:rPr lang="sr-Latn-RS" sz="1600" dirty="0" smtClean="0">
                <a:latin typeface="Calibri" pitchFamily="34" charset="0"/>
              </a:rPr>
              <a:t> den Haag</a:t>
            </a:r>
            <a:endParaRPr lang="en-US" sz="1600" dirty="0">
              <a:latin typeface="Calibri"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descr="Piet Mondrian. Composition with Color Planes 5. 1917"/>
          <p:cNvPicPr>
            <a:picLocks noChangeAspect="1" noChangeArrowheads="1"/>
          </p:cNvPicPr>
          <p:nvPr/>
        </p:nvPicPr>
        <p:blipFill>
          <a:blip r:embed="rId2"/>
          <a:srcRect/>
          <a:stretch>
            <a:fillRect/>
          </a:stretch>
        </p:blipFill>
        <p:spPr bwMode="auto">
          <a:xfrm>
            <a:off x="1143000" y="838200"/>
            <a:ext cx="6819900" cy="5441950"/>
          </a:xfrm>
          <a:prstGeom prst="rect">
            <a:avLst/>
          </a:prstGeom>
          <a:noFill/>
          <a:ln w="9525">
            <a:noFill/>
            <a:miter lim="800000"/>
            <a:headEnd/>
            <a:tailEnd/>
          </a:ln>
        </p:spPr>
      </p:pic>
      <p:sp>
        <p:nvSpPr>
          <p:cNvPr id="133123" name="Rectangle 2"/>
          <p:cNvSpPr>
            <a:spLocks noChangeArrowheads="1"/>
          </p:cNvSpPr>
          <p:nvPr/>
        </p:nvSpPr>
        <p:spPr bwMode="auto">
          <a:xfrm>
            <a:off x="457200" y="228600"/>
            <a:ext cx="8547533" cy="369332"/>
          </a:xfrm>
          <a:prstGeom prst="rect">
            <a:avLst/>
          </a:prstGeom>
          <a:noFill/>
          <a:ln w="9525">
            <a:noFill/>
            <a:miter lim="800000"/>
            <a:headEnd/>
            <a:tailEnd/>
          </a:ln>
        </p:spPr>
        <p:txBody>
          <a:bodyPr wrap="none">
            <a:spAutoFit/>
          </a:bodyPr>
          <a:lstStyle/>
          <a:p>
            <a:r>
              <a:rPr lang="sr-Latn-RS" dirty="0" smtClean="0">
                <a:latin typeface="Calibri" pitchFamily="34" charset="0"/>
              </a:rPr>
              <a:t>Mondrijan, </a:t>
            </a:r>
            <a:r>
              <a:rPr lang="sr-Latn-RS" i="1" dirty="0" smtClean="0">
                <a:latin typeface="Calibri" pitchFamily="34" charset="0"/>
              </a:rPr>
              <a:t>Kompozicija sa bojenim plohama</a:t>
            </a:r>
            <a:r>
              <a:rPr lang="en-US" i="1" dirty="0" smtClean="0">
                <a:latin typeface="Calibri" pitchFamily="34" charset="0"/>
              </a:rPr>
              <a:t> 5</a:t>
            </a:r>
            <a:r>
              <a:rPr lang="sr-Latn-CS" i="1" dirty="0">
                <a:latin typeface="Calibri" pitchFamily="34" charset="0"/>
              </a:rPr>
              <a:t>, </a:t>
            </a:r>
            <a:r>
              <a:rPr lang="en-US" dirty="0">
                <a:latin typeface="Calibri" pitchFamily="34" charset="0"/>
              </a:rPr>
              <a:t>1917</a:t>
            </a:r>
            <a:r>
              <a:rPr lang="sr-Latn-CS" dirty="0">
                <a:latin typeface="Calibri" pitchFamily="34" charset="0"/>
              </a:rPr>
              <a:t>, </a:t>
            </a:r>
            <a:r>
              <a:rPr lang="sr-Latn-RS" dirty="0" smtClean="0">
                <a:latin typeface="Calibri" pitchFamily="34" charset="0"/>
              </a:rPr>
              <a:t>ulje na platnu</a:t>
            </a:r>
            <a:r>
              <a:rPr lang="sr-Latn-CS" dirty="0" smtClean="0">
                <a:latin typeface="Calibri" pitchFamily="34" charset="0"/>
              </a:rPr>
              <a:t>, </a:t>
            </a:r>
            <a:r>
              <a:rPr lang="en-US" dirty="0">
                <a:latin typeface="Calibri" pitchFamily="34" charset="0"/>
              </a:rPr>
              <a:t>49 x 61.2 cm</a:t>
            </a:r>
            <a:r>
              <a:rPr lang="sr-Latn-CS" dirty="0">
                <a:latin typeface="Calibri" pitchFamily="34" charset="0"/>
              </a:rPr>
              <a:t>, MoMA</a:t>
            </a:r>
            <a:endParaRPr lang="en-US" dirty="0">
              <a:latin typeface="Calibri"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descr="http://www.snap-dragon.com/_private/PM/B90.jpg"/>
          <p:cNvPicPr>
            <a:picLocks noChangeAspect="1" noChangeArrowheads="1"/>
          </p:cNvPicPr>
          <p:nvPr/>
        </p:nvPicPr>
        <p:blipFill>
          <a:blip r:embed="rId2"/>
          <a:srcRect/>
          <a:stretch>
            <a:fillRect/>
          </a:stretch>
        </p:blipFill>
        <p:spPr bwMode="auto">
          <a:xfrm>
            <a:off x="0" y="152400"/>
            <a:ext cx="6534150" cy="5410200"/>
          </a:xfrm>
          <a:prstGeom prst="rect">
            <a:avLst/>
          </a:prstGeom>
          <a:noFill/>
          <a:ln w="9525">
            <a:noFill/>
            <a:miter lim="800000"/>
            <a:headEnd/>
            <a:tailEnd/>
          </a:ln>
        </p:spPr>
      </p:pic>
      <p:sp>
        <p:nvSpPr>
          <p:cNvPr id="134147" name="Rectangle 2"/>
          <p:cNvSpPr>
            <a:spLocks noChangeArrowheads="1"/>
          </p:cNvSpPr>
          <p:nvPr/>
        </p:nvSpPr>
        <p:spPr bwMode="auto">
          <a:xfrm>
            <a:off x="6553200" y="275272"/>
            <a:ext cx="2514600" cy="1477328"/>
          </a:xfrm>
          <a:prstGeom prst="rect">
            <a:avLst/>
          </a:prstGeom>
          <a:noFill/>
          <a:ln w="9525">
            <a:noFill/>
            <a:miter lim="800000"/>
            <a:headEnd/>
            <a:tailEnd/>
          </a:ln>
        </p:spPr>
        <p:txBody>
          <a:bodyPr wrap="square">
            <a:spAutoFit/>
          </a:bodyPr>
          <a:lstStyle/>
          <a:p>
            <a:r>
              <a:rPr lang="sr-Latn-RS" dirty="0" smtClean="0">
                <a:latin typeface="Calibri" pitchFamily="34" charset="0"/>
              </a:rPr>
              <a:t>Mondrijan, </a:t>
            </a:r>
            <a:r>
              <a:rPr lang="sr-Latn-RS" i="1" dirty="0" smtClean="0">
                <a:latin typeface="Calibri" pitchFamily="34" charset="0"/>
              </a:rPr>
              <a:t>Kompozicija sa bojenim plohama</a:t>
            </a:r>
            <a:r>
              <a:rPr lang="en-US" i="1" dirty="0" smtClean="0">
                <a:latin typeface="Calibri" pitchFamily="34" charset="0"/>
              </a:rPr>
              <a:t> 4</a:t>
            </a:r>
            <a:r>
              <a:rPr lang="en-US" i="1" dirty="0">
                <a:latin typeface="Calibri" pitchFamily="34" charset="0"/>
              </a:rPr>
              <a:t>, 1917</a:t>
            </a:r>
            <a:r>
              <a:rPr lang="en-US" dirty="0">
                <a:latin typeface="Calibri" pitchFamily="34" charset="0"/>
              </a:rPr>
              <a:t> </a:t>
            </a:r>
            <a:br>
              <a:rPr lang="en-US" dirty="0">
                <a:latin typeface="Calibri" pitchFamily="34" charset="0"/>
              </a:rPr>
            </a:br>
            <a:r>
              <a:rPr lang="sr-Latn-RS" dirty="0" smtClean="0">
                <a:latin typeface="Calibri" pitchFamily="34" charset="0"/>
              </a:rPr>
              <a:t>ulje na platnu</a:t>
            </a:r>
            <a:r>
              <a:rPr lang="en-US" dirty="0" smtClean="0">
                <a:latin typeface="Calibri" pitchFamily="34" charset="0"/>
              </a:rPr>
              <a:t>, </a:t>
            </a:r>
            <a:r>
              <a:rPr lang="en-US" dirty="0">
                <a:latin typeface="Calibri" pitchFamily="34" charset="0"/>
              </a:rPr>
              <a:t>48x61 </a:t>
            </a:r>
            <a:r>
              <a:rPr lang="en-US" dirty="0" smtClean="0">
                <a:latin typeface="Calibri" pitchFamily="34" charset="0"/>
              </a:rPr>
              <a:t>cm</a:t>
            </a:r>
            <a:r>
              <a:rPr lang="sr-Latn-RS" dirty="0" smtClean="0">
                <a:latin typeface="Calibri" pitchFamily="34" charset="0"/>
              </a:rPr>
              <a:t>, privatna kolekcija</a:t>
            </a:r>
            <a:endParaRPr lang="en-US" dirty="0">
              <a:latin typeface="Calibri" pitchFamily="34" charset="0"/>
            </a:endParaRPr>
          </a:p>
        </p:txBody>
      </p:sp>
      <p:sp>
        <p:nvSpPr>
          <p:cNvPr id="134148" name="Rectangle 3"/>
          <p:cNvSpPr>
            <a:spLocks noChangeArrowheads="1"/>
          </p:cNvSpPr>
          <p:nvPr/>
        </p:nvSpPr>
        <p:spPr bwMode="auto">
          <a:xfrm>
            <a:off x="304800" y="5638800"/>
            <a:ext cx="8229600" cy="923330"/>
          </a:xfrm>
          <a:prstGeom prst="rect">
            <a:avLst/>
          </a:prstGeom>
          <a:noFill/>
          <a:ln w="9525">
            <a:noFill/>
            <a:miter lim="800000"/>
            <a:headEnd/>
            <a:tailEnd/>
          </a:ln>
        </p:spPr>
        <p:txBody>
          <a:bodyPr wrap="square">
            <a:spAutoFit/>
          </a:bodyPr>
          <a:lstStyle/>
          <a:p>
            <a:pPr algn="just"/>
            <a:r>
              <a:rPr lang="pl-PL" dirty="0">
                <a:latin typeface="Calibri" pitchFamily="34" charset="0"/>
              </a:rPr>
              <a:t>Mondrijan je uskoro shvatio da odvojeni koloristički planovi (bojene površine) stvaraju i dodirljiv osećaj dubine i diferenciranja prednjeg i zadnjeg plana koji narušavaju jedinstvo kome je težio.</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descr="http://www.snap-dragon.com/_private/PM/B92.jpg"/>
          <p:cNvPicPr>
            <a:picLocks noChangeAspect="1" noChangeArrowheads="1"/>
          </p:cNvPicPr>
          <p:nvPr/>
        </p:nvPicPr>
        <p:blipFill>
          <a:blip r:embed="rId2"/>
          <a:srcRect/>
          <a:stretch>
            <a:fillRect/>
          </a:stretch>
        </p:blipFill>
        <p:spPr bwMode="auto">
          <a:xfrm>
            <a:off x="1752600" y="914400"/>
            <a:ext cx="5570538" cy="4524375"/>
          </a:xfrm>
          <a:prstGeom prst="rect">
            <a:avLst/>
          </a:prstGeom>
          <a:noFill/>
          <a:ln w="9525">
            <a:noFill/>
            <a:miter lim="800000"/>
            <a:headEnd/>
            <a:tailEnd/>
          </a:ln>
        </p:spPr>
      </p:pic>
      <p:sp>
        <p:nvSpPr>
          <p:cNvPr id="135171" name="Rectangle 2"/>
          <p:cNvSpPr>
            <a:spLocks noChangeArrowheads="1"/>
          </p:cNvSpPr>
          <p:nvPr/>
        </p:nvSpPr>
        <p:spPr bwMode="auto">
          <a:xfrm>
            <a:off x="762000" y="152400"/>
            <a:ext cx="7848600" cy="646331"/>
          </a:xfrm>
          <a:prstGeom prst="rect">
            <a:avLst/>
          </a:prstGeom>
          <a:noFill/>
          <a:ln w="9525">
            <a:noFill/>
            <a:miter lim="800000"/>
            <a:headEnd/>
            <a:tailEnd/>
          </a:ln>
        </p:spPr>
        <p:txBody>
          <a:bodyPr wrap="square">
            <a:spAutoFit/>
          </a:bodyPr>
          <a:lstStyle/>
          <a:p>
            <a:pPr algn="ctr"/>
            <a:r>
              <a:rPr lang="sr-Latn-RS" dirty="0" smtClean="0">
                <a:latin typeface="Calibri" pitchFamily="34" charset="0"/>
              </a:rPr>
              <a:t>Mondrijan, </a:t>
            </a:r>
            <a:r>
              <a:rPr lang="sr-Latn-RS" i="1" dirty="0" smtClean="0">
                <a:latin typeface="Calibri" pitchFamily="34" charset="0"/>
              </a:rPr>
              <a:t>Kompozicija sa bojenim plohama</a:t>
            </a:r>
            <a:r>
              <a:rPr lang="en-US" i="1" dirty="0" smtClean="0">
                <a:latin typeface="Calibri" pitchFamily="34" charset="0"/>
              </a:rPr>
              <a:t> </a:t>
            </a:r>
            <a:r>
              <a:rPr lang="sr-Latn-RS" i="1" dirty="0" smtClean="0">
                <a:latin typeface="Calibri" pitchFamily="34" charset="0"/>
              </a:rPr>
              <a:t>i sivim linijama</a:t>
            </a:r>
            <a:r>
              <a:rPr lang="en-US" i="1" dirty="0" smtClean="0">
                <a:latin typeface="Calibri" pitchFamily="34" charset="0"/>
              </a:rPr>
              <a:t> </a:t>
            </a:r>
            <a:r>
              <a:rPr lang="en-US" i="1" dirty="0">
                <a:latin typeface="Calibri" pitchFamily="34" charset="0"/>
              </a:rPr>
              <a:t>1, </a:t>
            </a:r>
            <a:r>
              <a:rPr lang="en-US" dirty="0">
                <a:latin typeface="Calibri" pitchFamily="34" charset="0"/>
              </a:rPr>
              <a:t>1918 </a:t>
            </a:r>
            <a:r>
              <a:rPr lang="sr-Latn-RS" dirty="0" smtClean="0">
                <a:latin typeface="Calibri" pitchFamily="34" charset="0"/>
              </a:rPr>
              <a:t>, ulje na platnu,</a:t>
            </a:r>
            <a:r>
              <a:rPr lang="sr-Latn-RS" dirty="0">
                <a:latin typeface="Calibri" pitchFamily="34" charset="0"/>
              </a:rPr>
              <a:t> </a:t>
            </a:r>
            <a:r>
              <a:rPr lang="en-US" dirty="0" smtClean="0">
                <a:latin typeface="Calibri" pitchFamily="34" charset="0"/>
              </a:rPr>
              <a:t>49x60.5 cm</a:t>
            </a:r>
            <a:r>
              <a:rPr lang="sr-Latn-RS" dirty="0" smtClean="0">
                <a:latin typeface="Calibri" pitchFamily="34" charset="0"/>
              </a:rPr>
              <a:t>, privatna kolekcija, Švajcarska</a:t>
            </a:r>
            <a:endParaRPr lang="en-US" dirty="0">
              <a:latin typeface="Calibri" pitchFamily="34" charset="0"/>
            </a:endParaRPr>
          </a:p>
        </p:txBody>
      </p:sp>
      <p:sp>
        <p:nvSpPr>
          <p:cNvPr id="135172" name="Rectangle 3"/>
          <p:cNvSpPr>
            <a:spLocks noChangeArrowheads="1"/>
          </p:cNvSpPr>
          <p:nvPr/>
        </p:nvSpPr>
        <p:spPr bwMode="auto">
          <a:xfrm>
            <a:off x="838200" y="5486400"/>
            <a:ext cx="8001000" cy="1200329"/>
          </a:xfrm>
          <a:prstGeom prst="rect">
            <a:avLst/>
          </a:prstGeom>
          <a:noFill/>
          <a:ln w="9525">
            <a:noFill/>
            <a:miter lim="800000"/>
            <a:headEnd/>
            <a:tailEnd/>
          </a:ln>
        </p:spPr>
        <p:txBody>
          <a:bodyPr wrap="square">
            <a:spAutoFit/>
          </a:bodyPr>
          <a:lstStyle/>
          <a:p>
            <a:pPr algn="just"/>
            <a:r>
              <a:rPr lang="pl-PL" dirty="0">
                <a:latin typeface="Calibri" pitchFamily="34" charset="0"/>
              </a:rPr>
              <a:t>Ovo otkriće ga je vodilo  </a:t>
            </a:r>
            <a:r>
              <a:rPr lang="pl-PL" b="1" dirty="0">
                <a:latin typeface="Calibri" pitchFamily="34" charset="0"/>
              </a:rPr>
              <a:t>tokom 1918 i 1919</a:t>
            </a:r>
            <a:r>
              <a:rPr lang="pl-PL" dirty="0">
                <a:latin typeface="Calibri" pitchFamily="34" charset="0"/>
              </a:rPr>
              <a:t> ka seriji radova  organizovanih na pravougaonoj mreži, prvo sa teško opcrtanim kvadratima i pravougaonicima aranžiranim na neutralnoj pozadini, onda sa pravougaonicima definisinim kao površine primarnih boja, crvene, žute, plave, na pozadini beloj, crnoj ili sivoj.</a:t>
            </a:r>
            <a:endParaRPr lang="en-US" dirty="0">
              <a:latin typeface="Calibri"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descr="http://www.mondriaan.nl/files/upload/images/item/item_11318/20120213_35.jpg?ref=/items/index/page:8"/>
          <p:cNvPicPr>
            <a:picLocks noChangeAspect="1" noChangeArrowheads="1"/>
          </p:cNvPicPr>
          <p:nvPr/>
        </p:nvPicPr>
        <p:blipFill>
          <a:blip r:embed="rId2"/>
          <a:srcRect/>
          <a:stretch>
            <a:fillRect/>
          </a:stretch>
        </p:blipFill>
        <p:spPr bwMode="auto">
          <a:xfrm>
            <a:off x="3476625" y="0"/>
            <a:ext cx="5667375" cy="6858000"/>
          </a:xfrm>
          <a:prstGeom prst="rect">
            <a:avLst/>
          </a:prstGeom>
          <a:noFill/>
          <a:ln w="9525">
            <a:noFill/>
            <a:miter lim="800000"/>
            <a:headEnd/>
            <a:tailEnd/>
          </a:ln>
        </p:spPr>
      </p:pic>
      <p:sp>
        <p:nvSpPr>
          <p:cNvPr id="136195" name="Rectangle 4"/>
          <p:cNvSpPr>
            <a:spLocks noChangeArrowheads="1"/>
          </p:cNvSpPr>
          <p:nvPr/>
        </p:nvSpPr>
        <p:spPr bwMode="auto">
          <a:xfrm>
            <a:off x="228600" y="228600"/>
            <a:ext cx="3048000" cy="923330"/>
          </a:xfrm>
          <a:prstGeom prst="rect">
            <a:avLst/>
          </a:prstGeom>
          <a:noFill/>
          <a:ln w="9525">
            <a:noFill/>
            <a:miter lim="800000"/>
            <a:headEnd/>
            <a:tailEnd/>
          </a:ln>
        </p:spPr>
        <p:txBody>
          <a:bodyPr>
            <a:spAutoFit/>
          </a:bodyPr>
          <a:lstStyle/>
          <a:p>
            <a:pPr algn="r"/>
            <a:r>
              <a:rPr lang="sr-Latn-RS" dirty="0" smtClean="0">
                <a:latin typeface="Calibri" pitchFamily="34" charset="0"/>
              </a:rPr>
              <a:t>Mondrijan, </a:t>
            </a:r>
            <a:r>
              <a:rPr lang="sr-Latn-RS" i="1" dirty="0" smtClean="0">
                <a:latin typeface="Calibri" pitchFamily="34" charset="0"/>
              </a:rPr>
              <a:t>Autoportret</a:t>
            </a:r>
            <a:r>
              <a:rPr lang="sr-Latn-RS" dirty="0" smtClean="0">
                <a:latin typeface="Calibri" pitchFamily="34" charset="0"/>
              </a:rPr>
              <a:t>,</a:t>
            </a:r>
            <a:r>
              <a:rPr lang="sr-Latn-CS" dirty="0" smtClean="0">
                <a:latin typeface="Calibri" pitchFamily="34" charset="0"/>
              </a:rPr>
              <a:t> </a:t>
            </a:r>
            <a:r>
              <a:rPr lang="sr-Latn-CS" dirty="0">
                <a:latin typeface="Calibri" pitchFamily="34" charset="0"/>
              </a:rPr>
              <a:t>1918, </a:t>
            </a:r>
            <a:r>
              <a:rPr lang="en-US" dirty="0">
                <a:latin typeface="Calibri" pitchFamily="34" charset="0"/>
              </a:rPr>
              <a:t>88 </a:t>
            </a:r>
            <a:r>
              <a:rPr lang="en-US" dirty="0" smtClean="0">
                <a:latin typeface="Calibri" pitchFamily="34" charset="0"/>
              </a:rPr>
              <a:t>cm</a:t>
            </a:r>
            <a:r>
              <a:rPr lang="sr-Latn-RS" dirty="0" smtClean="0">
                <a:latin typeface="Calibri" pitchFamily="34" charset="0"/>
              </a:rPr>
              <a:t> </a:t>
            </a:r>
            <a:r>
              <a:rPr lang="sr-Latn-CS" dirty="0" smtClean="0">
                <a:latin typeface="Calibri" pitchFamily="34" charset="0"/>
              </a:rPr>
              <a:t>x</a:t>
            </a:r>
            <a:r>
              <a:rPr lang="en-US" dirty="0" smtClean="0">
                <a:latin typeface="Calibri" pitchFamily="34" charset="0"/>
              </a:rPr>
              <a:t> </a:t>
            </a:r>
            <a:r>
              <a:rPr lang="en-US" dirty="0">
                <a:latin typeface="Calibri" pitchFamily="34" charset="0"/>
              </a:rPr>
              <a:t>71 </a:t>
            </a:r>
            <a:r>
              <a:rPr lang="en-US" dirty="0" smtClean="0">
                <a:latin typeface="Calibri" pitchFamily="34" charset="0"/>
              </a:rPr>
              <a:t>cm</a:t>
            </a:r>
            <a:r>
              <a:rPr lang="sr-Latn-RS" dirty="0" smtClean="0">
                <a:latin typeface="Calibri" pitchFamily="34" charset="0"/>
              </a:rPr>
              <a:t>, ulje na platnu, </a:t>
            </a:r>
            <a:endParaRPr lang="nl-NL" dirty="0">
              <a:latin typeface="Calibri" pitchFamily="34" charset="0"/>
            </a:endParaRPr>
          </a:p>
          <a:p>
            <a:pPr algn="r"/>
            <a:r>
              <a:rPr lang="nl-NL" dirty="0" smtClean="0">
                <a:latin typeface="Calibri" pitchFamily="34" charset="0"/>
              </a:rPr>
              <a:t>Gemeentemuseum </a:t>
            </a:r>
            <a:r>
              <a:rPr lang="nl-NL" dirty="0">
                <a:latin typeface="Calibri" pitchFamily="34" charset="0"/>
              </a:rPr>
              <a:t>Den Haag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descr="http://www.snap-dragon.com/_private/PM/B95.jpg"/>
          <p:cNvPicPr>
            <a:picLocks noChangeAspect="1" noChangeArrowheads="1"/>
          </p:cNvPicPr>
          <p:nvPr/>
        </p:nvPicPr>
        <p:blipFill>
          <a:blip r:embed="rId2"/>
          <a:srcRect/>
          <a:stretch>
            <a:fillRect/>
          </a:stretch>
        </p:blipFill>
        <p:spPr bwMode="auto">
          <a:xfrm>
            <a:off x="4945063" y="-44450"/>
            <a:ext cx="4198937" cy="6902450"/>
          </a:xfrm>
          <a:prstGeom prst="rect">
            <a:avLst/>
          </a:prstGeom>
          <a:noFill/>
          <a:ln w="9525">
            <a:noFill/>
            <a:miter lim="800000"/>
            <a:headEnd/>
            <a:tailEnd/>
          </a:ln>
        </p:spPr>
      </p:pic>
      <p:sp>
        <p:nvSpPr>
          <p:cNvPr id="137219" name="Rectangle 2"/>
          <p:cNvSpPr>
            <a:spLocks noChangeArrowheads="1"/>
          </p:cNvSpPr>
          <p:nvPr/>
        </p:nvSpPr>
        <p:spPr bwMode="auto">
          <a:xfrm>
            <a:off x="762000" y="152400"/>
            <a:ext cx="3886200" cy="1200329"/>
          </a:xfrm>
          <a:prstGeom prst="rect">
            <a:avLst/>
          </a:prstGeom>
          <a:noFill/>
          <a:ln w="9525">
            <a:noFill/>
            <a:miter lim="800000"/>
            <a:headEnd/>
            <a:tailEnd/>
          </a:ln>
        </p:spPr>
        <p:txBody>
          <a:bodyPr wrap="square">
            <a:spAutoFit/>
          </a:bodyPr>
          <a:lstStyle/>
          <a:p>
            <a:pPr algn="r"/>
            <a:r>
              <a:rPr lang="sr-Latn-RS" dirty="0" smtClean="0">
                <a:latin typeface="Calibri" pitchFamily="34" charset="0"/>
              </a:rPr>
              <a:t>Mondrijan, </a:t>
            </a:r>
            <a:r>
              <a:rPr lang="sr-Latn-RS" i="1" dirty="0" smtClean="0">
                <a:latin typeface="Calibri" pitchFamily="34" charset="0"/>
              </a:rPr>
              <a:t>Kompozicija sa koordinatnom mrežom</a:t>
            </a:r>
            <a:r>
              <a:rPr lang="sr-Latn-RS" dirty="0" smtClean="0">
                <a:latin typeface="Calibri" pitchFamily="34" charset="0"/>
              </a:rPr>
              <a:t>,</a:t>
            </a:r>
            <a:r>
              <a:rPr lang="en-US" dirty="0" smtClean="0">
                <a:latin typeface="Calibri" pitchFamily="34" charset="0"/>
              </a:rPr>
              <a:t> </a:t>
            </a:r>
            <a:r>
              <a:rPr lang="en-US" dirty="0">
                <a:latin typeface="Calibri" pitchFamily="34" charset="0"/>
              </a:rPr>
              <a:t>1918 </a:t>
            </a:r>
            <a:br>
              <a:rPr lang="en-US" dirty="0">
                <a:latin typeface="Calibri" pitchFamily="34" charset="0"/>
              </a:rPr>
            </a:br>
            <a:r>
              <a:rPr lang="sr-Latn-RS" dirty="0" smtClean="0">
                <a:latin typeface="Calibri" pitchFamily="34" charset="0"/>
              </a:rPr>
              <a:t>ulje na platnu</a:t>
            </a:r>
            <a:r>
              <a:rPr lang="en-US" dirty="0" smtClean="0">
                <a:latin typeface="Calibri" pitchFamily="34" charset="0"/>
              </a:rPr>
              <a:t>, </a:t>
            </a:r>
            <a:r>
              <a:rPr lang="en-US" dirty="0">
                <a:latin typeface="Calibri" pitchFamily="34" charset="0"/>
              </a:rPr>
              <a:t>80.2x49.9 cm </a:t>
            </a:r>
            <a:br>
              <a:rPr lang="en-US" dirty="0">
                <a:latin typeface="Calibri" pitchFamily="34" charset="0"/>
              </a:rPr>
            </a:br>
            <a:r>
              <a:rPr lang="en-US" dirty="0">
                <a:latin typeface="Calibri" pitchFamily="34" charset="0"/>
              </a:rPr>
              <a:t>Museum of Fine Arts, Houston</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descr="http://www.snap-dragon.com/_private/PM/B97v2.jpg"/>
          <p:cNvPicPr>
            <a:picLocks noChangeAspect="1" noChangeArrowheads="1"/>
          </p:cNvPicPr>
          <p:nvPr/>
        </p:nvPicPr>
        <p:blipFill>
          <a:blip r:embed="rId2"/>
          <a:srcRect/>
          <a:stretch>
            <a:fillRect/>
          </a:stretch>
        </p:blipFill>
        <p:spPr bwMode="auto">
          <a:xfrm>
            <a:off x="2408238" y="0"/>
            <a:ext cx="6735762" cy="6858000"/>
          </a:xfrm>
          <a:prstGeom prst="rect">
            <a:avLst/>
          </a:prstGeom>
          <a:noFill/>
          <a:ln w="9525">
            <a:noFill/>
            <a:miter lim="800000"/>
            <a:headEnd/>
            <a:tailEnd/>
          </a:ln>
        </p:spPr>
      </p:pic>
      <p:sp>
        <p:nvSpPr>
          <p:cNvPr id="138243" name="Rectangle 4"/>
          <p:cNvSpPr>
            <a:spLocks noChangeArrowheads="1"/>
          </p:cNvSpPr>
          <p:nvPr/>
        </p:nvSpPr>
        <p:spPr bwMode="auto">
          <a:xfrm>
            <a:off x="0" y="228600"/>
            <a:ext cx="2362200" cy="2062103"/>
          </a:xfrm>
          <a:prstGeom prst="rect">
            <a:avLst/>
          </a:prstGeom>
          <a:noFill/>
          <a:ln w="9525">
            <a:noFill/>
            <a:miter lim="800000"/>
            <a:headEnd/>
            <a:tailEnd/>
          </a:ln>
        </p:spPr>
        <p:txBody>
          <a:bodyPr>
            <a:spAutoFit/>
          </a:bodyPr>
          <a:lstStyle/>
          <a:p>
            <a:pPr algn="r"/>
            <a:r>
              <a:rPr lang="sr-Latn-RS" sz="1600" dirty="0" smtClean="0">
                <a:latin typeface="Calibri" pitchFamily="34" charset="0"/>
              </a:rPr>
              <a:t>Mondrijan, </a:t>
            </a:r>
            <a:r>
              <a:rPr lang="sr-Latn-RS" sz="1600" i="1" dirty="0" smtClean="0">
                <a:latin typeface="Calibri" pitchFamily="34" charset="0"/>
              </a:rPr>
              <a:t>Kompozicija sa koordinatnom mrežom </a:t>
            </a:r>
            <a:r>
              <a:rPr lang="en-US" sz="1600" i="1" dirty="0" smtClean="0">
                <a:latin typeface="Calibri" pitchFamily="34" charset="0"/>
              </a:rPr>
              <a:t>3</a:t>
            </a:r>
            <a:r>
              <a:rPr lang="en-US" sz="1600" i="1" dirty="0">
                <a:latin typeface="Calibri" pitchFamily="34" charset="0"/>
              </a:rPr>
              <a:t>: </a:t>
            </a:r>
            <a:r>
              <a:rPr lang="sr-Latn-RS" sz="1600" i="1" dirty="0" smtClean="0">
                <a:latin typeface="Calibri" pitchFamily="34" charset="0"/>
              </a:rPr>
              <a:t>romboidna kompozicija sa sivim linijama</a:t>
            </a:r>
            <a:r>
              <a:rPr lang="en-US" sz="1600" i="1" dirty="0" smtClean="0">
                <a:latin typeface="Calibri" pitchFamily="34" charset="0"/>
              </a:rPr>
              <a:t>, </a:t>
            </a:r>
            <a:r>
              <a:rPr lang="en-US" sz="1600" dirty="0">
                <a:latin typeface="Calibri" pitchFamily="34" charset="0"/>
              </a:rPr>
              <a:t>1918 </a:t>
            </a:r>
            <a:br>
              <a:rPr lang="en-US" sz="1600" dirty="0">
                <a:latin typeface="Calibri" pitchFamily="34" charset="0"/>
              </a:rPr>
            </a:br>
            <a:r>
              <a:rPr lang="sr-Latn-RS" sz="1600" dirty="0" smtClean="0">
                <a:latin typeface="Calibri" pitchFamily="34" charset="0"/>
              </a:rPr>
              <a:t>ulje na platnu</a:t>
            </a:r>
            <a:r>
              <a:rPr lang="en-US" sz="1600" dirty="0" smtClean="0">
                <a:latin typeface="Calibri" pitchFamily="34" charset="0"/>
              </a:rPr>
              <a:t>, </a:t>
            </a:r>
            <a:r>
              <a:rPr lang="en-US" sz="1600" dirty="0" err="1" smtClean="0">
                <a:latin typeface="Calibri" pitchFamily="34" charset="0"/>
              </a:rPr>
              <a:t>di</a:t>
            </a:r>
            <a:r>
              <a:rPr lang="sr-Latn-RS" sz="1600" dirty="0" smtClean="0">
                <a:latin typeface="Calibri" pitchFamily="34" charset="0"/>
              </a:rPr>
              <a:t>j</a:t>
            </a:r>
            <a:r>
              <a:rPr lang="en-US" sz="1600" dirty="0" err="1" smtClean="0">
                <a:latin typeface="Calibri" pitchFamily="34" charset="0"/>
              </a:rPr>
              <a:t>agonal</a:t>
            </a:r>
            <a:r>
              <a:rPr lang="sr-Latn-RS" sz="1600" dirty="0" smtClean="0">
                <a:latin typeface="Calibri" pitchFamily="34" charset="0"/>
              </a:rPr>
              <a:t>a</a:t>
            </a:r>
            <a:r>
              <a:rPr lang="en-US" sz="1600" dirty="0" smtClean="0">
                <a:latin typeface="Calibri" pitchFamily="34" charset="0"/>
              </a:rPr>
              <a:t> </a:t>
            </a:r>
            <a:r>
              <a:rPr lang="en-US" sz="1600" dirty="0">
                <a:latin typeface="Calibri" pitchFamily="34" charset="0"/>
              </a:rPr>
              <a:t>121cm, </a:t>
            </a:r>
            <a:r>
              <a:rPr lang="en-US" sz="1600" dirty="0" smtClean="0">
                <a:latin typeface="Calibri" pitchFamily="34" charset="0"/>
              </a:rPr>
              <a:t>s</a:t>
            </a:r>
            <a:r>
              <a:rPr lang="sr-Latn-RS" sz="1600" dirty="0" smtClean="0">
                <a:latin typeface="Calibri" pitchFamily="34" charset="0"/>
              </a:rPr>
              <a:t>tranice</a:t>
            </a:r>
            <a:r>
              <a:rPr lang="en-US" sz="1600" dirty="0" smtClean="0">
                <a:latin typeface="Calibri" pitchFamily="34" charset="0"/>
              </a:rPr>
              <a:t> </a:t>
            </a:r>
            <a:r>
              <a:rPr lang="en-US" sz="1600" dirty="0">
                <a:latin typeface="Calibri" pitchFamily="34" charset="0"/>
              </a:rPr>
              <a:t>84.5x84.5 cm</a:t>
            </a:r>
            <a:br>
              <a:rPr lang="en-US" sz="1600" dirty="0">
                <a:latin typeface="Calibri" pitchFamily="34" charset="0"/>
              </a:rPr>
            </a:br>
            <a:r>
              <a:rPr lang="en-US" sz="1600" dirty="0" err="1">
                <a:latin typeface="Calibri" pitchFamily="34" charset="0"/>
              </a:rPr>
              <a:t>Haags</a:t>
            </a:r>
            <a:r>
              <a:rPr lang="en-US" sz="1600" dirty="0">
                <a:latin typeface="Calibri" pitchFamily="34" charset="0"/>
              </a:rPr>
              <a:t> </a:t>
            </a:r>
            <a:r>
              <a:rPr lang="en-US" sz="1600" dirty="0" err="1">
                <a:latin typeface="Calibri" pitchFamily="34" charset="0"/>
              </a:rPr>
              <a:t>Gemeentemuseum</a:t>
            </a:r>
            <a:endParaRPr lang="en-US" sz="1600" dirty="0">
              <a:latin typeface="Calibri"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2" descr="http://www.snap-dragon.com/_private/PM/B98.jpg"/>
          <p:cNvPicPr>
            <a:picLocks noChangeAspect="1" noChangeArrowheads="1"/>
          </p:cNvPicPr>
          <p:nvPr/>
        </p:nvPicPr>
        <p:blipFill>
          <a:blip r:embed="rId2" cstate="print"/>
          <a:srcRect/>
          <a:stretch>
            <a:fillRect/>
          </a:stretch>
        </p:blipFill>
        <p:spPr bwMode="auto">
          <a:xfrm>
            <a:off x="3581400" y="228600"/>
            <a:ext cx="5461000" cy="5486400"/>
          </a:xfrm>
          <a:prstGeom prst="rect">
            <a:avLst/>
          </a:prstGeom>
          <a:noFill/>
          <a:ln w="9525">
            <a:noFill/>
            <a:miter lim="800000"/>
            <a:headEnd/>
            <a:tailEnd/>
          </a:ln>
        </p:spPr>
      </p:pic>
      <p:sp>
        <p:nvSpPr>
          <p:cNvPr id="139267" name="Rectangle 2"/>
          <p:cNvSpPr>
            <a:spLocks noChangeArrowheads="1"/>
          </p:cNvSpPr>
          <p:nvPr/>
        </p:nvSpPr>
        <p:spPr bwMode="auto">
          <a:xfrm>
            <a:off x="0" y="152400"/>
            <a:ext cx="3581400" cy="1754326"/>
          </a:xfrm>
          <a:prstGeom prst="rect">
            <a:avLst/>
          </a:prstGeom>
          <a:noFill/>
          <a:ln w="9525">
            <a:noFill/>
            <a:miter lim="800000"/>
            <a:headEnd/>
            <a:tailEnd/>
          </a:ln>
        </p:spPr>
        <p:txBody>
          <a:bodyPr>
            <a:spAutoFit/>
          </a:bodyPr>
          <a:lstStyle/>
          <a:p>
            <a:pPr algn="r"/>
            <a:r>
              <a:rPr lang="sr-Latn-RS" dirty="0" smtClean="0">
                <a:latin typeface="Calibri" pitchFamily="34" charset="0"/>
              </a:rPr>
              <a:t>Mondrijan, </a:t>
            </a:r>
            <a:r>
              <a:rPr lang="sr-Latn-RS" i="1" dirty="0" smtClean="0">
                <a:latin typeface="Calibri" pitchFamily="34" charset="0"/>
              </a:rPr>
              <a:t>Kompozicija sa koordinatnom mrežom </a:t>
            </a:r>
            <a:r>
              <a:rPr lang="en-US" i="1" dirty="0" smtClean="0">
                <a:latin typeface="Calibri" pitchFamily="34" charset="0"/>
              </a:rPr>
              <a:t>4: </a:t>
            </a:r>
            <a:r>
              <a:rPr lang="sr-Latn-RS" i="1" dirty="0" smtClean="0">
                <a:latin typeface="Calibri" pitchFamily="34" charset="0"/>
              </a:rPr>
              <a:t>romboidna kompozicija</a:t>
            </a:r>
            <a:r>
              <a:rPr lang="en-US" i="1" dirty="0" smtClean="0">
                <a:latin typeface="Calibri" pitchFamily="34" charset="0"/>
              </a:rPr>
              <a:t>,</a:t>
            </a:r>
            <a:r>
              <a:rPr lang="en-US" dirty="0" smtClean="0">
                <a:latin typeface="Calibri" pitchFamily="34" charset="0"/>
              </a:rPr>
              <a:t> 1918</a:t>
            </a:r>
            <a:r>
              <a:rPr lang="sr-Latn-RS" dirty="0" smtClean="0">
                <a:latin typeface="Calibri" pitchFamily="34" charset="0"/>
              </a:rPr>
              <a:t>, ulje na platnu</a:t>
            </a:r>
            <a:r>
              <a:rPr lang="en-US" dirty="0" smtClean="0">
                <a:latin typeface="Calibri" pitchFamily="34" charset="0"/>
              </a:rPr>
              <a:t>, </a:t>
            </a:r>
            <a:r>
              <a:rPr lang="en-US" dirty="0" err="1" smtClean="0">
                <a:latin typeface="Calibri" pitchFamily="34" charset="0"/>
              </a:rPr>
              <a:t>di</a:t>
            </a:r>
            <a:r>
              <a:rPr lang="sr-Latn-RS" dirty="0" smtClean="0">
                <a:latin typeface="Calibri" pitchFamily="34" charset="0"/>
              </a:rPr>
              <a:t>j</a:t>
            </a:r>
            <a:r>
              <a:rPr lang="en-US" dirty="0" err="1" smtClean="0">
                <a:latin typeface="Calibri" pitchFamily="34" charset="0"/>
              </a:rPr>
              <a:t>agonal</a:t>
            </a:r>
            <a:r>
              <a:rPr lang="sr-Latn-RS" dirty="0" smtClean="0">
                <a:latin typeface="Calibri" pitchFamily="34" charset="0"/>
              </a:rPr>
              <a:t>a</a:t>
            </a:r>
            <a:r>
              <a:rPr lang="en-US" dirty="0" smtClean="0">
                <a:latin typeface="Calibri" pitchFamily="34" charset="0"/>
              </a:rPr>
              <a:t> </a:t>
            </a:r>
            <a:r>
              <a:rPr lang="en-US" dirty="0">
                <a:latin typeface="Calibri" pitchFamily="34" charset="0"/>
              </a:rPr>
              <a:t>85cm, </a:t>
            </a:r>
            <a:r>
              <a:rPr lang="sr-Latn-RS" dirty="0" smtClean="0">
                <a:latin typeface="Calibri" pitchFamily="34" charset="0"/>
              </a:rPr>
              <a:t>stranice</a:t>
            </a:r>
            <a:r>
              <a:rPr lang="en-US" dirty="0" smtClean="0">
                <a:latin typeface="Calibri" pitchFamily="34" charset="0"/>
              </a:rPr>
              <a:t> </a:t>
            </a:r>
            <a:r>
              <a:rPr lang="en-US" dirty="0">
                <a:latin typeface="Calibri" pitchFamily="34" charset="0"/>
              </a:rPr>
              <a:t>60x60cm </a:t>
            </a:r>
            <a:br>
              <a:rPr lang="en-US" dirty="0">
                <a:latin typeface="Calibri" pitchFamily="34" charset="0"/>
              </a:rPr>
            </a:br>
            <a:r>
              <a:rPr lang="en-US" dirty="0">
                <a:latin typeface="Calibri" pitchFamily="34" charset="0"/>
              </a:rPr>
              <a:t>Philadelphia Museum of </a:t>
            </a:r>
            <a:r>
              <a:rPr lang="en-US" dirty="0" smtClean="0">
                <a:latin typeface="Calibri" pitchFamily="34" charset="0"/>
              </a:rPr>
              <a:t>Art</a:t>
            </a:r>
            <a:endParaRPr lang="en-US" dirty="0">
              <a:latin typeface="Calibri"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descr="http://www.snap-dragon.com/_private/PM/B99.jpg"/>
          <p:cNvPicPr>
            <a:picLocks noChangeAspect="1" noChangeArrowheads="1"/>
          </p:cNvPicPr>
          <p:nvPr/>
        </p:nvPicPr>
        <p:blipFill>
          <a:blip r:embed="rId2"/>
          <a:srcRect/>
          <a:stretch>
            <a:fillRect/>
          </a:stretch>
        </p:blipFill>
        <p:spPr bwMode="auto">
          <a:xfrm>
            <a:off x="2349500" y="0"/>
            <a:ext cx="6794500" cy="6858000"/>
          </a:xfrm>
          <a:prstGeom prst="rect">
            <a:avLst/>
          </a:prstGeom>
          <a:noFill/>
          <a:ln w="9525">
            <a:noFill/>
            <a:miter lim="800000"/>
            <a:headEnd/>
            <a:tailEnd/>
          </a:ln>
        </p:spPr>
      </p:pic>
      <p:sp>
        <p:nvSpPr>
          <p:cNvPr id="140291" name="Rectangle 2"/>
          <p:cNvSpPr>
            <a:spLocks noChangeArrowheads="1"/>
          </p:cNvSpPr>
          <p:nvPr/>
        </p:nvSpPr>
        <p:spPr bwMode="auto">
          <a:xfrm>
            <a:off x="152400" y="152400"/>
            <a:ext cx="2057400" cy="2800767"/>
          </a:xfrm>
          <a:prstGeom prst="rect">
            <a:avLst/>
          </a:prstGeom>
          <a:noFill/>
          <a:ln w="9525">
            <a:noFill/>
            <a:miter lim="800000"/>
            <a:headEnd/>
            <a:tailEnd/>
          </a:ln>
        </p:spPr>
        <p:txBody>
          <a:bodyPr wrap="square">
            <a:spAutoFit/>
          </a:bodyPr>
          <a:lstStyle/>
          <a:p>
            <a:pPr algn="r"/>
            <a:r>
              <a:rPr lang="sr-Latn-RS" sz="1600" dirty="0" smtClean="0">
                <a:latin typeface="Calibri" pitchFamily="34" charset="0"/>
              </a:rPr>
              <a:t>Mondrijan, </a:t>
            </a:r>
            <a:r>
              <a:rPr lang="sr-Latn-RS" sz="1600" i="1" dirty="0" smtClean="0">
                <a:latin typeface="Calibri" pitchFamily="34" charset="0"/>
              </a:rPr>
              <a:t>Kompozicija sa koordinatnom mrežom </a:t>
            </a:r>
            <a:r>
              <a:rPr lang="en-US" sz="1600" i="1" dirty="0" smtClean="0">
                <a:latin typeface="Calibri" pitchFamily="34" charset="0"/>
              </a:rPr>
              <a:t>5</a:t>
            </a:r>
            <a:r>
              <a:rPr lang="en-US" sz="1600" i="1" dirty="0">
                <a:latin typeface="Calibri" pitchFamily="34" charset="0"/>
              </a:rPr>
              <a:t>: </a:t>
            </a:r>
            <a:r>
              <a:rPr lang="sr-Latn-RS" sz="1600" i="1" dirty="0" smtClean="0">
                <a:latin typeface="Calibri" pitchFamily="34" charset="0"/>
              </a:rPr>
              <a:t>romboidna kompozicija sa bojom</a:t>
            </a:r>
            <a:r>
              <a:rPr lang="en-US" sz="1600" i="1" dirty="0" smtClean="0">
                <a:latin typeface="Calibri" pitchFamily="34" charset="0"/>
              </a:rPr>
              <a:t>, </a:t>
            </a:r>
            <a:r>
              <a:rPr lang="en-US" sz="1600" dirty="0">
                <a:latin typeface="Calibri" pitchFamily="34" charset="0"/>
              </a:rPr>
              <a:t>1919 </a:t>
            </a:r>
            <a:br>
              <a:rPr lang="en-US" sz="1600" dirty="0">
                <a:latin typeface="Calibri" pitchFamily="34" charset="0"/>
              </a:rPr>
            </a:br>
            <a:r>
              <a:rPr lang="sr-Latn-RS" sz="1600" dirty="0" smtClean="0">
                <a:latin typeface="Calibri" pitchFamily="34" charset="0"/>
              </a:rPr>
              <a:t>ulje na platnu</a:t>
            </a:r>
            <a:r>
              <a:rPr lang="en-US" sz="1600" dirty="0" smtClean="0">
                <a:latin typeface="Calibri" pitchFamily="34" charset="0"/>
              </a:rPr>
              <a:t>, </a:t>
            </a:r>
            <a:r>
              <a:rPr lang="en-US" sz="1600" dirty="0" err="1" smtClean="0">
                <a:latin typeface="Calibri" pitchFamily="34" charset="0"/>
              </a:rPr>
              <a:t>di</a:t>
            </a:r>
            <a:r>
              <a:rPr lang="sr-Latn-RS" sz="1600" dirty="0" smtClean="0">
                <a:latin typeface="Calibri" pitchFamily="34" charset="0"/>
              </a:rPr>
              <a:t>j</a:t>
            </a:r>
            <a:r>
              <a:rPr lang="en-US" sz="1600" dirty="0" err="1" smtClean="0">
                <a:latin typeface="Calibri" pitchFamily="34" charset="0"/>
              </a:rPr>
              <a:t>agonal</a:t>
            </a:r>
            <a:r>
              <a:rPr lang="sr-Latn-RS" sz="1600" dirty="0" smtClean="0">
                <a:latin typeface="Calibri" pitchFamily="34" charset="0"/>
              </a:rPr>
              <a:t>a</a:t>
            </a:r>
            <a:r>
              <a:rPr lang="en-US" sz="1600" dirty="0" smtClean="0">
                <a:latin typeface="Calibri" pitchFamily="34" charset="0"/>
              </a:rPr>
              <a:t> </a:t>
            </a:r>
            <a:r>
              <a:rPr lang="en-US" sz="1600" dirty="0">
                <a:latin typeface="Calibri" pitchFamily="34" charset="0"/>
              </a:rPr>
              <a:t>84.5cm, </a:t>
            </a:r>
            <a:r>
              <a:rPr lang="en-US" sz="1600" dirty="0" smtClean="0">
                <a:latin typeface="Calibri" pitchFamily="34" charset="0"/>
              </a:rPr>
              <a:t>s</a:t>
            </a:r>
            <a:r>
              <a:rPr lang="sr-Latn-RS" sz="1600" dirty="0" smtClean="0">
                <a:latin typeface="Calibri" pitchFamily="34" charset="0"/>
              </a:rPr>
              <a:t>tranica</a:t>
            </a:r>
            <a:r>
              <a:rPr lang="en-US" sz="1600" dirty="0" smtClean="0">
                <a:latin typeface="Calibri" pitchFamily="34" charset="0"/>
              </a:rPr>
              <a:t> 60x60cm</a:t>
            </a:r>
            <a:r>
              <a:rPr lang="sr-Latn-RS" sz="1600" dirty="0" smtClean="0">
                <a:latin typeface="Calibri" pitchFamily="34" charset="0"/>
              </a:rPr>
              <a:t>,</a:t>
            </a:r>
            <a:r>
              <a:rPr lang="en-US" sz="1600" dirty="0">
                <a:latin typeface="Calibri" pitchFamily="34" charset="0"/>
              </a:rPr>
              <a:t/>
            </a:r>
            <a:br>
              <a:rPr lang="en-US" sz="1600" dirty="0">
                <a:latin typeface="Calibri" pitchFamily="34" charset="0"/>
              </a:rPr>
            </a:br>
            <a:r>
              <a:rPr lang="en-US" sz="1600" dirty="0">
                <a:latin typeface="Calibri" pitchFamily="34" charset="0"/>
              </a:rPr>
              <a:t>Rijksmuseum </a:t>
            </a:r>
            <a:r>
              <a:rPr lang="en-US" sz="1600" dirty="0" err="1" smtClean="0">
                <a:latin typeface="Calibri" pitchFamily="34" charset="0"/>
              </a:rPr>
              <a:t>Kröller-Müller</a:t>
            </a:r>
            <a:r>
              <a:rPr lang="sr-Latn-RS" sz="1600" dirty="0" smtClean="0">
                <a:latin typeface="Calibri" pitchFamily="34" charset="0"/>
              </a:rPr>
              <a:t>,</a:t>
            </a:r>
            <a:r>
              <a:rPr lang="en-US" sz="1600" dirty="0" smtClean="0">
                <a:latin typeface="Calibri" pitchFamily="34" charset="0"/>
              </a:rPr>
              <a:t> </a:t>
            </a:r>
            <a:r>
              <a:rPr lang="en-US" sz="1600" dirty="0" err="1" smtClean="0">
                <a:latin typeface="Calibri" pitchFamily="34" charset="0"/>
              </a:rPr>
              <a:t>Otterlo</a:t>
            </a:r>
            <a:endParaRPr lang="sr-Latn-RS" sz="1600" dirty="0" smtClean="0">
              <a:latin typeface="Calibri"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4" descr="http://www.snap-dragon.com/_private/PM/B100.jpg"/>
          <p:cNvPicPr>
            <a:picLocks noChangeAspect="1" noChangeArrowheads="1"/>
          </p:cNvPicPr>
          <p:nvPr/>
        </p:nvPicPr>
        <p:blipFill>
          <a:blip r:embed="rId2"/>
          <a:srcRect/>
          <a:stretch>
            <a:fillRect/>
          </a:stretch>
        </p:blipFill>
        <p:spPr bwMode="auto">
          <a:xfrm>
            <a:off x="2263775" y="0"/>
            <a:ext cx="6880225" cy="6858000"/>
          </a:xfrm>
          <a:prstGeom prst="rect">
            <a:avLst/>
          </a:prstGeom>
          <a:noFill/>
          <a:ln w="9525">
            <a:noFill/>
            <a:miter lim="800000"/>
            <a:headEnd/>
            <a:tailEnd/>
          </a:ln>
        </p:spPr>
      </p:pic>
      <p:sp>
        <p:nvSpPr>
          <p:cNvPr id="141315" name="Rectangle 3"/>
          <p:cNvSpPr>
            <a:spLocks noChangeArrowheads="1"/>
          </p:cNvSpPr>
          <p:nvPr/>
        </p:nvSpPr>
        <p:spPr bwMode="auto">
          <a:xfrm>
            <a:off x="0" y="152400"/>
            <a:ext cx="2286000" cy="2554545"/>
          </a:xfrm>
          <a:prstGeom prst="rect">
            <a:avLst/>
          </a:prstGeom>
          <a:noFill/>
          <a:ln w="9525">
            <a:noFill/>
            <a:miter lim="800000"/>
            <a:headEnd/>
            <a:tailEnd/>
          </a:ln>
        </p:spPr>
        <p:txBody>
          <a:bodyPr>
            <a:spAutoFit/>
          </a:bodyPr>
          <a:lstStyle/>
          <a:p>
            <a:pPr algn="r"/>
            <a:r>
              <a:rPr lang="sr-Latn-RS" sz="1600" dirty="0" smtClean="0">
                <a:latin typeface="Calibri" pitchFamily="34" charset="0"/>
              </a:rPr>
              <a:t>Mondrijan, </a:t>
            </a:r>
            <a:r>
              <a:rPr lang="sr-Latn-RS" sz="1600" i="1" dirty="0" smtClean="0">
                <a:latin typeface="Calibri" pitchFamily="34" charset="0"/>
              </a:rPr>
              <a:t>Kompozicija sa koordinatnom mrežom </a:t>
            </a:r>
            <a:r>
              <a:rPr lang="en-US" sz="1600" i="1" dirty="0" smtClean="0">
                <a:latin typeface="Calibri" pitchFamily="34" charset="0"/>
              </a:rPr>
              <a:t>6</a:t>
            </a:r>
            <a:r>
              <a:rPr lang="en-US" sz="1600" i="1" dirty="0">
                <a:latin typeface="Calibri" pitchFamily="34" charset="0"/>
              </a:rPr>
              <a:t>: </a:t>
            </a:r>
            <a:r>
              <a:rPr lang="sr-Latn-RS" sz="1600" i="1" dirty="0" smtClean="0">
                <a:latin typeface="Calibri" pitchFamily="34" charset="0"/>
              </a:rPr>
              <a:t>romboidna kompozicija sa bojom</a:t>
            </a:r>
            <a:r>
              <a:rPr lang="en-US" sz="1600" i="1" dirty="0" smtClean="0">
                <a:latin typeface="Calibri" pitchFamily="34" charset="0"/>
              </a:rPr>
              <a:t>, </a:t>
            </a:r>
            <a:r>
              <a:rPr lang="en-US" sz="1600" dirty="0" smtClean="0">
                <a:latin typeface="Calibri" pitchFamily="34" charset="0"/>
              </a:rPr>
              <a:t>1919 </a:t>
            </a:r>
            <a:br>
              <a:rPr lang="en-US" sz="1600" dirty="0" smtClean="0">
                <a:latin typeface="Calibri" pitchFamily="34" charset="0"/>
              </a:rPr>
            </a:br>
            <a:r>
              <a:rPr lang="sr-Latn-RS" sz="1600" dirty="0" smtClean="0">
                <a:latin typeface="Calibri" pitchFamily="34" charset="0"/>
              </a:rPr>
              <a:t>ulje na platnu</a:t>
            </a:r>
            <a:r>
              <a:rPr lang="en-US" sz="1600" dirty="0" smtClean="0">
                <a:latin typeface="Calibri" pitchFamily="34" charset="0"/>
              </a:rPr>
              <a:t>, </a:t>
            </a:r>
            <a:r>
              <a:rPr lang="en-US" sz="1600" dirty="0" err="1" smtClean="0">
                <a:latin typeface="Calibri" pitchFamily="34" charset="0"/>
              </a:rPr>
              <a:t>di</a:t>
            </a:r>
            <a:r>
              <a:rPr lang="sr-Latn-RS" sz="1600" dirty="0" smtClean="0">
                <a:latin typeface="Calibri" pitchFamily="34" charset="0"/>
              </a:rPr>
              <a:t>j</a:t>
            </a:r>
            <a:r>
              <a:rPr lang="en-US" sz="1600" dirty="0" err="1" smtClean="0">
                <a:latin typeface="Calibri" pitchFamily="34" charset="0"/>
              </a:rPr>
              <a:t>agonal</a:t>
            </a:r>
            <a:r>
              <a:rPr lang="sr-Latn-RS" sz="1600" dirty="0" smtClean="0">
                <a:latin typeface="Calibri" pitchFamily="34" charset="0"/>
              </a:rPr>
              <a:t>a</a:t>
            </a:r>
            <a:r>
              <a:rPr lang="en-US" sz="1600" dirty="0" smtClean="0">
                <a:latin typeface="Calibri" pitchFamily="34" charset="0"/>
              </a:rPr>
              <a:t> </a:t>
            </a:r>
            <a:r>
              <a:rPr lang="en-US" sz="1600" dirty="0">
                <a:latin typeface="Calibri" pitchFamily="34" charset="0"/>
              </a:rPr>
              <a:t>68.5/69cm, </a:t>
            </a:r>
            <a:r>
              <a:rPr lang="en-US" sz="1600" dirty="0" smtClean="0">
                <a:latin typeface="Calibri" pitchFamily="34" charset="0"/>
              </a:rPr>
              <a:t>s</a:t>
            </a:r>
            <a:r>
              <a:rPr lang="sr-Latn-RS" sz="1600" dirty="0" smtClean="0">
                <a:latin typeface="Calibri" pitchFamily="34" charset="0"/>
              </a:rPr>
              <a:t>tranica</a:t>
            </a:r>
            <a:r>
              <a:rPr lang="en-US" sz="1600" dirty="0" smtClean="0">
                <a:latin typeface="Calibri" pitchFamily="34" charset="0"/>
              </a:rPr>
              <a:t> </a:t>
            </a:r>
            <a:r>
              <a:rPr lang="en-US" sz="1600" dirty="0">
                <a:latin typeface="Calibri" pitchFamily="34" charset="0"/>
              </a:rPr>
              <a:t>49x49cm</a:t>
            </a:r>
            <a:br>
              <a:rPr lang="en-US" sz="1600" dirty="0">
                <a:latin typeface="Calibri" pitchFamily="34" charset="0"/>
              </a:rPr>
            </a:br>
            <a:r>
              <a:rPr lang="en-US" sz="1600" dirty="0">
                <a:latin typeface="Calibri" pitchFamily="34" charset="0"/>
              </a:rPr>
              <a:t>Rijksmuseum </a:t>
            </a:r>
            <a:r>
              <a:rPr lang="en-US" sz="1600" dirty="0" err="1">
                <a:latin typeface="Calibri" pitchFamily="34" charset="0"/>
              </a:rPr>
              <a:t>Kröller-Müller</a:t>
            </a:r>
            <a:r>
              <a:rPr lang="en-US" sz="1600" dirty="0">
                <a:latin typeface="Calibri" pitchFamily="34" charset="0"/>
              </a:rPr>
              <a:t>, </a:t>
            </a:r>
            <a:r>
              <a:rPr lang="en-US" sz="1600" dirty="0" err="1">
                <a:latin typeface="Calibri" pitchFamily="34" charset="0"/>
              </a:rPr>
              <a:t>Otterlo</a:t>
            </a:r>
            <a:endParaRPr lang="en-US" sz="1600" dirty="0">
              <a:latin typeface="Calibri"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idx="4294967295"/>
          </p:nvPr>
        </p:nvSpPr>
        <p:spPr>
          <a:xfrm>
            <a:off x="457200" y="274638"/>
            <a:ext cx="8229600" cy="868362"/>
          </a:xfrm>
        </p:spPr>
        <p:txBody>
          <a:bodyPr/>
          <a:lstStyle/>
          <a:p>
            <a:r>
              <a:rPr lang="en-US" sz="4000" dirty="0" smtClean="0">
                <a:latin typeface="Calibri" pitchFamily="34" charset="0"/>
              </a:rPr>
              <a:t>H</a:t>
            </a:r>
            <a:r>
              <a:rPr lang="sr-Latn-RS" sz="4000" dirty="0" smtClean="0">
                <a:latin typeface="Calibri" pitchFamily="34" charset="0"/>
              </a:rPr>
              <a:t>olandija posle 1914</a:t>
            </a:r>
            <a:endParaRPr lang="en-US" sz="4000" dirty="0"/>
          </a:p>
        </p:txBody>
      </p:sp>
      <p:sp>
        <p:nvSpPr>
          <p:cNvPr id="122883" name="Rectangle 3"/>
          <p:cNvSpPr>
            <a:spLocks noGrp="1" noChangeArrowheads="1"/>
          </p:cNvSpPr>
          <p:nvPr>
            <p:ph type="body" idx="4294967295"/>
          </p:nvPr>
        </p:nvSpPr>
        <p:spPr>
          <a:xfrm>
            <a:off x="457200" y="1371600"/>
            <a:ext cx="8229600" cy="4754563"/>
          </a:xfrm>
        </p:spPr>
        <p:txBody>
          <a:bodyPr/>
          <a:lstStyle/>
          <a:p>
            <a:pPr>
              <a:lnSpc>
                <a:spcPct val="90000"/>
              </a:lnSpc>
            </a:pPr>
            <a:r>
              <a:rPr lang="nl-NL" sz="2400" b="1">
                <a:latin typeface="Calibri" pitchFamily="34" charset="0"/>
              </a:rPr>
              <a:t>Mondrijan</a:t>
            </a:r>
            <a:r>
              <a:rPr lang="nl-NL" sz="2400">
                <a:latin typeface="Calibri" pitchFamily="34" charset="0"/>
              </a:rPr>
              <a:t> je 1915. i 1916 bio u Larenu, u čestim kontaktima sa Šenmekersom. </a:t>
            </a:r>
            <a:endParaRPr lang="sr-Latn-CS" sz="2400">
              <a:latin typeface="Calibri" pitchFamily="34" charset="0"/>
            </a:endParaRPr>
          </a:p>
          <a:p>
            <a:pPr>
              <a:lnSpc>
                <a:spcPct val="90000"/>
              </a:lnSpc>
            </a:pPr>
            <a:r>
              <a:rPr lang="nl-NL" sz="2400">
                <a:latin typeface="Calibri" pitchFamily="34" charset="0"/>
              </a:rPr>
              <a:t>Tokom ovog perioda on uglavnom nije slikao već pisao svoj osnovni teorijski esej pod nazivom “Ne</a:t>
            </a:r>
            <a:r>
              <a:rPr lang="sr-Latn-CS" sz="2400">
                <a:latin typeface="Calibri" pitchFamily="34" charset="0"/>
              </a:rPr>
              <a:t>o</a:t>
            </a:r>
            <a:r>
              <a:rPr lang="nl-NL" sz="2400">
                <a:latin typeface="Calibri" pitchFamily="34" charset="0"/>
              </a:rPr>
              <a:t>plasticizam u slikarstvu” koji se prvo pojavio u prvih dvanaest brojeva časopisa De Stijl tokom 1917-18 i na kome je još dva puta radio, prvo na francuskom a onda i na engleskom.</a:t>
            </a:r>
            <a:endParaRPr lang="sr-Latn-CS" sz="2400">
              <a:latin typeface="Calibri" pitchFamily="34" charset="0"/>
            </a:endParaRPr>
          </a:p>
          <a:p>
            <a:pPr>
              <a:lnSpc>
                <a:spcPct val="90000"/>
              </a:lnSpc>
            </a:pPr>
            <a:endParaRPr lang="sr-Latn-CS" sz="2400">
              <a:latin typeface="Calibri" pitchFamily="34" charset="0"/>
            </a:endParaRPr>
          </a:p>
          <a:p>
            <a:pPr>
              <a:lnSpc>
                <a:spcPct val="90000"/>
              </a:lnSpc>
            </a:pPr>
            <a:r>
              <a:rPr lang="nl-NL" sz="2400">
                <a:latin typeface="Calibri" pitchFamily="34" charset="0"/>
              </a:rPr>
              <a:t>francuska verzija se pojavila kao </a:t>
            </a:r>
            <a:r>
              <a:rPr lang="nl-NL" sz="2400" i="1">
                <a:latin typeface="Calibri" pitchFamily="34" charset="0"/>
              </a:rPr>
              <a:t>Le Neoplasticisme </a:t>
            </a:r>
            <a:r>
              <a:rPr lang="nl-NL" sz="2400">
                <a:latin typeface="Calibri" pitchFamily="34" charset="0"/>
              </a:rPr>
              <a:t>1920, a onda kao </a:t>
            </a:r>
            <a:r>
              <a:rPr lang="nl-NL" sz="2400" i="1">
                <a:latin typeface="Calibri" pitchFamily="34" charset="0"/>
              </a:rPr>
              <a:t>Plastic Art and Pure Plastic Art </a:t>
            </a:r>
            <a:r>
              <a:rPr lang="nl-NL" sz="2400">
                <a:latin typeface="Calibri" pitchFamily="34" charset="0"/>
              </a:rPr>
              <a:t>1937 na engleskom. </a:t>
            </a:r>
            <a:endParaRPr lang="sr-Latn-CS" sz="2400">
              <a:latin typeface="Calibri" pitchFamily="34" charset="0"/>
            </a:endParaRPr>
          </a:p>
          <a:p>
            <a:pPr>
              <a:lnSpc>
                <a:spcPct val="90000"/>
              </a:lnSpc>
            </a:pPr>
            <a:r>
              <a:rPr lang="nl-NL" sz="2400">
                <a:latin typeface="Calibri" pitchFamily="34" charset="0"/>
              </a:rPr>
              <a:t>Sama reč </a:t>
            </a:r>
            <a:r>
              <a:rPr lang="nl-NL" sz="2400" b="1">
                <a:latin typeface="Calibri" pitchFamily="34" charset="0"/>
              </a:rPr>
              <a:t>neoplasticizam</a:t>
            </a:r>
            <a:r>
              <a:rPr lang="nl-NL" sz="2400">
                <a:latin typeface="Calibri" pitchFamily="34" charset="0"/>
              </a:rPr>
              <a:t> izvedena je iz holandske reč</a:t>
            </a:r>
            <a:r>
              <a:rPr lang="sr-Latn-CS" sz="2400">
                <a:latin typeface="Calibri" pitchFamily="34" charset="0"/>
              </a:rPr>
              <a:t>i</a:t>
            </a:r>
            <a:r>
              <a:rPr lang="nl-NL" sz="2400">
                <a:latin typeface="Calibri" pitchFamily="34" charset="0"/>
              </a:rPr>
              <a:t> </a:t>
            </a:r>
            <a:r>
              <a:rPr lang="nl-NL" sz="2400" b="1">
                <a:latin typeface="Calibri" pitchFamily="34" charset="0"/>
              </a:rPr>
              <a:t>nieuwe beelding</a:t>
            </a:r>
            <a:r>
              <a:rPr lang="nl-NL" sz="2400">
                <a:latin typeface="Calibri" pitchFamily="34" charset="0"/>
              </a:rPr>
              <a:t> </a:t>
            </a:r>
            <a:r>
              <a:rPr lang="sr-Latn-CS" sz="2400">
                <a:latin typeface="Calibri" pitchFamily="34" charset="0"/>
              </a:rPr>
              <a:t>(novo oblikovanje) </a:t>
            </a:r>
            <a:r>
              <a:rPr lang="nl-NL" sz="2400">
                <a:latin typeface="Calibri" pitchFamily="34" charset="0"/>
              </a:rPr>
              <a:t>koju je prvi skovao Šenmekers u svojoj knjizi “Nova slika sveta” iz 1915.</a:t>
            </a:r>
            <a:endParaRPr lang="en-US" sz="24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2" descr="http://www.snap-dragon.com/_private/PM/B103v2.jpg"/>
          <p:cNvPicPr>
            <a:picLocks noChangeAspect="1" noChangeArrowheads="1"/>
          </p:cNvPicPr>
          <p:nvPr/>
        </p:nvPicPr>
        <p:blipFill>
          <a:blip r:embed="rId2"/>
          <a:srcRect/>
          <a:stretch>
            <a:fillRect/>
          </a:stretch>
        </p:blipFill>
        <p:spPr bwMode="auto">
          <a:xfrm>
            <a:off x="2727325" y="1371600"/>
            <a:ext cx="6416675" cy="5334000"/>
          </a:xfrm>
          <a:prstGeom prst="rect">
            <a:avLst/>
          </a:prstGeom>
          <a:noFill/>
          <a:ln w="9525">
            <a:noFill/>
            <a:miter lim="800000"/>
            <a:headEnd/>
            <a:tailEnd/>
          </a:ln>
        </p:spPr>
      </p:pic>
      <p:sp>
        <p:nvSpPr>
          <p:cNvPr id="142339" name="Rectangle 2"/>
          <p:cNvSpPr>
            <a:spLocks noChangeArrowheads="1"/>
          </p:cNvSpPr>
          <p:nvPr/>
        </p:nvSpPr>
        <p:spPr bwMode="auto">
          <a:xfrm>
            <a:off x="2590800" y="381000"/>
            <a:ext cx="6400800" cy="830997"/>
          </a:xfrm>
          <a:prstGeom prst="rect">
            <a:avLst/>
          </a:prstGeom>
          <a:noFill/>
          <a:ln w="9525">
            <a:noFill/>
            <a:miter lim="800000"/>
            <a:headEnd/>
            <a:tailEnd/>
          </a:ln>
        </p:spPr>
        <p:txBody>
          <a:bodyPr>
            <a:spAutoFit/>
          </a:bodyPr>
          <a:lstStyle/>
          <a:p>
            <a:pPr algn="ctr"/>
            <a:r>
              <a:rPr lang="sr-Latn-RS" sz="1600" dirty="0" smtClean="0">
                <a:latin typeface="Calibri" pitchFamily="34" charset="0"/>
              </a:rPr>
              <a:t>Mondrijan, </a:t>
            </a:r>
            <a:r>
              <a:rPr lang="sr-Latn-RS" sz="1600" i="1" dirty="0" smtClean="0">
                <a:latin typeface="Calibri" pitchFamily="34" charset="0"/>
              </a:rPr>
              <a:t>Kompozicija sa koordinatnom mrežom </a:t>
            </a:r>
            <a:r>
              <a:rPr lang="en-US" sz="1600" i="1" dirty="0" smtClean="0">
                <a:latin typeface="Calibri" pitchFamily="34" charset="0"/>
              </a:rPr>
              <a:t>9</a:t>
            </a:r>
            <a:r>
              <a:rPr lang="en-US" sz="1600" i="1" dirty="0">
                <a:latin typeface="Calibri" pitchFamily="34" charset="0"/>
              </a:rPr>
              <a:t>: </a:t>
            </a:r>
            <a:r>
              <a:rPr lang="sr-Latn-RS" sz="1600" i="1" dirty="0" smtClean="0">
                <a:latin typeface="Calibri" pitchFamily="34" charset="0"/>
              </a:rPr>
              <a:t>šahovsko polje sa svetlm bojama,</a:t>
            </a:r>
            <a:r>
              <a:rPr lang="en-US" sz="1600" i="1" dirty="0" smtClean="0">
                <a:latin typeface="Calibri" pitchFamily="34" charset="0"/>
              </a:rPr>
              <a:t> </a:t>
            </a:r>
            <a:r>
              <a:rPr lang="en-US" sz="1600" dirty="0" smtClean="0">
                <a:latin typeface="Calibri" pitchFamily="34" charset="0"/>
              </a:rPr>
              <a:t>1919</a:t>
            </a:r>
            <a:r>
              <a:rPr lang="sr-Latn-RS" sz="1600" dirty="0" smtClean="0">
                <a:latin typeface="Calibri" pitchFamily="34" charset="0"/>
              </a:rPr>
              <a:t>, ulje na platnu, </a:t>
            </a:r>
            <a:r>
              <a:rPr lang="en-US" sz="1600" dirty="0" smtClean="0">
                <a:latin typeface="Calibri" pitchFamily="34" charset="0"/>
              </a:rPr>
              <a:t>86x106 cm</a:t>
            </a:r>
            <a:r>
              <a:rPr lang="sr-Latn-RS" sz="1600" dirty="0" smtClean="0">
                <a:latin typeface="Calibri" pitchFamily="34" charset="0"/>
              </a:rPr>
              <a:t>, </a:t>
            </a:r>
            <a:r>
              <a:rPr lang="en-US" sz="1600" dirty="0" err="1" smtClean="0"/>
              <a:t>Gementemuseum</a:t>
            </a:r>
            <a:r>
              <a:rPr lang="en-US" sz="1600" dirty="0" smtClean="0"/>
              <a:t>, The Hague </a:t>
            </a:r>
            <a:endParaRPr lang="en-US" sz="1600" dirty="0">
              <a:latin typeface="Calibri" pitchFamily="34" charset="0"/>
            </a:endParaRPr>
          </a:p>
        </p:txBody>
      </p:sp>
      <p:sp>
        <p:nvSpPr>
          <p:cNvPr id="142340" name="Rectangle 3"/>
          <p:cNvSpPr>
            <a:spLocks noChangeArrowheads="1"/>
          </p:cNvSpPr>
          <p:nvPr/>
        </p:nvSpPr>
        <p:spPr bwMode="auto">
          <a:xfrm>
            <a:off x="152400" y="4191000"/>
            <a:ext cx="2590800" cy="2339102"/>
          </a:xfrm>
          <a:prstGeom prst="rect">
            <a:avLst/>
          </a:prstGeom>
          <a:noFill/>
          <a:ln w="9525">
            <a:noFill/>
            <a:miter lim="800000"/>
            <a:headEnd/>
            <a:tailEnd/>
          </a:ln>
        </p:spPr>
        <p:txBody>
          <a:bodyPr>
            <a:spAutoFit/>
          </a:bodyPr>
          <a:lstStyle/>
          <a:p>
            <a:r>
              <a:rPr lang="pl-PL" sz="1600" dirty="0" smtClean="0">
                <a:latin typeface="Calibri" pitchFamily="34" charset="0"/>
              </a:rPr>
              <a:t>Ovim slikama/kompozicijama sa </a:t>
            </a:r>
            <a:r>
              <a:rPr lang="pl-PL" sz="1600" b="1" dirty="0" smtClean="0">
                <a:latin typeface="Calibri" pitchFamily="34" charset="0"/>
              </a:rPr>
              <a:t>šahovskim poljima</a:t>
            </a:r>
            <a:r>
              <a:rPr lang="pl-PL" sz="1600" dirty="0" smtClean="0">
                <a:latin typeface="Calibri" pitchFamily="34" charset="0"/>
              </a:rPr>
              <a:t> Mondrijan na kraju nije bio zadovoljan jer su i dalje implicirale prostor (prednji planovi sa bojom na pozadini bele i sive) i </a:t>
            </a:r>
            <a:r>
              <a:rPr lang="pl-PL" sz="1600" dirty="0">
                <a:latin typeface="Calibri" pitchFamily="34" charset="0"/>
              </a:rPr>
              <a:t>stoga </a:t>
            </a:r>
            <a:r>
              <a:rPr lang="pl-PL" sz="1600" dirty="0" smtClean="0">
                <a:latin typeface="Calibri" pitchFamily="34" charset="0"/>
              </a:rPr>
              <a:t>su bile “nečiste”, nedostajalo im je </a:t>
            </a:r>
            <a:r>
              <a:rPr lang="pl-PL" sz="1600" dirty="0">
                <a:latin typeface="Calibri" pitchFamily="34" charset="0"/>
              </a:rPr>
              <a:t>potpuno jedinstvo</a:t>
            </a:r>
            <a:r>
              <a:rPr lang="pl-PL" dirty="0">
                <a:latin typeface="Calibri" pitchFamily="34" charset="0"/>
              </a:rPr>
              <a: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2" descr="http://www.snap-dragon.com/_private/PM/B102v2.jpg"/>
          <p:cNvPicPr>
            <a:picLocks noChangeAspect="1" noChangeArrowheads="1"/>
          </p:cNvPicPr>
          <p:nvPr/>
        </p:nvPicPr>
        <p:blipFill>
          <a:blip r:embed="rId2" cstate="print"/>
          <a:srcRect/>
          <a:stretch>
            <a:fillRect/>
          </a:stretch>
        </p:blipFill>
        <p:spPr bwMode="auto">
          <a:xfrm>
            <a:off x="1219200" y="914400"/>
            <a:ext cx="7118350" cy="5943600"/>
          </a:xfrm>
          <a:prstGeom prst="rect">
            <a:avLst/>
          </a:prstGeom>
          <a:noFill/>
          <a:ln w="9525">
            <a:noFill/>
            <a:miter lim="800000"/>
            <a:headEnd/>
            <a:tailEnd/>
          </a:ln>
        </p:spPr>
      </p:pic>
      <p:sp>
        <p:nvSpPr>
          <p:cNvPr id="143363" name="Rectangle 2"/>
          <p:cNvSpPr>
            <a:spLocks noChangeArrowheads="1"/>
          </p:cNvSpPr>
          <p:nvPr/>
        </p:nvSpPr>
        <p:spPr bwMode="auto">
          <a:xfrm>
            <a:off x="685800" y="177225"/>
            <a:ext cx="7848600" cy="584775"/>
          </a:xfrm>
          <a:prstGeom prst="rect">
            <a:avLst/>
          </a:prstGeom>
          <a:noFill/>
          <a:ln w="9525">
            <a:noFill/>
            <a:miter lim="800000"/>
            <a:headEnd/>
            <a:tailEnd/>
          </a:ln>
        </p:spPr>
        <p:txBody>
          <a:bodyPr>
            <a:spAutoFit/>
          </a:bodyPr>
          <a:lstStyle/>
          <a:p>
            <a:pPr algn="ctr"/>
            <a:r>
              <a:rPr lang="sr-Latn-RS" sz="1600" dirty="0" smtClean="0">
                <a:latin typeface="Calibri" pitchFamily="34" charset="0"/>
              </a:rPr>
              <a:t>Mondrijan, </a:t>
            </a:r>
            <a:r>
              <a:rPr lang="sr-Latn-RS" sz="1600" i="1" dirty="0" smtClean="0">
                <a:latin typeface="Calibri" pitchFamily="34" charset="0"/>
              </a:rPr>
              <a:t>Kompozicija sa koordinatnom mrežom </a:t>
            </a:r>
            <a:r>
              <a:rPr lang="en-US" sz="1600" i="1" dirty="0" smtClean="0">
                <a:latin typeface="Calibri" pitchFamily="34" charset="0"/>
              </a:rPr>
              <a:t>8</a:t>
            </a:r>
            <a:r>
              <a:rPr lang="en-US" sz="1600" i="1" dirty="0">
                <a:latin typeface="Calibri" pitchFamily="34" charset="0"/>
              </a:rPr>
              <a:t>: </a:t>
            </a:r>
            <a:r>
              <a:rPr lang="sr-Latn-RS" sz="1600" i="1" dirty="0" smtClean="0">
                <a:latin typeface="Calibri" pitchFamily="34" charset="0"/>
              </a:rPr>
              <a:t>šahovsko polje sa tamnim bojama,</a:t>
            </a:r>
            <a:r>
              <a:rPr lang="en-US" sz="1600" i="1" dirty="0" smtClean="0">
                <a:latin typeface="Calibri" pitchFamily="34" charset="0"/>
              </a:rPr>
              <a:t> </a:t>
            </a:r>
            <a:r>
              <a:rPr lang="en-US" sz="1600" dirty="0" smtClean="0">
                <a:latin typeface="Calibri" pitchFamily="34" charset="0"/>
              </a:rPr>
              <a:t>1919 </a:t>
            </a:r>
            <a:r>
              <a:rPr lang="en-US" sz="1600" dirty="0">
                <a:latin typeface="Calibri" pitchFamily="34" charset="0"/>
              </a:rPr>
              <a:t/>
            </a:r>
            <a:br>
              <a:rPr lang="en-US" sz="1600" dirty="0">
                <a:latin typeface="Calibri" pitchFamily="34" charset="0"/>
              </a:rPr>
            </a:br>
            <a:r>
              <a:rPr lang="sr-Latn-RS" sz="1600" dirty="0" smtClean="0">
                <a:latin typeface="Calibri" pitchFamily="34" charset="0"/>
              </a:rPr>
              <a:t>ulje na platnu,</a:t>
            </a:r>
            <a:r>
              <a:rPr lang="en-US" sz="1600" dirty="0" smtClean="0">
                <a:latin typeface="Calibri" pitchFamily="34" charset="0"/>
              </a:rPr>
              <a:t> </a:t>
            </a:r>
            <a:r>
              <a:rPr lang="en-US" sz="1600" dirty="0">
                <a:latin typeface="Calibri" pitchFamily="34" charset="0"/>
              </a:rPr>
              <a:t>84x102 </a:t>
            </a:r>
            <a:r>
              <a:rPr lang="en-US" sz="1600" dirty="0" smtClean="0">
                <a:latin typeface="Calibri" pitchFamily="34" charset="0"/>
              </a:rPr>
              <a:t>cm</a:t>
            </a:r>
            <a:r>
              <a:rPr lang="sr-Latn-RS" sz="1600" dirty="0" smtClean="0">
                <a:latin typeface="Calibri" pitchFamily="34" charset="0"/>
              </a:rPr>
              <a:t>, </a:t>
            </a:r>
            <a:r>
              <a:rPr lang="en-US" sz="1600" dirty="0" err="1" smtClean="0"/>
              <a:t>Gementemuseum</a:t>
            </a:r>
            <a:endParaRPr lang="en-US" dirty="0">
              <a:latin typeface="Calibri"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2" descr="http://www.snap-dragon.com/_private/PM/B101.jpg"/>
          <p:cNvPicPr>
            <a:picLocks noChangeAspect="1" noChangeArrowheads="1"/>
          </p:cNvPicPr>
          <p:nvPr/>
        </p:nvPicPr>
        <p:blipFill>
          <a:blip r:embed="rId2"/>
          <a:srcRect/>
          <a:stretch>
            <a:fillRect/>
          </a:stretch>
        </p:blipFill>
        <p:spPr bwMode="auto">
          <a:xfrm>
            <a:off x="2514600" y="304800"/>
            <a:ext cx="6381750" cy="6400800"/>
          </a:xfrm>
          <a:prstGeom prst="rect">
            <a:avLst/>
          </a:prstGeom>
          <a:noFill/>
          <a:ln w="9525">
            <a:noFill/>
            <a:miter lim="800000"/>
            <a:headEnd/>
            <a:tailEnd/>
          </a:ln>
        </p:spPr>
      </p:pic>
      <p:sp>
        <p:nvSpPr>
          <p:cNvPr id="144387" name="Rectangle 2"/>
          <p:cNvSpPr>
            <a:spLocks noChangeArrowheads="1"/>
          </p:cNvSpPr>
          <p:nvPr/>
        </p:nvSpPr>
        <p:spPr bwMode="auto">
          <a:xfrm>
            <a:off x="228600" y="457200"/>
            <a:ext cx="2209800" cy="2031325"/>
          </a:xfrm>
          <a:prstGeom prst="rect">
            <a:avLst/>
          </a:prstGeom>
          <a:noFill/>
          <a:ln w="9525">
            <a:noFill/>
            <a:miter lim="800000"/>
            <a:headEnd/>
            <a:tailEnd/>
          </a:ln>
        </p:spPr>
        <p:txBody>
          <a:bodyPr>
            <a:spAutoFit/>
          </a:bodyPr>
          <a:lstStyle/>
          <a:p>
            <a:pPr algn="r"/>
            <a:r>
              <a:rPr lang="sr-Latn-RS" dirty="0" smtClean="0">
                <a:latin typeface="Calibri" pitchFamily="34" charset="0"/>
              </a:rPr>
              <a:t>Mondrijan, </a:t>
            </a:r>
            <a:r>
              <a:rPr lang="sr-Latn-RS" i="1" dirty="0" smtClean="0">
                <a:latin typeface="Calibri" pitchFamily="34" charset="0"/>
              </a:rPr>
              <a:t>Kompozicija sa koordinatnom mrežom </a:t>
            </a:r>
            <a:r>
              <a:rPr lang="en-US" i="1" dirty="0" smtClean="0">
                <a:latin typeface="Calibri" pitchFamily="34" charset="0"/>
              </a:rPr>
              <a:t>7</a:t>
            </a:r>
            <a:r>
              <a:rPr lang="en-US" i="1" dirty="0">
                <a:latin typeface="Calibri" pitchFamily="34" charset="0"/>
              </a:rPr>
              <a:t>, </a:t>
            </a:r>
            <a:r>
              <a:rPr lang="en-US" dirty="0">
                <a:latin typeface="Calibri" pitchFamily="34" charset="0"/>
              </a:rPr>
              <a:t>1919 </a:t>
            </a:r>
            <a:br>
              <a:rPr lang="en-US" dirty="0">
                <a:latin typeface="Calibri" pitchFamily="34" charset="0"/>
              </a:rPr>
            </a:br>
            <a:r>
              <a:rPr lang="sr-Latn-RS" dirty="0" smtClean="0">
                <a:latin typeface="Calibri" pitchFamily="34" charset="0"/>
              </a:rPr>
              <a:t>ulje na platnu</a:t>
            </a:r>
            <a:r>
              <a:rPr lang="en-US" dirty="0" smtClean="0">
                <a:latin typeface="Calibri" pitchFamily="34" charset="0"/>
              </a:rPr>
              <a:t>, </a:t>
            </a:r>
            <a:r>
              <a:rPr lang="en-US" dirty="0">
                <a:latin typeface="Calibri" pitchFamily="34" charset="0"/>
              </a:rPr>
              <a:t>48.5x48.5 cm</a:t>
            </a:r>
            <a:br>
              <a:rPr lang="en-US" dirty="0">
                <a:latin typeface="Calibri" pitchFamily="34" charset="0"/>
              </a:rPr>
            </a:br>
            <a:r>
              <a:rPr lang="en-US" dirty="0" err="1" smtClean="0">
                <a:latin typeface="Calibri" pitchFamily="34" charset="0"/>
              </a:rPr>
              <a:t>Kunstmuseum</a:t>
            </a:r>
            <a:r>
              <a:rPr lang="sr-Latn-RS" dirty="0" smtClean="0">
                <a:latin typeface="Calibri" pitchFamily="34" charset="0"/>
              </a:rPr>
              <a:t>,</a:t>
            </a:r>
            <a:r>
              <a:rPr lang="en-US" dirty="0" smtClean="0">
                <a:latin typeface="Calibri" pitchFamily="34" charset="0"/>
              </a:rPr>
              <a:t> </a:t>
            </a:r>
            <a:r>
              <a:rPr lang="en-US" dirty="0">
                <a:latin typeface="Calibri" pitchFamily="34" charset="0"/>
              </a:rPr>
              <a:t>Basel</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4" descr="http://www.snap-dragon.com/_private/PM/B114.jpg"/>
          <p:cNvPicPr>
            <a:picLocks noChangeAspect="1" noChangeArrowheads="1"/>
          </p:cNvPicPr>
          <p:nvPr/>
        </p:nvPicPr>
        <p:blipFill>
          <a:blip r:embed="rId2"/>
          <a:srcRect/>
          <a:stretch>
            <a:fillRect/>
          </a:stretch>
        </p:blipFill>
        <p:spPr bwMode="auto">
          <a:xfrm>
            <a:off x="2895600" y="533400"/>
            <a:ext cx="6154738" cy="5334000"/>
          </a:xfrm>
          <a:prstGeom prst="rect">
            <a:avLst/>
          </a:prstGeom>
          <a:noFill/>
          <a:ln w="9525">
            <a:noFill/>
            <a:miter lim="800000"/>
            <a:headEnd/>
            <a:tailEnd/>
          </a:ln>
        </p:spPr>
      </p:pic>
      <p:sp>
        <p:nvSpPr>
          <p:cNvPr id="145412" name="Rectangle 4"/>
          <p:cNvSpPr>
            <a:spLocks noChangeArrowheads="1"/>
          </p:cNvSpPr>
          <p:nvPr/>
        </p:nvSpPr>
        <p:spPr bwMode="auto">
          <a:xfrm>
            <a:off x="0" y="152400"/>
            <a:ext cx="4163191" cy="446276"/>
          </a:xfrm>
          <a:prstGeom prst="rect">
            <a:avLst/>
          </a:prstGeom>
          <a:noFill/>
          <a:ln w="9525">
            <a:noFill/>
            <a:miter lim="800000"/>
            <a:headEnd/>
            <a:tailEnd/>
          </a:ln>
        </p:spPr>
        <p:txBody>
          <a:bodyPr wrap="none">
            <a:spAutoFit/>
          </a:bodyPr>
          <a:lstStyle/>
          <a:p>
            <a:r>
              <a:rPr lang="en-US" sz="2300" dirty="0" err="1" smtClean="0">
                <a:latin typeface="Calibri" pitchFamily="34" charset="0"/>
              </a:rPr>
              <a:t>Neoplasti</a:t>
            </a:r>
            <a:r>
              <a:rPr lang="sr-Latn-RS" sz="2300" dirty="0" smtClean="0">
                <a:latin typeface="Calibri" pitchFamily="34" charset="0"/>
              </a:rPr>
              <a:t>čki</a:t>
            </a:r>
            <a:r>
              <a:rPr lang="en-US" sz="2300" dirty="0" smtClean="0">
                <a:latin typeface="Calibri" pitchFamily="34" charset="0"/>
              </a:rPr>
              <a:t> </a:t>
            </a:r>
            <a:r>
              <a:rPr lang="en-US" sz="2300" dirty="0">
                <a:latin typeface="Calibri" pitchFamily="34" charset="0"/>
              </a:rPr>
              <a:t>period (1920 - 1944)</a:t>
            </a:r>
          </a:p>
        </p:txBody>
      </p:sp>
      <p:sp>
        <p:nvSpPr>
          <p:cNvPr id="145413" name="Rectangle 5"/>
          <p:cNvSpPr>
            <a:spLocks noChangeArrowheads="1"/>
          </p:cNvSpPr>
          <p:nvPr/>
        </p:nvSpPr>
        <p:spPr bwMode="auto">
          <a:xfrm>
            <a:off x="152400" y="2590800"/>
            <a:ext cx="2590800" cy="3749675"/>
          </a:xfrm>
          <a:prstGeom prst="rect">
            <a:avLst/>
          </a:prstGeom>
          <a:noFill/>
          <a:ln w="9525">
            <a:noFill/>
            <a:miter lim="800000"/>
            <a:headEnd/>
            <a:tailEnd/>
          </a:ln>
        </p:spPr>
        <p:txBody>
          <a:bodyPr>
            <a:spAutoFit/>
          </a:bodyPr>
          <a:lstStyle/>
          <a:p>
            <a:r>
              <a:rPr lang="pl-PL" sz="2000" dirty="0">
                <a:latin typeface="Calibri" pitchFamily="34" charset="0"/>
              </a:rPr>
              <a:t>Mondrianov  zahtev: plastičko i realnost.</a:t>
            </a:r>
          </a:p>
          <a:p>
            <a:endParaRPr lang="pl-PL" sz="2000" dirty="0">
              <a:latin typeface="Calibri" pitchFamily="34" charset="0"/>
            </a:endParaRPr>
          </a:p>
          <a:p>
            <a:r>
              <a:rPr lang="pl-PL" sz="2000" dirty="0">
                <a:latin typeface="Calibri" pitchFamily="34" charset="0"/>
              </a:rPr>
              <a:t>Za njega “plastički izraz” znači akciju formi i boja.</a:t>
            </a:r>
          </a:p>
          <a:p>
            <a:endParaRPr lang="pl-PL" sz="2000" dirty="0">
              <a:latin typeface="Calibri" pitchFamily="34" charset="0"/>
            </a:endParaRPr>
          </a:p>
          <a:p>
            <a:r>
              <a:rPr lang="pl-PL" sz="2000" dirty="0">
                <a:latin typeface="Calibri" pitchFamily="34" charset="0"/>
              </a:rPr>
              <a:t>“Realnost” ili “nova realnost” je realnost plastičkog izraza, ili realnosti formi i boje u slici.</a:t>
            </a:r>
          </a:p>
        </p:txBody>
      </p:sp>
      <p:sp>
        <p:nvSpPr>
          <p:cNvPr id="6" name="Rectangle 5"/>
          <p:cNvSpPr/>
          <p:nvPr/>
        </p:nvSpPr>
        <p:spPr>
          <a:xfrm>
            <a:off x="4343400" y="5858470"/>
            <a:ext cx="4572000" cy="923330"/>
          </a:xfrm>
          <a:prstGeom prst="rect">
            <a:avLst/>
          </a:prstGeom>
        </p:spPr>
        <p:txBody>
          <a:bodyPr>
            <a:spAutoFit/>
          </a:bodyPr>
          <a:lstStyle/>
          <a:p>
            <a:pPr algn="r"/>
            <a:r>
              <a:rPr lang="sr-Latn-RS" dirty="0" smtClean="0">
                <a:latin typeface="Calibri" pitchFamily="34" charset="0"/>
              </a:rPr>
              <a:t>Mondrijan, Kompozicija sa žutom, crvenom, crnom, plavom i sivom</a:t>
            </a:r>
            <a:r>
              <a:rPr lang="en-US" dirty="0" smtClean="0">
                <a:latin typeface="Calibri" pitchFamily="34" charset="0"/>
              </a:rPr>
              <a:t>, 1920</a:t>
            </a:r>
            <a:r>
              <a:rPr lang="sr-Latn-RS" dirty="0" smtClean="0">
                <a:latin typeface="Calibri" pitchFamily="34" charset="0"/>
              </a:rPr>
              <a:t>,</a:t>
            </a:r>
            <a:r>
              <a:rPr lang="en-US" dirty="0" smtClean="0">
                <a:latin typeface="Calibri" pitchFamily="34" charset="0"/>
              </a:rPr>
              <a:t> </a:t>
            </a:r>
            <a:br>
              <a:rPr lang="en-US" dirty="0" smtClean="0">
                <a:latin typeface="Calibri" pitchFamily="34" charset="0"/>
              </a:rPr>
            </a:br>
            <a:r>
              <a:rPr lang="sr-Latn-RS" dirty="0" smtClean="0">
                <a:latin typeface="Calibri" pitchFamily="34" charset="0"/>
              </a:rPr>
              <a:t>ulje na platnu</a:t>
            </a:r>
            <a:r>
              <a:rPr lang="en-US" dirty="0" smtClean="0">
                <a:latin typeface="Calibri" pitchFamily="34" charset="0"/>
              </a:rPr>
              <a:t>, 51.5x61cm</a:t>
            </a:r>
            <a:r>
              <a:rPr lang="sr-Latn-CS" dirty="0" smtClean="0">
                <a:latin typeface="Calibri" pitchFamily="34" charset="0"/>
              </a:rPr>
              <a:t>, Stedelijk</a:t>
            </a:r>
            <a:endParaRPr lang="en-US" dirty="0">
              <a:latin typeface="Calibri"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74638"/>
            <a:ext cx="8229600" cy="258762"/>
          </a:xfrm>
        </p:spPr>
        <p:txBody>
          <a:bodyPr>
            <a:normAutofit fontScale="90000"/>
          </a:bodyPr>
          <a:lstStyle/>
          <a:p>
            <a:endParaRPr lang="en-US" sz="4000"/>
          </a:p>
        </p:txBody>
      </p:sp>
      <p:sp>
        <p:nvSpPr>
          <p:cNvPr id="3" name="Content Placeholder 2"/>
          <p:cNvSpPr>
            <a:spLocks noGrp="1"/>
          </p:cNvSpPr>
          <p:nvPr>
            <p:ph idx="4294967295"/>
          </p:nvPr>
        </p:nvSpPr>
        <p:spPr>
          <a:xfrm>
            <a:off x="457200" y="685800"/>
            <a:ext cx="8229600" cy="5791200"/>
          </a:xfrm>
        </p:spPr>
        <p:txBody>
          <a:bodyPr>
            <a:normAutofit/>
          </a:bodyPr>
          <a:lstStyle/>
          <a:p>
            <a:pPr>
              <a:lnSpc>
                <a:spcPct val="90000"/>
              </a:lnSpc>
            </a:pPr>
            <a:r>
              <a:rPr lang="pl-PL" sz="2400" dirty="0">
                <a:latin typeface="Calibri" pitchFamily="34" charset="0"/>
              </a:rPr>
              <a:t>Oko 1919 Mondrijan je ispunio svoje ideale izražavanja univerzalnog kroz dinamičnu ravnotežu vertikalnih i horizontalnih linearnih struktura i osnovnih boja. Nastaviće da ih pročišćava  tokom 20-tih, 30-tih, 40-tih sve dok nije postigao nešto što je veoma blisko monumentalnom purizmu i jednostavnosti</a:t>
            </a:r>
          </a:p>
          <a:p>
            <a:pPr>
              <a:lnSpc>
                <a:spcPct val="90000"/>
              </a:lnSpc>
            </a:pPr>
            <a:r>
              <a:rPr lang="pl-PL" sz="2400" dirty="0" smtClean="0">
                <a:latin typeface="Calibri" pitchFamily="34" charset="0"/>
              </a:rPr>
              <a:t>1919. </a:t>
            </a:r>
            <a:r>
              <a:rPr lang="pl-PL" sz="2400" dirty="0">
                <a:latin typeface="Calibri" pitchFamily="34" charset="0"/>
              </a:rPr>
              <a:t>Mondrijan je našao svoje rešenje problema koje je tražio godinama – kako izraziti univerzalno uz pomoć (dinamične) ravnoteže vertikalnih i horizontalnih struktura, sa primarnim bojama koje ispunjavaju pravougana polja.</a:t>
            </a:r>
          </a:p>
          <a:p>
            <a:pPr>
              <a:lnSpc>
                <a:spcPct val="90000"/>
              </a:lnSpc>
            </a:pPr>
            <a:endParaRPr lang="pl-PL" sz="2400" dirty="0">
              <a:latin typeface="Calibri" pitchFamily="34" charset="0"/>
            </a:endParaRPr>
          </a:p>
          <a:p>
            <a:pPr>
              <a:lnSpc>
                <a:spcPct val="90000"/>
              </a:lnSpc>
            </a:pPr>
            <a:r>
              <a:rPr lang="pl-PL" sz="2400" dirty="0">
                <a:latin typeface="Calibri" pitchFamily="34" charset="0"/>
              </a:rPr>
              <a:t>Stvaranje nove vrste ravnoteže, ravnoteže u tenziji</a:t>
            </a:r>
          </a:p>
          <a:p>
            <a:pPr>
              <a:lnSpc>
                <a:spcPct val="90000"/>
              </a:lnSpc>
            </a:pPr>
            <a:endParaRPr lang="pl-PL" sz="2400" dirty="0">
              <a:latin typeface="Calibri" pitchFamily="34" charset="0"/>
            </a:endParaRPr>
          </a:p>
          <a:p>
            <a:pPr>
              <a:lnSpc>
                <a:spcPct val="90000"/>
              </a:lnSpc>
            </a:pPr>
            <a:r>
              <a:rPr lang="pl-PL" sz="2400" b="1" dirty="0">
                <a:latin typeface="Calibri" pitchFamily="34" charset="0"/>
              </a:rPr>
              <a:t>Neoplasticistička slika je mikrokosmički model</a:t>
            </a:r>
            <a:r>
              <a:rPr lang="pl-PL" sz="2400" dirty="0">
                <a:latin typeface="Calibri" pitchFamily="34" charset="0"/>
              </a:rPr>
              <a:t>, praktično-teorijski objekat u kojoj se destruktivne moći dijalektičke misli svaki put iznova testiraju</a:t>
            </a:r>
            <a:endParaRPr lang="en-US" sz="2400" dirty="0">
              <a:latin typeface="Calibri"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2" descr="http://www.snap-dragon.com/_private/PM/B105v2.jpg"/>
          <p:cNvPicPr>
            <a:picLocks noChangeAspect="1" noChangeArrowheads="1"/>
          </p:cNvPicPr>
          <p:nvPr/>
        </p:nvPicPr>
        <p:blipFill>
          <a:blip r:embed="rId2"/>
          <a:srcRect/>
          <a:stretch>
            <a:fillRect/>
          </a:stretch>
        </p:blipFill>
        <p:spPr bwMode="auto">
          <a:xfrm>
            <a:off x="2514600" y="228600"/>
            <a:ext cx="6511925" cy="6477000"/>
          </a:xfrm>
          <a:prstGeom prst="rect">
            <a:avLst/>
          </a:prstGeom>
          <a:noFill/>
          <a:ln w="9525">
            <a:noFill/>
            <a:miter lim="800000"/>
            <a:headEnd/>
            <a:tailEnd/>
          </a:ln>
        </p:spPr>
      </p:pic>
      <p:sp>
        <p:nvSpPr>
          <p:cNvPr id="147459" name="Rectangle 2"/>
          <p:cNvSpPr>
            <a:spLocks noChangeArrowheads="1"/>
          </p:cNvSpPr>
          <p:nvPr/>
        </p:nvSpPr>
        <p:spPr bwMode="auto">
          <a:xfrm>
            <a:off x="381000" y="228600"/>
            <a:ext cx="1905000" cy="2862322"/>
          </a:xfrm>
          <a:prstGeom prst="rect">
            <a:avLst/>
          </a:prstGeom>
          <a:noFill/>
          <a:ln w="9525">
            <a:noFill/>
            <a:miter lim="800000"/>
            <a:headEnd/>
            <a:tailEnd/>
          </a:ln>
        </p:spPr>
        <p:txBody>
          <a:bodyPr>
            <a:spAutoFit/>
          </a:bodyPr>
          <a:lstStyle/>
          <a:p>
            <a:pPr algn="r"/>
            <a:r>
              <a:rPr lang="sr-Latn-RS" dirty="0" smtClean="0">
                <a:latin typeface="Calibri" pitchFamily="34" charset="0"/>
              </a:rPr>
              <a:t>Mondrijan, </a:t>
            </a:r>
            <a:r>
              <a:rPr lang="sr-Latn-RS" i="1" dirty="0" smtClean="0">
                <a:latin typeface="Calibri" pitchFamily="34" charset="0"/>
              </a:rPr>
              <a:t>K</a:t>
            </a:r>
            <a:r>
              <a:rPr lang="en-US" i="1" dirty="0" err="1" smtClean="0">
                <a:latin typeface="Calibri" pitchFamily="34" charset="0"/>
              </a:rPr>
              <a:t>ompo</a:t>
            </a:r>
            <a:r>
              <a:rPr lang="sr-Latn-RS" i="1" dirty="0" smtClean="0">
                <a:latin typeface="Calibri" pitchFamily="34" charset="0"/>
              </a:rPr>
              <a:t>zicija</a:t>
            </a:r>
            <a:r>
              <a:rPr lang="en-US" i="1" dirty="0" smtClean="0">
                <a:latin typeface="Calibri" pitchFamily="34" charset="0"/>
              </a:rPr>
              <a:t> </a:t>
            </a:r>
            <a:r>
              <a:rPr lang="en-US" i="1" dirty="0">
                <a:latin typeface="Calibri" pitchFamily="34" charset="0"/>
              </a:rPr>
              <a:t>A, </a:t>
            </a:r>
            <a:r>
              <a:rPr lang="en-US" dirty="0" smtClean="0">
                <a:latin typeface="Calibri" pitchFamily="34" charset="0"/>
              </a:rPr>
              <a:t>1920</a:t>
            </a:r>
            <a:r>
              <a:rPr lang="sr-Latn-RS" dirty="0" smtClean="0">
                <a:latin typeface="Calibri" pitchFamily="34" charset="0"/>
              </a:rPr>
              <a:t>,</a:t>
            </a:r>
            <a:r>
              <a:rPr lang="en-US" dirty="0" smtClean="0">
                <a:latin typeface="Calibri" pitchFamily="34" charset="0"/>
              </a:rPr>
              <a:t> </a:t>
            </a:r>
            <a:r>
              <a:rPr lang="en-US" dirty="0">
                <a:latin typeface="Calibri" pitchFamily="34" charset="0"/>
              </a:rPr>
              <a:t/>
            </a:r>
            <a:br>
              <a:rPr lang="en-US" dirty="0">
                <a:latin typeface="Calibri" pitchFamily="34" charset="0"/>
              </a:rPr>
            </a:br>
            <a:r>
              <a:rPr lang="sr-Latn-RS" dirty="0" smtClean="0">
                <a:latin typeface="Calibri" pitchFamily="34" charset="0"/>
              </a:rPr>
              <a:t>ulje na platnu</a:t>
            </a:r>
            <a:r>
              <a:rPr lang="en-US" dirty="0" smtClean="0">
                <a:latin typeface="Calibri" pitchFamily="34" charset="0"/>
              </a:rPr>
              <a:t>, </a:t>
            </a:r>
            <a:r>
              <a:rPr lang="en-US" dirty="0">
                <a:latin typeface="Calibri" pitchFamily="34" charset="0"/>
              </a:rPr>
              <a:t>90x91 cm</a:t>
            </a:r>
            <a:r>
              <a:rPr lang="sr-Latn-CS" dirty="0">
                <a:latin typeface="Calibri" pitchFamily="34" charset="0"/>
              </a:rPr>
              <a:t>,</a:t>
            </a:r>
            <a:r>
              <a:rPr lang="it-IT" dirty="0">
                <a:latin typeface="Calibri" pitchFamily="34" charset="0"/>
              </a:rPr>
              <a:t> La Galleria Nazionale d'Arte Moderna e </a:t>
            </a:r>
            <a:r>
              <a:rPr lang="it-IT" dirty="0" smtClean="0">
                <a:latin typeface="Calibri" pitchFamily="34" charset="0"/>
              </a:rPr>
              <a:t>Contemporane</a:t>
            </a:r>
            <a:r>
              <a:rPr lang="sr-Latn-RS" dirty="0" smtClean="0">
                <a:latin typeface="Calibri" pitchFamily="34" charset="0"/>
              </a:rPr>
              <a:t>a,</a:t>
            </a:r>
            <a:r>
              <a:rPr lang="it-IT" dirty="0" smtClean="0">
                <a:latin typeface="Calibri" pitchFamily="34" charset="0"/>
              </a:rPr>
              <a:t> </a:t>
            </a:r>
            <a:r>
              <a:rPr lang="it-IT" dirty="0">
                <a:latin typeface="Calibri" pitchFamily="34" charset="0"/>
              </a:rPr>
              <a:t>Rome</a:t>
            </a:r>
            <a:endParaRPr lang="sr-Latn-CS" dirty="0">
              <a:latin typeface="Calibri" pitchFamily="34" charset="0"/>
            </a:endParaRPr>
          </a:p>
          <a:p>
            <a:pPr algn="r"/>
            <a:endParaRPr lang="en-US" dirty="0">
              <a:latin typeface="Calibri" pitchFamily="34" charset="0"/>
            </a:endParaRPr>
          </a:p>
        </p:txBody>
      </p:sp>
      <p:sp>
        <p:nvSpPr>
          <p:cNvPr id="147460" name="Rectangle 3"/>
          <p:cNvSpPr>
            <a:spLocks noChangeArrowheads="1"/>
          </p:cNvSpPr>
          <p:nvPr/>
        </p:nvSpPr>
        <p:spPr bwMode="auto">
          <a:xfrm>
            <a:off x="152400" y="3733800"/>
            <a:ext cx="2209800" cy="2838450"/>
          </a:xfrm>
          <a:prstGeom prst="rect">
            <a:avLst/>
          </a:prstGeom>
          <a:noFill/>
          <a:ln w="9525">
            <a:noFill/>
            <a:miter lim="800000"/>
            <a:headEnd/>
            <a:tailEnd/>
          </a:ln>
        </p:spPr>
        <p:txBody>
          <a:bodyPr>
            <a:spAutoFit/>
          </a:bodyPr>
          <a:lstStyle/>
          <a:p>
            <a:r>
              <a:rPr lang="pl-PL" u="sng">
                <a:latin typeface="Calibri" pitchFamily="34" charset="0"/>
              </a:rPr>
              <a:t>nova realnost </a:t>
            </a:r>
            <a:r>
              <a:rPr lang="pl-PL">
                <a:latin typeface="Calibri" pitchFamily="34" charset="0"/>
              </a:rPr>
              <a:t>počiva na ideji </a:t>
            </a:r>
            <a:r>
              <a:rPr lang="pl-PL" b="1">
                <a:latin typeface="Calibri" pitchFamily="34" charset="0"/>
              </a:rPr>
              <a:t>realnosti same slike </a:t>
            </a:r>
            <a:r>
              <a:rPr lang="pl-PL">
                <a:latin typeface="Calibri" pitchFamily="34" charset="0"/>
              </a:rPr>
              <a:t>i kao takva suprotstavljena iluzionističkoj realnosti zasnovanoj na imitaciji prirode ili romantičnim ili ekspresivnim asocijacijama</a:t>
            </a:r>
            <a:r>
              <a:rPr lang="en-US">
                <a:latin typeface="Calibri" pitchFamily="34" charset="0"/>
              </a:rPr>
              <a:t>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2" name="Picture 4" descr="http://www.snap-dragon.com/_private/PM/B131v2.jpg"/>
          <p:cNvPicPr>
            <a:picLocks noChangeAspect="1" noChangeArrowheads="1"/>
          </p:cNvPicPr>
          <p:nvPr/>
        </p:nvPicPr>
        <p:blipFill>
          <a:blip r:embed="rId2"/>
          <a:srcRect/>
          <a:stretch>
            <a:fillRect/>
          </a:stretch>
        </p:blipFill>
        <p:spPr bwMode="auto">
          <a:xfrm>
            <a:off x="3581400" y="-42863"/>
            <a:ext cx="5562600" cy="6900863"/>
          </a:xfrm>
          <a:prstGeom prst="rect">
            <a:avLst/>
          </a:prstGeom>
          <a:noFill/>
          <a:ln w="9525">
            <a:noFill/>
            <a:miter lim="800000"/>
            <a:headEnd/>
            <a:tailEnd/>
          </a:ln>
        </p:spPr>
      </p:pic>
      <p:sp>
        <p:nvSpPr>
          <p:cNvPr id="220163" name="Rectangle 3"/>
          <p:cNvSpPr>
            <a:spLocks noChangeArrowheads="1"/>
          </p:cNvSpPr>
          <p:nvPr/>
        </p:nvSpPr>
        <p:spPr bwMode="auto">
          <a:xfrm>
            <a:off x="228600" y="304800"/>
            <a:ext cx="3276600" cy="1477328"/>
          </a:xfrm>
          <a:prstGeom prst="rect">
            <a:avLst/>
          </a:prstGeom>
          <a:noFill/>
          <a:ln w="9525">
            <a:noFill/>
            <a:miter lim="800000"/>
            <a:headEnd/>
            <a:tailEnd/>
          </a:ln>
        </p:spPr>
        <p:txBody>
          <a:bodyPr>
            <a:spAutoFit/>
          </a:bodyPr>
          <a:lstStyle/>
          <a:p>
            <a:pPr algn="r"/>
            <a:r>
              <a:rPr lang="sr-Latn-RS" dirty="0" smtClean="0">
                <a:latin typeface="Calibri" pitchFamily="34" charset="0"/>
              </a:rPr>
              <a:t>Mondrijan, </a:t>
            </a:r>
            <a:r>
              <a:rPr lang="sr-Latn-RS" i="1" dirty="0" smtClean="0">
                <a:latin typeface="Calibri" pitchFamily="34" charset="0"/>
              </a:rPr>
              <a:t>Kompozicija sa crvenom, žutom, crnom, plavom i sivom,</a:t>
            </a:r>
            <a:r>
              <a:rPr lang="en-US" dirty="0" smtClean="0">
                <a:latin typeface="Calibri" pitchFamily="34" charset="0"/>
              </a:rPr>
              <a:t> 1921</a:t>
            </a:r>
            <a:r>
              <a:rPr lang="sr-Latn-RS" dirty="0" smtClean="0">
                <a:latin typeface="Calibri" pitchFamily="34" charset="0"/>
              </a:rPr>
              <a:t>,</a:t>
            </a:r>
            <a:r>
              <a:rPr lang="en-US" dirty="0" smtClean="0">
                <a:latin typeface="Calibri" pitchFamily="34" charset="0"/>
              </a:rPr>
              <a:t> </a:t>
            </a:r>
            <a:r>
              <a:rPr lang="en-US" dirty="0">
                <a:latin typeface="Calibri" pitchFamily="34" charset="0"/>
              </a:rPr>
              <a:t/>
            </a:r>
            <a:br>
              <a:rPr lang="en-US" dirty="0">
                <a:latin typeface="Calibri" pitchFamily="34" charset="0"/>
              </a:rPr>
            </a:br>
            <a:r>
              <a:rPr lang="sr-Latn-RS" dirty="0" smtClean="0">
                <a:latin typeface="Calibri" pitchFamily="34" charset="0"/>
              </a:rPr>
              <a:t>ulje na platnu</a:t>
            </a:r>
            <a:r>
              <a:rPr lang="en-US" dirty="0" smtClean="0">
                <a:latin typeface="Calibri" pitchFamily="34" charset="0"/>
              </a:rPr>
              <a:t>, 48x38cm</a:t>
            </a:r>
            <a:r>
              <a:rPr lang="sr-Latn-RS" dirty="0" smtClean="0">
                <a:latin typeface="Calibri" pitchFamily="34" charset="0"/>
              </a:rPr>
              <a:t>,</a:t>
            </a:r>
            <a:endParaRPr lang="sr-Latn-CS" dirty="0">
              <a:latin typeface="Calibri" pitchFamily="34" charset="0"/>
            </a:endParaRPr>
          </a:p>
          <a:p>
            <a:pPr algn="r"/>
            <a:r>
              <a:rPr lang="sr-Latn-CS" dirty="0" smtClean="0">
                <a:latin typeface="Calibri" pitchFamily="34" charset="0"/>
              </a:rPr>
              <a:t>privatna kolekcija</a:t>
            </a:r>
            <a:endParaRPr lang="en-US" dirty="0">
              <a:latin typeface="Calibri" pitchFamily="34" charset="0"/>
            </a:endParaRPr>
          </a:p>
        </p:txBody>
      </p:sp>
      <p:sp>
        <p:nvSpPr>
          <p:cNvPr id="220164" name="Rectangle 4"/>
          <p:cNvSpPr>
            <a:spLocks noChangeArrowheads="1"/>
          </p:cNvSpPr>
          <p:nvPr/>
        </p:nvSpPr>
        <p:spPr bwMode="auto">
          <a:xfrm>
            <a:off x="228600" y="3012281"/>
            <a:ext cx="3200400" cy="3693319"/>
          </a:xfrm>
          <a:prstGeom prst="rect">
            <a:avLst/>
          </a:prstGeom>
          <a:noFill/>
          <a:ln w="9525">
            <a:noFill/>
            <a:miter lim="800000"/>
            <a:headEnd/>
            <a:tailEnd/>
          </a:ln>
          <a:effectLst/>
        </p:spPr>
        <p:txBody>
          <a:bodyPr>
            <a:spAutoFit/>
          </a:bodyPr>
          <a:lstStyle/>
          <a:p>
            <a:r>
              <a:rPr lang="pl-PL" dirty="0">
                <a:latin typeface="Calibri" pitchFamily="34" charset="0"/>
              </a:rPr>
              <a:t>“u plastičkoj umetnosti realnost može biti izražena samo kroz 1. ravnotežu dinamičkih pokreta forme i oblika; i 2. čista sredstva koja pružaju najefektniji način da se ovo postigne</a:t>
            </a:r>
            <a:r>
              <a:rPr lang="pl-PL" dirty="0" smtClean="0">
                <a:latin typeface="Calibri" pitchFamily="34" charset="0"/>
              </a:rPr>
              <a:t>”. (Pit Mondrijan)</a:t>
            </a:r>
            <a:endParaRPr lang="pl-PL" dirty="0">
              <a:latin typeface="Calibri" pitchFamily="34" charset="0"/>
            </a:endParaRPr>
          </a:p>
          <a:p>
            <a:r>
              <a:rPr lang="pl-PL" dirty="0">
                <a:latin typeface="Calibri" pitchFamily="34" charset="0"/>
              </a:rPr>
              <a:t>Ove ideje su ga odvele ka organizacionim principima ravnoteže nejednakih suprotnosti postignutog pravim uglovima, i </a:t>
            </a:r>
            <a:r>
              <a:rPr lang="pl-PL" dirty="0" smtClean="0">
                <a:latin typeface="Calibri" pitchFamily="34" charset="0"/>
              </a:rPr>
              <a:t>redukovanju </a:t>
            </a:r>
            <a:r>
              <a:rPr lang="pl-PL" dirty="0">
                <a:latin typeface="Calibri" pitchFamily="34" charset="0"/>
              </a:rPr>
              <a:t>boje na primarne boje plus crna i bela</a:t>
            </a:r>
            <a:endParaRPr lang="en-US" dirty="0">
              <a:latin typeface="Calibri"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2" descr="http://www.snap-dragon.com/_private/PM/B130.jpg"/>
          <p:cNvPicPr>
            <a:picLocks noChangeAspect="1" noChangeArrowheads="1"/>
          </p:cNvPicPr>
          <p:nvPr/>
        </p:nvPicPr>
        <p:blipFill>
          <a:blip r:embed="rId2"/>
          <a:srcRect/>
          <a:stretch>
            <a:fillRect/>
          </a:stretch>
        </p:blipFill>
        <p:spPr bwMode="auto">
          <a:xfrm>
            <a:off x="2960688" y="0"/>
            <a:ext cx="6183312" cy="6172200"/>
          </a:xfrm>
          <a:prstGeom prst="rect">
            <a:avLst/>
          </a:prstGeom>
          <a:noFill/>
          <a:ln w="9525">
            <a:noFill/>
            <a:miter lim="800000"/>
            <a:headEnd/>
            <a:tailEnd/>
          </a:ln>
        </p:spPr>
      </p:pic>
      <p:sp>
        <p:nvSpPr>
          <p:cNvPr id="149507" name="Rectangle 3"/>
          <p:cNvSpPr>
            <a:spLocks noChangeArrowheads="1"/>
          </p:cNvSpPr>
          <p:nvPr/>
        </p:nvSpPr>
        <p:spPr bwMode="auto">
          <a:xfrm>
            <a:off x="152400" y="0"/>
            <a:ext cx="2743200" cy="2031325"/>
          </a:xfrm>
          <a:prstGeom prst="rect">
            <a:avLst/>
          </a:prstGeom>
          <a:noFill/>
          <a:ln w="9525">
            <a:noFill/>
            <a:miter lim="800000"/>
            <a:headEnd/>
            <a:tailEnd/>
          </a:ln>
        </p:spPr>
        <p:txBody>
          <a:bodyPr wrap="square">
            <a:spAutoFit/>
          </a:bodyPr>
          <a:lstStyle/>
          <a:p>
            <a:pPr algn="r"/>
            <a:r>
              <a:rPr lang="sr-Latn-RS" dirty="0" smtClean="0">
                <a:latin typeface="Calibri" pitchFamily="34" charset="0"/>
              </a:rPr>
              <a:t>Mondrijan, </a:t>
            </a:r>
            <a:r>
              <a:rPr lang="sr-Latn-RS" i="1" dirty="0" smtClean="0">
                <a:latin typeface="Calibri" pitchFamily="34" charset="0"/>
              </a:rPr>
              <a:t>Kompozicija</a:t>
            </a:r>
            <a:r>
              <a:rPr lang="en-US" i="1" dirty="0" smtClean="0">
                <a:latin typeface="Calibri" pitchFamily="34" charset="0"/>
              </a:rPr>
              <a:t> </a:t>
            </a:r>
            <a:r>
              <a:rPr lang="sr-Latn-RS" i="1" dirty="0" smtClean="0">
                <a:latin typeface="Calibri" pitchFamily="34" charset="0"/>
              </a:rPr>
              <a:t>sa velikom crvenom plohom, žutom, crnom, sivom i plavom</a:t>
            </a:r>
            <a:r>
              <a:rPr lang="en-US" i="1" dirty="0" smtClean="0">
                <a:latin typeface="Calibri" pitchFamily="34" charset="0"/>
              </a:rPr>
              <a:t>, </a:t>
            </a:r>
            <a:r>
              <a:rPr lang="en-US" dirty="0">
                <a:latin typeface="Calibri" pitchFamily="34" charset="0"/>
              </a:rPr>
              <a:t>1921 </a:t>
            </a:r>
            <a:br>
              <a:rPr lang="en-US" dirty="0">
                <a:latin typeface="Calibri" pitchFamily="34" charset="0"/>
              </a:rPr>
            </a:br>
            <a:r>
              <a:rPr lang="sr-Latn-RS" dirty="0" smtClean="0">
                <a:latin typeface="Calibri" pitchFamily="34" charset="0"/>
              </a:rPr>
              <a:t>ulje na platnu</a:t>
            </a:r>
            <a:r>
              <a:rPr lang="en-US" dirty="0" smtClean="0">
                <a:latin typeface="Calibri" pitchFamily="34" charset="0"/>
              </a:rPr>
              <a:t>, </a:t>
            </a:r>
            <a:r>
              <a:rPr lang="en-US" dirty="0">
                <a:latin typeface="Calibri" pitchFamily="34" charset="0"/>
              </a:rPr>
              <a:t>59.5x59.5 cm</a:t>
            </a:r>
            <a:endParaRPr lang="sr-Latn-CS" dirty="0">
              <a:latin typeface="Calibri" pitchFamily="34" charset="0"/>
            </a:endParaRPr>
          </a:p>
          <a:p>
            <a:pPr algn="r"/>
            <a:r>
              <a:rPr lang="sr-Latn-CS" dirty="0">
                <a:latin typeface="Calibri" pitchFamily="34" charset="0"/>
              </a:rPr>
              <a:t>Haag Gemeentemuseum</a:t>
            </a:r>
            <a:endParaRPr lang="en-US" dirty="0">
              <a:latin typeface="Calibri" pitchFamily="34" charset="0"/>
            </a:endParaRPr>
          </a:p>
        </p:txBody>
      </p:sp>
      <p:pic>
        <p:nvPicPr>
          <p:cNvPr id="149508" name="Picture 2" descr="Mondrian B130 signature"/>
          <p:cNvPicPr>
            <a:picLocks noChangeAspect="1" noChangeArrowheads="1"/>
          </p:cNvPicPr>
          <p:nvPr/>
        </p:nvPicPr>
        <p:blipFill>
          <a:blip r:embed="rId3"/>
          <a:srcRect/>
          <a:stretch>
            <a:fillRect/>
          </a:stretch>
        </p:blipFill>
        <p:spPr bwMode="auto">
          <a:xfrm>
            <a:off x="0" y="2819400"/>
            <a:ext cx="2743200" cy="2514600"/>
          </a:xfrm>
          <a:prstGeom prst="rect">
            <a:avLst/>
          </a:prstGeom>
          <a:noFill/>
          <a:ln w="9525">
            <a:noFill/>
            <a:miter lim="800000"/>
            <a:headEnd/>
            <a:tailEnd/>
          </a:ln>
        </p:spPr>
      </p:pic>
      <p:sp>
        <p:nvSpPr>
          <p:cNvPr id="5" name="Rectangle 4"/>
          <p:cNvSpPr/>
          <p:nvPr/>
        </p:nvSpPr>
        <p:spPr>
          <a:xfrm>
            <a:off x="228600" y="6211669"/>
            <a:ext cx="6096000" cy="584775"/>
          </a:xfrm>
          <a:prstGeom prst="rect">
            <a:avLst/>
          </a:prstGeom>
        </p:spPr>
        <p:txBody>
          <a:bodyPr wrap="square">
            <a:spAutoFit/>
          </a:bodyPr>
          <a:lstStyle/>
          <a:p>
            <a:r>
              <a:rPr lang="en-US" sz="1600" dirty="0" smtClean="0">
                <a:hlinkClick r:id="rId4"/>
              </a:rPr>
              <a:t>https://www.kunstmuseum.nl/en/collection/composition-large-red-plane-yellow-black-gray-and-blue?origin=gm</a:t>
            </a:r>
            <a:endParaRPr lang="en-US" sz="16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ChangeArrowheads="1"/>
          </p:cNvSpPr>
          <p:nvPr/>
        </p:nvSpPr>
        <p:spPr bwMode="auto">
          <a:xfrm>
            <a:off x="381000" y="152400"/>
            <a:ext cx="3810000" cy="1200329"/>
          </a:xfrm>
          <a:prstGeom prst="rect">
            <a:avLst/>
          </a:prstGeom>
          <a:noFill/>
          <a:ln w="9525">
            <a:noFill/>
            <a:miter lim="800000"/>
            <a:headEnd/>
            <a:tailEnd/>
          </a:ln>
        </p:spPr>
        <p:txBody>
          <a:bodyPr>
            <a:spAutoFit/>
          </a:bodyPr>
          <a:lstStyle/>
          <a:p>
            <a:pPr algn="r"/>
            <a:r>
              <a:rPr lang="sr-Latn-RS" dirty="0" smtClean="0">
                <a:latin typeface="Calibri" pitchFamily="34" charset="0"/>
              </a:rPr>
              <a:t>Mondrijan, </a:t>
            </a:r>
            <a:r>
              <a:rPr lang="sr-Latn-RS" i="1" dirty="0" smtClean="0">
                <a:latin typeface="Calibri" pitchFamily="34" charset="0"/>
              </a:rPr>
              <a:t>Kompozicija sa crvenom, plavom, crnom, žutom i sivom,</a:t>
            </a:r>
            <a:endParaRPr lang="sr-Latn-CS" i="1" dirty="0">
              <a:latin typeface="Calibri" pitchFamily="34" charset="0"/>
            </a:endParaRPr>
          </a:p>
          <a:p>
            <a:pPr algn="r"/>
            <a:r>
              <a:rPr lang="en-US" dirty="0">
                <a:latin typeface="Calibri" pitchFamily="34" charset="0"/>
              </a:rPr>
              <a:t>1921</a:t>
            </a:r>
            <a:r>
              <a:rPr lang="sr-Latn-CS" dirty="0">
                <a:latin typeface="Calibri" pitchFamily="34" charset="0"/>
              </a:rPr>
              <a:t>, </a:t>
            </a:r>
            <a:r>
              <a:rPr lang="sr-Latn-CS" dirty="0" smtClean="0">
                <a:latin typeface="Calibri" pitchFamily="34" charset="0"/>
              </a:rPr>
              <a:t>ulje na platnu,</a:t>
            </a:r>
            <a:r>
              <a:rPr lang="en-US" dirty="0" smtClean="0">
                <a:latin typeface="Calibri" pitchFamily="34" charset="0"/>
              </a:rPr>
              <a:t> </a:t>
            </a:r>
            <a:r>
              <a:rPr lang="en-US" dirty="0">
                <a:latin typeface="Calibri" pitchFamily="34" charset="0"/>
              </a:rPr>
              <a:t>76 x 52.4 cm</a:t>
            </a:r>
            <a:endParaRPr lang="sr-Latn-CS" dirty="0">
              <a:latin typeface="Calibri" pitchFamily="34" charset="0"/>
            </a:endParaRPr>
          </a:p>
          <a:p>
            <a:pPr algn="r"/>
            <a:r>
              <a:rPr lang="sr-Latn-CS" dirty="0">
                <a:latin typeface="Calibri" pitchFamily="34" charset="0"/>
              </a:rPr>
              <a:t>MoMA</a:t>
            </a:r>
            <a:endParaRPr lang="en-US" dirty="0">
              <a:latin typeface="Calibri" pitchFamily="34" charset="0"/>
            </a:endParaRPr>
          </a:p>
        </p:txBody>
      </p:sp>
      <p:pic>
        <p:nvPicPr>
          <p:cNvPr id="151555" name="Picture 2" descr="http://www.snap-dragon.com/_private/PM/B132v2.jpg"/>
          <p:cNvPicPr>
            <a:picLocks noChangeAspect="1" noChangeArrowheads="1"/>
          </p:cNvPicPr>
          <p:nvPr/>
        </p:nvPicPr>
        <p:blipFill>
          <a:blip r:embed="rId2"/>
          <a:srcRect/>
          <a:stretch>
            <a:fillRect/>
          </a:stretch>
        </p:blipFill>
        <p:spPr bwMode="auto">
          <a:xfrm>
            <a:off x="4335463" y="0"/>
            <a:ext cx="4808537" cy="6858000"/>
          </a:xfrm>
          <a:prstGeom prst="rect">
            <a:avLst/>
          </a:prstGeom>
          <a:noFill/>
          <a:ln w="9525">
            <a:noFill/>
            <a:miter lim="800000"/>
            <a:headEnd/>
            <a:tailEnd/>
          </a:ln>
        </p:spPr>
      </p:pic>
      <p:sp>
        <p:nvSpPr>
          <p:cNvPr id="151556" name="Rectangle 4"/>
          <p:cNvSpPr>
            <a:spLocks noChangeArrowheads="1"/>
          </p:cNvSpPr>
          <p:nvPr/>
        </p:nvSpPr>
        <p:spPr bwMode="auto">
          <a:xfrm>
            <a:off x="304800" y="4419600"/>
            <a:ext cx="3810000" cy="2246769"/>
          </a:xfrm>
          <a:prstGeom prst="rect">
            <a:avLst/>
          </a:prstGeom>
          <a:noFill/>
          <a:ln w="9525">
            <a:noFill/>
            <a:miter lim="800000"/>
            <a:headEnd/>
            <a:tailEnd/>
          </a:ln>
          <a:effectLst/>
        </p:spPr>
        <p:txBody>
          <a:bodyPr>
            <a:spAutoFit/>
          </a:bodyPr>
          <a:lstStyle/>
          <a:p>
            <a:r>
              <a:rPr lang="pl-PL" sz="2000" dirty="0" smtClean="0">
                <a:latin typeface="Calibri" pitchFamily="34" charset="0"/>
              </a:rPr>
              <a:t>Ne treba zaboraviti </a:t>
            </a:r>
            <a:r>
              <a:rPr lang="pl-PL" sz="2000" dirty="0">
                <a:latin typeface="Calibri" pitchFamily="34" charset="0"/>
              </a:rPr>
              <a:t>da Mondrijan nije došao do konačnog rešenja samo putem teorijskih spekulacija - njegovo slikarstvo se od početaka neumorno kretalo ka patternu apstrakne simplifikacije zasnovane na pravougaoniku površine slike</a:t>
            </a:r>
            <a:endParaRPr lang="en-US" sz="2000" dirty="0">
              <a:latin typeface="Calibri"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2" descr="http://www.snap-dragon.com/_private/PM/B134.jpg"/>
          <p:cNvPicPr>
            <a:picLocks noChangeAspect="1" noChangeArrowheads="1"/>
          </p:cNvPicPr>
          <p:nvPr/>
        </p:nvPicPr>
        <p:blipFill>
          <a:blip r:embed="rId2"/>
          <a:srcRect/>
          <a:stretch>
            <a:fillRect/>
          </a:stretch>
        </p:blipFill>
        <p:spPr bwMode="auto">
          <a:xfrm>
            <a:off x="4114800" y="1066800"/>
            <a:ext cx="4876800" cy="5514975"/>
          </a:xfrm>
          <a:prstGeom prst="rect">
            <a:avLst/>
          </a:prstGeom>
          <a:noFill/>
          <a:ln w="9525">
            <a:noFill/>
            <a:miter lim="800000"/>
            <a:headEnd/>
            <a:tailEnd/>
          </a:ln>
        </p:spPr>
      </p:pic>
      <p:sp>
        <p:nvSpPr>
          <p:cNvPr id="152579" name="Rectangle 2"/>
          <p:cNvSpPr>
            <a:spLocks noChangeArrowheads="1"/>
          </p:cNvSpPr>
          <p:nvPr/>
        </p:nvSpPr>
        <p:spPr bwMode="auto">
          <a:xfrm>
            <a:off x="5105400" y="0"/>
            <a:ext cx="3657600" cy="923330"/>
          </a:xfrm>
          <a:prstGeom prst="rect">
            <a:avLst/>
          </a:prstGeom>
          <a:noFill/>
          <a:ln w="9525">
            <a:noFill/>
            <a:miter lim="800000"/>
            <a:headEnd/>
            <a:tailEnd/>
          </a:ln>
        </p:spPr>
        <p:txBody>
          <a:bodyPr>
            <a:spAutoFit/>
          </a:bodyPr>
          <a:lstStyle/>
          <a:p>
            <a:pPr algn="r"/>
            <a:r>
              <a:rPr lang="sr-Latn-RS" dirty="0" smtClean="0">
                <a:latin typeface="Calibri" pitchFamily="34" charset="0"/>
              </a:rPr>
              <a:t>Mondrijan, </a:t>
            </a:r>
            <a:r>
              <a:rPr lang="sr-Latn-RS" i="1" dirty="0" smtClean="0">
                <a:latin typeface="Calibri" pitchFamily="34" charset="0"/>
              </a:rPr>
              <a:t>Kompozicija</a:t>
            </a:r>
            <a:r>
              <a:rPr lang="en-US" i="1" dirty="0" smtClean="0">
                <a:latin typeface="Calibri" pitchFamily="34" charset="0"/>
              </a:rPr>
              <a:t> </a:t>
            </a:r>
            <a:r>
              <a:rPr lang="sr-Latn-RS" i="1" dirty="0" smtClean="0">
                <a:latin typeface="Calibri" pitchFamily="34" charset="0"/>
              </a:rPr>
              <a:t>sa plavom, žutom, crvenom i sivom,</a:t>
            </a:r>
            <a:r>
              <a:rPr lang="en-US" i="1" dirty="0" smtClean="0">
                <a:latin typeface="Calibri" pitchFamily="34" charset="0"/>
              </a:rPr>
              <a:t> </a:t>
            </a:r>
            <a:r>
              <a:rPr lang="en-US" dirty="0">
                <a:latin typeface="Calibri" pitchFamily="34" charset="0"/>
              </a:rPr>
              <a:t>1922 </a:t>
            </a:r>
            <a:br>
              <a:rPr lang="en-US" dirty="0">
                <a:latin typeface="Calibri" pitchFamily="34" charset="0"/>
              </a:rPr>
            </a:br>
            <a:r>
              <a:rPr lang="sr-Latn-RS" dirty="0" smtClean="0">
                <a:latin typeface="Calibri" pitchFamily="34" charset="0"/>
              </a:rPr>
              <a:t>ulje na platnu</a:t>
            </a:r>
            <a:r>
              <a:rPr lang="en-US" dirty="0" smtClean="0">
                <a:latin typeface="Calibri" pitchFamily="34" charset="0"/>
              </a:rPr>
              <a:t>, </a:t>
            </a:r>
            <a:r>
              <a:rPr lang="en-US" dirty="0">
                <a:latin typeface="Calibri" pitchFamily="34" charset="0"/>
              </a:rPr>
              <a:t>38x34.8 cm</a:t>
            </a:r>
          </a:p>
        </p:txBody>
      </p:sp>
      <p:pic>
        <p:nvPicPr>
          <p:cNvPr id="152580" name="Picture 4" descr="stamp"/>
          <p:cNvPicPr>
            <a:picLocks noChangeAspect="1" noChangeArrowheads="1"/>
          </p:cNvPicPr>
          <p:nvPr/>
        </p:nvPicPr>
        <p:blipFill>
          <a:blip r:embed="rId3"/>
          <a:srcRect/>
          <a:stretch>
            <a:fillRect/>
          </a:stretch>
        </p:blipFill>
        <p:spPr bwMode="auto">
          <a:xfrm>
            <a:off x="1295400" y="152400"/>
            <a:ext cx="1514475" cy="2057400"/>
          </a:xfrm>
          <a:prstGeom prst="rect">
            <a:avLst/>
          </a:prstGeom>
          <a:noFill/>
          <a:ln w="9525">
            <a:noFill/>
            <a:miter lim="800000"/>
            <a:headEnd/>
            <a:tailEnd/>
          </a:ln>
        </p:spPr>
      </p:pic>
      <p:sp>
        <p:nvSpPr>
          <p:cNvPr id="152581" name="Rectangle 4"/>
          <p:cNvSpPr>
            <a:spLocks noChangeArrowheads="1"/>
          </p:cNvSpPr>
          <p:nvPr/>
        </p:nvSpPr>
        <p:spPr bwMode="auto">
          <a:xfrm>
            <a:off x="228600" y="2362200"/>
            <a:ext cx="3429000" cy="923330"/>
          </a:xfrm>
          <a:prstGeom prst="rect">
            <a:avLst/>
          </a:prstGeom>
          <a:noFill/>
          <a:ln w="9525">
            <a:noFill/>
            <a:miter lim="800000"/>
            <a:headEnd/>
            <a:tailEnd/>
          </a:ln>
        </p:spPr>
        <p:txBody>
          <a:bodyPr>
            <a:spAutoFit/>
          </a:bodyPr>
          <a:lstStyle/>
          <a:p>
            <a:r>
              <a:rPr lang="en-US" dirty="0" smtClean="0">
                <a:latin typeface="Calibri" pitchFamily="34" charset="0"/>
              </a:rPr>
              <a:t>1983</a:t>
            </a:r>
            <a:r>
              <a:rPr lang="sr-Latn-RS" dirty="0" smtClean="0">
                <a:latin typeface="Calibri" pitchFamily="34" charset="0"/>
              </a:rPr>
              <a:t>.</a:t>
            </a:r>
            <a:r>
              <a:rPr lang="en-US" dirty="0" smtClean="0">
                <a:latin typeface="Calibri" pitchFamily="34" charset="0"/>
              </a:rPr>
              <a:t> </a:t>
            </a:r>
            <a:r>
              <a:rPr lang="sr-Latn-RS" dirty="0" smtClean="0">
                <a:latin typeface="Calibri" pitchFamily="34" charset="0"/>
              </a:rPr>
              <a:t>Holandija je izdala dve poštanske marke komemorativne marke</a:t>
            </a:r>
            <a:endParaRPr lang="en-US" dirty="0">
              <a:latin typeface="Calibri"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itle 1"/>
          <p:cNvSpPr>
            <a:spLocks noGrp="1"/>
          </p:cNvSpPr>
          <p:nvPr>
            <p:ph type="title" idx="4294967295"/>
          </p:nvPr>
        </p:nvSpPr>
        <p:spPr>
          <a:xfrm>
            <a:off x="457200" y="274638"/>
            <a:ext cx="8229600" cy="868362"/>
          </a:xfrm>
        </p:spPr>
        <p:txBody>
          <a:bodyPr/>
          <a:lstStyle/>
          <a:p>
            <a:r>
              <a:rPr lang="nl-NL" sz="3200" b="1"/>
              <a:t>nieuwe beelding</a:t>
            </a:r>
            <a:r>
              <a:rPr lang="sr-Latn-CS" sz="3200" b="1"/>
              <a:t> (novo oblikovanje)</a:t>
            </a:r>
            <a:endParaRPr lang="en-US" sz="3200"/>
          </a:p>
        </p:txBody>
      </p:sp>
      <p:sp>
        <p:nvSpPr>
          <p:cNvPr id="123907" name="Content Placeholder 2"/>
          <p:cNvSpPr>
            <a:spLocks noGrp="1"/>
          </p:cNvSpPr>
          <p:nvPr>
            <p:ph idx="4294967295"/>
          </p:nvPr>
        </p:nvSpPr>
        <p:spPr>
          <a:xfrm>
            <a:off x="457200" y="1447800"/>
            <a:ext cx="8229600" cy="4678363"/>
          </a:xfrm>
        </p:spPr>
        <p:txBody>
          <a:bodyPr/>
          <a:lstStyle/>
          <a:p>
            <a:r>
              <a:rPr lang="sr-Latn-CS" sz="2400">
                <a:latin typeface="Calibri" pitchFamily="34" charset="0"/>
              </a:rPr>
              <a:t>Ključni pojam programskog samorazumevanja časopisa De Stijl</a:t>
            </a:r>
          </a:p>
          <a:p>
            <a:r>
              <a:rPr lang="sr-Latn-CS" sz="2400">
                <a:latin typeface="Calibri" pitchFamily="34" charset="0"/>
              </a:rPr>
              <a:t>Beeldend – ‘formiranje slike’ ili ‘stvaranje slike’</a:t>
            </a:r>
          </a:p>
          <a:p>
            <a:r>
              <a:rPr lang="nl-NL" sz="2400" b="1">
                <a:latin typeface="Calibri" pitchFamily="34" charset="0"/>
              </a:rPr>
              <a:t>nieuwe beelding</a:t>
            </a:r>
            <a:r>
              <a:rPr lang="sr-Latn-CS" sz="2400" b="1">
                <a:latin typeface="Calibri" pitchFamily="34" charset="0"/>
              </a:rPr>
              <a:t> – </a:t>
            </a:r>
            <a:r>
              <a:rPr lang="sr-Latn-CS" sz="2400">
                <a:latin typeface="Calibri" pitchFamily="34" charset="0"/>
              </a:rPr>
              <a:t>‘stvaranje novih slika’ ili ‘nova struktura’</a:t>
            </a:r>
          </a:p>
          <a:p>
            <a:r>
              <a:rPr lang="sr-Latn-CS" sz="2400">
                <a:latin typeface="Calibri" pitchFamily="34" charset="0"/>
              </a:rPr>
              <a:t>Na francuski je prevedeno kao </a:t>
            </a:r>
            <a:r>
              <a:rPr lang="sr-Latn-CS" sz="2400" u="sng">
                <a:latin typeface="Calibri" pitchFamily="34" charset="0"/>
              </a:rPr>
              <a:t>neo-plasticisme</a:t>
            </a:r>
            <a:r>
              <a:rPr lang="sr-Latn-CS" sz="2400">
                <a:latin typeface="Calibri" pitchFamily="34" charset="0"/>
              </a:rPr>
              <a:t> što je kasnije doslovno prevedeno na engleski kao </a:t>
            </a:r>
            <a:r>
              <a:rPr lang="sr-Latn-CS" sz="2400" u="sng">
                <a:latin typeface="Calibri" pitchFamily="34" charset="0"/>
              </a:rPr>
              <a:t>neo-plasticism </a:t>
            </a:r>
            <a:r>
              <a:rPr lang="sr-Latn-CS" sz="2400">
                <a:latin typeface="Calibri" pitchFamily="34" charset="0"/>
              </a:rPr>
              <a:t>(a negde kao ‘the new plastic’, </a:t>
            </a:r>
            <a:r>
              <a:rPr lang="nl-NL" sz="2400" i="1">
                <a:latin typeface="Calibri" pitchFamily="34" charset="0"/>
              </a:rPr>
              <a:t>Plastic Art and Pure Plastic Art </a:t>
            </a:r>
            <a:r>
              <a:rPr lang="sr-Latn-CS" sz="2400" i="1">
                <a:latin typeface="Calibri" pitchFamily="34" charset="0"/>
              </a:rPr>
              <a:t>)</a:t>
            </a:r>
          </a:p>
          <a:p>
            <a:endParaRPr lang="sr-Latn-CS" sz="2400" i="1">
              <a:latin typeface="Calibri" pitchFamily="34" charset="0"/>
            </a:endParaRPr>
          </a:p>
          <a:p>
            <a:r>
              <a:rPr lang="nl-NL" sz="2400">
                <a:latin typeface="Calibri" pitchFamily="34" charset="0"/>
              </a:rPr>
              <a:t>Engleska verzija Mondrijanovog eseja je objavljena u </a:t>
            </a:r>
            <a:r>
              <a:rPr lang="nl-NL" sz="2400" b="1">
                <a:latin typeface="Calibri" pitchFamily="34" charset="0"/>
              </a:rPr>
              <a:t>Circle</a:t>
            </a:r>
            <a:r>
              <a:rPr lang="nl-NL" sz="2400">
                <a:latin typeface="Calibri" pitchFamily="34" charset="0"/>
              </a:rPr>
              <a:t> internacionalnom pregledu konstruktiv</a:t>
            </a:r>
            <a:r>
              <a:rPr lang="sr-Latn-CS" sz="2400">
                <a:latin typeface="Calibri" pitchFamily="34" charset="0"/>
              </a:rPr>
              <a:t>ističke</a:t>
            </a:r>
            <a:r>
              <a:rPr lang="nl-NL" sz="2400">
                <a:latin typeface="Calibri" pitchFamily="34" charset="0"/>
              </a:rPr>
              <a:t>e umet</a:t>
            </a:r>
            <a:r>
              <a:rPr lang="sr-Latn-CS" sz="2400">
                <a:latin typeface="Calibri" pitchFamily="34" charset="0"/>
              </a:rPr>
              <a:t>n</a:t>
            </a:r>
            <a:r>
              <a:rPr lang="nl-NL" sz="2400">
                <a:latin typeface="Calibri" pitchFamily="34" charset="0"/>
              </a:rPr>
              <a:t>osti, a uređivali su ga J.L.Martin i N.Gabo</a:t>
            </a:r>
            <a:endParaRPr lang="en-US" sz="2400">
              <a:latin typeface="Calibri"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2" descr="http://www.snap-dragon.com/_private/PM/B135.jpg"/>
          <p:cNvPicPr>
            <a:picLocks noChangeAspect="1" noChangeArrowheads="1"/>
          </p:cNvPicPr>
          <p:nvPr/>
        </p:nvPicPr>
        <p:blipFill>
          <a:blip r:embed="rId2"/>
          <a:srcRect/>
          <a:stretch>
            <a:fillRect/>
          </a:stretch>
        </p:blipFill>
        <p:spPr bwMode="auto">
          <a:xfrm>
            <a:off x="4191000" y="914400"/>
            <a:ext cx="4619625" cy="5124450"/>
          </a:xfrm>
          <a:prstGeom prst="rect">
            <a:avLst/>
          </a:prstGeom>
          <a:noFill/>
          <a:ln w="9525">
            <a:noFill/>
            <a:miter lim="800000"/>
            <a:headEnd/>
            <a:tailEnd/>
          </a:ln>
        </p:spPr>
      </p:pic>
      <p:sp>
        <p:nvSpPr>
          <p:cNvPr id="153603" name="Rectangle 2"/>
          <p:cNvSpPr>
            <a:spLocks noChangeArrowheads="1"/>
          </p:cNvSpPr>
          <p:nvPr/>
        </p:nvSpPr>
        <p:spPr bwMode="auto">
          <a:xfrm>
            <a:off x="152400" y="381000"/>
            <a:ext cx="3581400" cy="1200329"/>
          </a:xfrm>
          <a:prstGeom prst="rect">
            <a:avLst/>
          </a:prstGeom>
          <a:noFill/>
          <a:ln w="9525">
            <a:noFill/>
            <a:miter lim="800000"/>
            <a:headEnd/>
            <a:tailEnd/>
          </a:ln>
        </p:spPr>
        <p:txBody>
          <a:bodyPr>
            <a:spAutoFit/>
          </a:bodyPr>
          <a:lstStyle/>
          <a:p>
            <a:pPr algn="r"/>
            <a:r>
              <a:rPr lang="sr-Latn-RS" dirty="0" smtClean="0">
                <a:latin typeface="Calibri" pitchFamily="34" charset="0"/>
              </a:rPr>
              <a:t>Mondrijan, </a:t>
            </a:r>
            <a:r>
              <a:rPr lang="sr-Latn-RS" i="1" dirty="0" smtClean="0">
                <a:latin typeface="Calibri" pitchFamily="34" charset="0"/>
              </a:rPr>
              <a:t>Kompozicija sa plavom, crnom, žutom i crvenom,</a:t>
            </a:r>
            <a:r>
              <a:rPr lang="en-US" i="1" dirty="0" smtClean="0">
                <a:latin typeface="Calibri" pitchFamily="34" charset="0"/>
              </a:rPr>
              <a:t> </a:t>
            </a:r>
            <a:r>
              <a:rPr lang="en-US" dirty="0">
                <a:latin typeface="Calibri" pitchFamily="34" charset="0"/>
              </a:rPr>
              <a:t>1922 </a:t>
            </a:r>
            <a:br>
              <a:rPr lang="en-US" dirty="0">
                <a:latin typeface="Calibri" pitchFamily="34" charset="0"/>
              </a:rPr>
            </a:br>
            <a:r>
              <a:rPr lang="sr-Latn-RS" dirty="0" smtClean="0">
                <a:latin typeface="Calibri" pitchFamily="34" charset="0"/>
              </a:rPr>
              <a:t>ulje na platnu</a:t>
            </a:r>
            <a:r>
              <a:rPr lang="en-US" dirty="0" smtClean="0">
                <a:latin typeface="Calibri" pitchFamily="34" charset="0"/>
              </a:rPr>
              <a:t>, </a:t>
            </a:r>
            <a:r>
              <a:rPr lang="en-US" dirty="0">
                <a:latin typeface="Calibri" pitchFamily="34" charset="0"/>
              </a:rPr>
              <a:t>39x34.7 cm</a:t>
            </a:r>
            <a:endParaRPr lang="sr-Latn-CS" dirty="0">
              <a:latin typeface="Calibri" pitchFamily="34" charset="0"/>
            </a:endParaRPr>
          </a:p>
          <a:p>
            <a:pPr algn="r"/>
            <a:r>
              <a:rPr lang="sr-Latn-CS" dirty="0" smtClean="0">
                <a:latin typeface="Calibri" pitchFamily="34" charset="0"/>
              </a:rPr>
              <a:t>Privatna kolekcija</a:t>
            </a:r>
            <a:endParaRPr lang="en-US" dirty="0">
              <a:latin typeface="Calibri" pitchFamily="34" charset="0"/>
            </a:endParaRPr>
          </a:p>
        </p:txBody>
      </p:sp>
      <p:sp>
        <p:nvSpPr>
          <p:cNvPr id="153604" name="Rectangle 3"/>
          <p:cNvSpPr>
            <a:spLocks noChangeArrowheads="1"/>
          </p:cNvSpPr>
          <p:nvPr/>
        </p:nvSpPr>
        <p:spPr bwMode="auto">
          <a:xfrm>
            <a:off x="228600" y="2667000"/>
            <a:ext cx="3429000" cy="3970318"/>
          </a:xfrm>
          <a:prstGeom prst="rect">
            <a:avLst/>
          </a:prstGeom>
          <a:noFill/>
          <a:ln w="9525">
            <a:noFill/>
            <a:miter lim="800000"/>
            <a:headEnd/>
            <a:tailEnd/>
          </a:ln>
        </p:spPr>
        <p:txBody>
          <a:bodyPr wrap="square">
            <a:spAutoFit/>
          </a:bodyPr>
          <a:lstStyle/>
          <a:p>
            <a:r>
              <a:rPr lang="pl-PL" dirty="0">
                <a:latin typeface="Calibri" pitchFamily="34" charset="0"/>
              </a:rPr>
              <a:t>Mondrijan je </a:t>
            </a:r>
            <a:r>
              <a:rPr lang="pl-PL" dirty="0" smtClean="0">
                <a:latin typeface="Calibri" pitchFamily="34" charset="0"/>
              </a:rPr>
              <a:t>uvek, </a:t>
            </a:r>
            <a:r>
              <a:rPr lang="pl-PL" dirty="0">
                <a:latin typeface="Calibri" pitchFamily="34" charset="0"/>
              </a:rPr>
              <a:t>to se mora naglasiti, putem “ravnoteže suprotnosti” i „dinamičke ravnoteže” (koncept koji formuliše i razvija 30-ih) težio izrazu </a:t>
            </a:r>
            <a:r>
              <a:rPr lang="pl-PL" b="1" dirty="0">
                <a:latin typeface="Calibri" pitchFamily="34" charset="0"/>
              </a:rPr>
              <a:t>jedinstva koje je moglo da bude izraz višeg mističnog jedinstva  koje je osećao u ljudima i univerzumu</a:t>
            </a:r>
            <a:r>
              <a:rPr lang="pl-PL" dirty="0">
                <a:latin typeface="Calibri" pitchFamily="34" charset="0"/>
              </a:rPr>
              <a:t>.</a:t>
            </a:r>
          </a:p>
          <a:p>
            <a:endParaRPr lang="pl-PL" dirty="0">
              <a:latin typeface="Calibri" pitchFamily="34" charset="0"/>
            </a:endParaRPr>
          </a:p>
          <a:p>
            <a:r>
              <a:rPr lang="pl-PL" b="1" dirty="0">
                <a:latin typeface="Calibri" pitchFamily="34" charset="0"/>
              </a:rPr>
              <a:t>To je bio njegov konačan cilj, a ne stvaranje apstraktne strukture kroz eliminaciju prepoznatljivog predmeta</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2" descr="http://www.snap-dragon.com/_private/PM/B138.jpg"/>
          <p:cNvPicPr>
            <a:picLocks noChangeAspect="1" noChangeArrowheads="1"/>
          </p:cNvPicPr>
          <p:nvPr/>
        </p:nvPicPr>
        <p:blipFill>
          <a:blip r:embed="rId2"/>
          <a:srcRect/>
          <a:stretch>
            <a:fillRect/>
          </a:stretch>
        </p:blipFill>
        <p:spPr bwMode="auto">
          <a:xfrm>
            <a:off x="1219200" y="762000"/>
            <a:ext cx="7073900" cy="6096000"/>
          </a:xfrm>
          <a:prstGeom prst="rect">
            <a:avLst/>
          </a:prstGeom>
          <a:noFill/>
          <a:ln w="9525">
            <a:noFill/>
            <a:miter lim="800000"/>
            <a:headEnd/>
            <a:tailEnd/>
          </a:ln>
        </p:spPr>
      </p:pic>
      <p:sp>
        <p:nvSpPr>
          <p:cNvPr id="154627" name="Rectangle 2"/>
          <p:cNvSpPr>
            <a:spLocks noChangeArrowheads="1"/>
          </p:cNvSpPr>
          <p:nvPr/>
        </p:nvSpPr>
        <p:spPr bwMode="auto">
          <a:xfrm>
            <a:off x="1752600" y="115669"/>
            <a:ext cx="6096000" cy="646331"/>
          </a:xfrm>
          <a:prstGeom prst="rect">
            <a:avLst/>
          </a:prstGeom>
          <a:noFill/>
          <a:ln w="9525">
            <a:noFill/>
            <a:miter lim="800000"/>
            <a:headEnd/>
            <a:tailEnd/>
          </a:ln>
        </p:spPr>
        <p:txBody>
          <a:bodyPr>
            <a:spAutoFit/>
          </a:bodyPr>
          <a:lstStyle/>
          <a:p>
            <a:pPr algn="ctr"/>
            <a:r>
              <a:rPr lang="sr-Latn-RS" dirty="0" smtClean="0">
                <a:latin typeface="Calibri" pitchFamily="34" charset="0"/>
              </a:rPr>
              <a:t>Mondrijan, </a:t>
            </a:r>
            <a:r>
              <a:rPr lang="sr-Latn-RS" i="1" dirty="0" smtClean="0">
                <a:latin typeface="Calibri" pitchFamily="34" charset="0"/>
              </a:rPr>
              <a:t>Kompozicija sa plavom, žutom, crvenom, crnom i sivom,</a:t>
            </a:r>
            <a:r>
              <a:rPr lang="en-US" i="1" dirty="0" smtClean="0">
                <a:latin typeface="Calibri" pitchFamily="34" charset="0"/>
              </a:rPr>
              <a:t> </a:t>
            </a:r>
            <a:r>
              <a:rPr lang="en-US" dirty="0" smtClean="0">
                <a:latin typeface="Calibri" pitchFamily="34" charset="0"/>
              </a:rPr>
              <a:t>1922</a:t>
            </a:r>
            <a:r>
              <a:rPr lang="sr-Latn-RS" dirty="0" smtClean="0">
                <a:latin typeface="Calibri" pitchFamily="34" charset="0"/>
              </a:rPr>
              <a:t>, ulje na platnu,</a:t>
            </a:r>
            <a:r>
              <a:rPr lang="en-US" dirty="0" smtClean="0">
                <a:latin typeface="Calibri" pitchFamily="34" charset="0"/>
              </a:rPr>
              <a:t> 42x50cm</a:t>
            </a:r>
            <a:r>
              <a:rPr lang="sr-Latn-CS" dirty="0">
                <a:latin typeface="Calibri" pitchFamily="34" charset="0"/>
              </a:rPr>
              <a:t>, Stedelijk</a:t>
            </a:r>
            <a:endParaRPr lang="en-US" dirty="0">
              <a:latin typeface="Calibri"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4" descr="http://www.snap-dragon.com/_private/PM/B144.jpg"/>
          <p:cNvPicPr>
            <a:picLocks noChangeAspect="1" noChangeArrowheads="1"/>
          </p:cNvPicPr>
          <p:nvPr/>
        </p:nvPicPr>
        <p:blipFill>
          <a:blip r:embed="rId2"/>
          <a:srcRect/>
          <a:stretch>
            <a:fillRect/>
          </a:stretch>
        </p:blipFill>
        <p:spPr bwMode="auto">
          <a:xfrm>
            <a:off x="2676525" y="152400"/>
            <a:ext cx="6467475" cy="6400800"/>
          </a:xfrm>
          <a:prstGeom prst="rect">
            <a:avLst/>
          </a:prstGeom>
          <a:noFill/>
          <a:ln w="9525">
            <a:noFill/>
            <a:miter lim="800000"/>
            <a:headEnd/>
            <a:tailEnd/>
          </a:ln>
        </p:spPr>
      </p:pic>
      <p:sp>
        <p:nvSpPr>
          <p:cNvPr id="155651" name="Rectangle 3"/>
          <p:cNvSpPr>
            <a:spLocks noChangeArrowheads="1"/>
          </p:cNvSpPr>
          <p:nvPr/>
        </p:nvSpPr>
        <p:spPr bwMode="auto">
          <a:xfrm>
            <a:off x="152400" y="304800"/>
            <a:ext cx="2590800" cy="2031325"/>
          </a:xfrm>
          <a:prstGeom prst="rect">
            <a:avLst/>
          </a:prstGeom>
          <a:noFill/>
          <a:ln w="9525">
            <a:noFill/>
            <a:miter lim="800000"/>
            <a:headEnd/>
            <a:tailEnd/>
          </a:ln>
        </p:spPr>
        <p:txBody>
          <a:bodyPr wrap="square">
            <a:spAutoFit/>
          </a:bodyPr>
          <a:lstStyle/>
          <a:p>
            <a:pPr algn="r"/>
            <a:r>
              <a:rPr lang="sr-Latn-RS" dirty="0" smtClean="0">
                <a:latin typeface="Calibri" pitchFamily="34" charset="0"/>
              </a:rPr>
              <a:t>Mondrijan, </a:t>
            </a:r>
            <a:r>
              <a:rPr lang="sr-Latn-RS" i="1" dirty="0" smtClean="0">
                <a:latin typeface="Calibri" pitchFamily="34" charset="0"/>
              </a:rPr>
              <a:t>Kompozicija sa velikom crvenom plohom, plavičasto sivom, žutom, crnom i plavom,</a:t>
            </a:r>
            <a:r>
              <a:rPr lang="en-US" i="1" dirty="0" smtClean="0">
                <a:latin typeface="Calibri" pitchFamily="34" charset="0"/>
              </a:rPr>
              <a:t> </a:t>
            </a:r>
            <a:r>
              <a:rPr lang="en-US" dirty="0" smtClean="0">
                <a:latin typeface="Calibri" pitchFamily="34" charset="0"/>
              </a:rPr>
              <a:t>1922</a:t>
            </a:r>
            <a:r>
              <a:rPr lang="sr-Latn-RS" dirty="0" smtClean="0">
                <a:latin typeface="Calibri" pitchFamily="34" charset="0"/>
              </a:rPr>
              <a:t>, ulje na platnu</a:t>
            </a:r>
            <a:r>
              <a:rPr lang="en-US" dirty="0" smtClean="0">
                <a:latin typeface="Calibri" pitchFamily="34" charset="0"/>
              </a:rPr>
              <a:t>, </a:t>
            </a:r>
            <a:r>
              <a:rPr lang="en-US" dirty="0">
                <a:latin typeface="Calibri" pitchFamily="34" charset="0"/>
              </a:rPr>
              <a:t>54x53.5 cm</a:t>
            </a:r>
            <a:endParaRPr lang="sr-Latn-CS" dirty="0">
              <a:latin typeface="Calibri" pitchFamily="34" charset="0"/>
            </a:endParaRPr>
          </a:p>
          <a:p>
            <a:pPr algn="r"/>
            <a:r>
              <a:rPr lang="sr-Latn-CS" dirty="0" smtClean="0">
                <a:latin typeface="Calibri" pitchFamily="34" charset="0"/>
              </a:rPr>
              <a:t>priv.kol</a:t>
            </a:r>
            <a:r>
              <a:rPr lang="sr-Latn-CS" dirty="0">
                <a:latin typeface="Calibri" pitchFamily="34" charset="0"/>
              </a:rPr>
              <a:t>.</a:t>
            </a:r>
            <a:endParaRPr lang="en-US" dirty="0">
              <a:latin typeface="Calibri"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2" descr="http://www.snap-dragon.com/_private/PM/B146.jpg"/>
          <p:cNvPicPr>
            <a:picLocks noChangeAspect="1" noChangeArrowheads="1"/>
          </p:cNvPicPr>
          <p:nvPr/>
        </p:nvPicPr>
        <p:blipFill>
          <a:blip r:embed="rId2"/>
          <a:srcRect/>
          <a:stretch>
            <a:fillRect/>
          </a:stretch>
        </p:blipFill>
        <p:spPr bwMode="auto">
          <a:xfrm>
            <a:off x="2667000" y="152400"/>
            <a:ext cx="6221413" cy="6400800"/>
          </a:xfrm>
          <a:prstGeom prst="rect">
            <a:avLst/>
          </a:prstGeom>
          <a:noFill/>
          <a:ln w="9525">
            <a:noFill/>
            <a:miter lim="800000"/>
            <a:headEnd/>
            <a:tailEnd/>
          </a:ln>
        </p:spPr>
      </p:pic>
      <p:sp>
        <p:nvSpPr>
          <p:cNvPr id="156675" name="Rectangle 2"/>
          <p:cNvSpPr>
            <a:spLocks noChangeArrowheads="1"/>
          </p:cNvSpPr>
          <p:nvPr/>
        </p:nvSpPr>
        <p:spPr bwMode="auto">
          <a:xfrm>
            <a:off x="152400" y="228600"/>
            <a:ext cx="2362200" cy="2862322"/>
          </a:xfrm>
          <a:prstGeom prst="rect">
            <a:avLst/>
          </a:prstGeom>
          <a:noFill/>
          <a:ln w="9525">
            <a:noFill/>
            <a:miter lim="800000"/>
            <a:headEnd/>
            <a:tailEnd/>
          </a:ln>
        </p:spPr>
        <p:txBody>
          <a:bodyPr>
            <a:spAutoFit/>
          </a:bodyPr>
          <a:lstStyle/>
          <a:p>
            <a:pPr algn="r"/>
            <a:r>
              <a:rPr lang="sr-Latn-RS" dirty="0" smtClean="0">
                <a:latin typeface="Calibri" pitchFamily="34" charset="0"/>
              </a:rPr>
              <a:t>Mondrijan, </a:t>
            </a:r>
            <a:r>
              <a:rPr lang="sr-Latn-RS" i="1" dirty="0" smtClean="0">
                <a:latin typeface="Calibri" pitchFamily="34" charset="0"/>
              </a:rPr>
              <a:t>Slika 2</a:t>
            </a:r>
            <a:r>
              <a:rPr lang="en-US" i="1" dirty="0" smtClean="0">
                <a:latin typeface="Calibri" pitchFamily="34" charset="0"/>
              </a:rPr>
              <a:t> </a:t>
            </a:r>
            <a:r>
              <a:rPr lang="sr-Latn-RS" i="1" dirty="0" smtClean="0">
                <a:latin typeface="Calibri" pitchFamily="34" charset="0"/>
              </a:rPr>
              <a:t>sa žutom, crnom, plavom, crvenom i sivom,</a:t>
            </a:r>
            <a:r>
              <a:rPr lang="en-US" dirty="0" smtClean="0">
                <a:latin typeface="Calibri" pitchFamily="34" charset="0"/>
              </a:rPr>
              <a:t> 1922</a:t>
            </a:r>
            <a:r>
              <a:rPr lang="sr-Latn-RS" dirty="0" smtClean="0">
                <a:latin typeface="Calibri" pitchFamily="34" charset="0"/>
              </a:rPr>
              <a:t>, ulje na platnu, </a:t>
            </a:r>
            <a:r>
              <a:rPr lang="en-US" dirty="0" smtClean="0">
                <a:latin typeface="Calibri" pitchFamily="34" charset="0"/>
              </a:rPr>
              <a:t>55.6x53.4 </a:t>
            </a:r>
            <a:r>
              <a:rPr lang="en-US" dirty="0">
                <a:latin typeface="Calibri" pitchFamily="34" charset="0"/>
              </a:rPr>
              <a:t>cm</a:t>
            </a:r>
            <a:endParaRPr lang="sr-Latn-CS" dirty="0">
              <a:latin typeface="Calibri" pitchFamily="34" charset="0"/>
            </a:endParaRPr>
          </a:p>
          <a:p>
            <a:pPr algn="r"/>
            <a:r>
              <a:rPr lang="sr-Latn-CS" dirty="0">
                <a:latin typeface="Calibri" pitchFamily="34" charset="0"/>
              </a:rPr>
              <a:t>Guggenheim, </a:t>
            </a:r>
            <a:r>
              <a:rPr lang="en-US" dirty="0">
                <a:latin typeface="Calibri" pitchFamily="34" charset="0"/>
              </a:rPr>
              <a:t>New </a:t>
            </a:r>
            <a:r>
              <a:rPr lang="en-US" dirty="0" smtClean="0">
                <a:latin typeface="Calibri" pitchFamily="34" charset="0"/>
              </a:rPr>
              <a:t>York</a:t>
            </a:r>
            <a:r>
              <a:rPr lang="sr-Latn-RS" dirty="0" smtClean="0">
                <a:latin typeface="Calibri" pitchFamily="34" charset="0"/>
              </a:rPr>
              <a:t>,</a:t>
            </a:r>
          </a:p>
          <a:p>
            <a:pPr algn="r"/>
            <a:r>
              <a:rPr lang="sr-Latn-RS" dirty="0" smtClean="0">
                <a:latin typeface="Calibri" pitchFamily="34" charset="0"/>
              </a:rPr>
              <a:t>videti na: </a:t>
            </a:r>
            <a:r>
              <a:rPr lang="en-US" dirty="0" smtClean="0">
                <a:hlinkClick r:id="rId3"/>
              </a:rPr>
              <a:t>https://www.guggenheim.org/artwork/3013</a:t>
            </a:r>
            <a:endParaRPr lang="en-US" dirty="0">
              <a:latin typeface="Calibri"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2" descr="http://www.snap-dragon.com/_private/PM/B112.jpg"/>
          <p:cNvPicPr>
            <a:picLocks noChangeAspect="1" noChangeArrowheads="1"/>
          </p:cNvPicPr>
          <p:nvPr/>
        </p:nvPicPr>
        <p:blipFill>
          <a:blip r:embed="rId2"/>
          <a:srcRect/>
          <a:stretch>
            <a:fillRect/>
          </a:stretch>
        </p:blipFill>
        <p:spPr bwMode="auto">
          <a:xfrm>
            <a:off x="2574925" y="0"/>
            <a:ext cx="6569075" cy="6858000"/>
          </a:xfrm>
          <a:prstGeom prst="rect">
            <a:avLst/>
          </a:prstGeom>
          <a:noFill/>
          <a:ln w="9525">
            <a:noFill/>
            <a:miter lim="800000"/>
            <a:headEnd/>
            <a:tailEnd/>
          </a:ln>
        </p:spPr>
      </p:pic>
      <p:sp>
        <p:nvSpPr>
          <p:cNvPr id="157699" name="Rectangle 2"/>
          <p:cNvSpPr>
            <a:spLocks noChangeArrowheads="1"/>
          </p:cNvSpPr>
          <p:nvPr/>
        </p:nvSpPr>
        <p:spPr bwMode="auto">
          <a:xfrm>
            <a:off x="304800" y="152400"/>
            <a:ext cx="2133600" cy="2031325"/>
          </a:xfrm>
          <a:prstGeom prst="rect">
            <a:avLst/>
          </a:prstGeom>
          <a:noFill/>
          <a:ln w="9525">
            <a:noFill/>
            <a:miter lim="800000"/>
            <a:headEnd/>
            <a:tailEnd/>
          </a:ln>
        </p:spPr>
        <p:txBody>
          <a:bodyPr>
            <a:spAutoFit/>
          </a:bodyPr>
          <a:lstStyle/>
          <a:p>
            <a:pPr algn="r"/>
            <a:r>
              <a:rPr lang="sr-Latn-RS" dirty="0" smtClean="0">
                <a:latin typeface="Calibri" pitchFamily="34" charset="0"/>
              </a:rPr>
              <a:t>Mondijan, nedovršena </a:t>
            </a:r>
            <a:r>
              <a:rPr lang="sr-Latn-RS" i="1" dirty="0" smtClean="0">
                <a:latin typeface="Calibri" pitchFamily="34" charset="0"/>
              </a:rPr>
              <a:t>Kompozicija,</a:t>
            </a:r>
            <a:r>
              <a:rPr lang="sr-Latn-RS" dirty="0" smtClean="0">
                <a:latin typeface="Calibri" pitchFamily="34" charset="0"/>
              </a:rPr>
              <a:t> </a:t>
            </a:r>
            <a:r>
              <a:rPr lang="en-US" dirty="0" smtClean="0">
                <a:latin typeface="Calibri" pitchFamily="34" charset="0"/>
              </a:rPr>
              <a:t>1920</a:t>
            </a:r>
            <a:r>
              <a:rPr lang="en-US" dirty="0">
                <a:latin typeface="Calibri" pitchFamily="34" charset="0"/>
              </a:rPr>
              <a:t>(?) (Verso </a:t>
            </a:r>
            <a:r>
              <a:rPr lang="sr-Latn-RS" dirty="0" smtClean="0">
                <a:latin typeface="Calibri" pitchFamily="34" charset="0"/>
              </a:rPr>
              <a:t>slike </a:t>
            </a:r>
            <a:r>
              <a:rPr lang="sr-Latn-RS" i="1" dirty="0" smtClean="0">
                <a:latin typeface="Calibri" pitchFamily="34" charset="0"/>
              </a:rPr>
              <a:t>Slika 2</a:t>
            </a:r>
            <a:r>
              <a:rPr lang="en-US" i="1" dirty="0" smtClean="0">
                <a:latin typeface="Calibri" pitchFamily="34" charset="0"/>
              </a:rPr>
              <a:t> </a:t>
            </a:r>
            <a:r>
              <a:rPr lang="sr-Latn-RS" i="1" dirty="0" smtClean="0">
                <a:latin typeface="Calibri" pitchFamily="34" charset="0"/>
              </a:rPr>
              <a:t>sa žutom, crnom, plavom, crvenom i sivom,</a:t>
            </a:r>
            <a:r>
              <a:rPr lang="en-US" dirty="0" smtClean="0">
                <a:latin typeface="Calibri" pitchFamily="34" charset="0"/>
              </a:rPr>
              <a:t> 1922</a:t>
            </a:r>
            <a:r>
              <a:rPr lang="sr-Latn-RS" dirty="0" smtClean="0">
                <a:latin typeface="Calibri" pitchFamily="34" charset="0"/>
              </a:rPr>
              <a:t>)</a:t>
            </a:r>
            <a:endParaRPr lang="en-US" dirty="0">
              <a:latin typeface="Calibri"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7" name="Rectangle 2"/>
          <p:cNvSpPr>
            <a:spLocks noChangeArrowheads="1"/>
          </p:cNvSpPr>
          <p:nvPr/>
        </p:nvSpPr>
        <p:spPr bwMode="auto">
          <a:xfrm>
            <a:off x="457200" y="533400"/>
            <a:ext cx="2133600" cy="1200329"/>
          </a:xfrm>
          <a:prstGeom prst="rect">
            <a:avLst/>
          </a:prstGeom>
          <a:noFill/>
          <a:ln w="9525">
            <a:noFill/>
            <a:miter lim="800000"/>
            <a:headEnd/>
            <a:tailEnd/>
          </a:ln>
        </p:spPr>
        <p:txBody>
          <a:bodyPr>
            <a:spAutoFit/>
          </a:bodyPr>
          <a:lstStyle/>
          <a:p>
            <a:pPr algn="r"/>
            <a:r>
              <a:rPr lang="sr-Latn-CS" dirty="0" smtClean="0">
                <a:latin typeface="Calibri" pitchFamily="34" charset="0"/>
              </a:rPr>
              <a:t>Mondrijan, </a:t>
            </a:r>
            <a:r>
              <a:rPr lang="sr-Latn-CS" i="1" dirty="0" smtClean="0">
                <a:latin typeface="Calibri" pitchFamily="34" charset="0"/>
              </a:rPr>
              <a:t>Kompozicija </a:t>
            </a:r>
            <a:r>
              <a:rPr lang="sr-Latn-CS" i="1" dirty="0">
                <a:latin typeface="Calibri" pitchFamily="34" charset="0"/>
              </a:rPr>
              <a:t>II</a:t>
            </a:r>
            <a:r>
              <a:rPr lang="en-US" dirty="0">
                <a:latin typeface="Calibri" pitchFamily="34" charset="0"/>
              </a:rPr>
              <a:t>, 19</a:t>
            </a:r>
            <a:r>
              <a:rPr lang="sr-Latn-CS" dirty="0" smtClean="0">
                <a:latin typeface="Calibri" pitchFamily="34" charset="0"/>
              </a:rPr>
              <a:t>29, Narodni muzej, Beograd</a:t>
            </a:r>
            <a:endParaRPr lang="en-US" dirty="0">
              <a:latin typeface="Calibri" pitchFamily="34" charset="0"/>
            </a:endParaRPr>
          </a:p>
        </p:txBody>
      </p:sp>
      <p:sp>
        <p:nvSpPr>
          <p:cNvPr id="159748" name="Rectangle 4"/>
          <p:cNvSpPr>
            <a:spLocks noChangeArrowheads="1"/>
          </p:cNvSpPr>
          <p:nvPr/>
        </p:nvSpPr>
        <p:spPr bwMode="auto">
          <a:xfrm>
            <a:off x="304800" y="4267200"/>
            <a:ext cx="2438400" cy="2032000"/>
          </a:xfrm>
          <a:prstGeom prst="rect">
            <a:avLst/>
          </a:prstGeom>
          <a:noFill/>
          <a:ln w="9525">
            <a:noFill/>
            <a:miter lim="800000"/>
            <a:headEnd/>
            <a:tailEnd/>
          </a:ln>
        </p:spPr>
        <p:txBody>
          <a:bodyPr>
            <a:spAutoFit/>
          </a:bodyPr>
          <a:lstStyle/>
          <a:p>
            <a:r>
              <a:rPr lang="sr-Latn-CS" dirty="0">
                <a:latin typeface="Calibri" pitchFamily="34" charset="0"/>
              </a:rPr>
              <a:t>“</a:t>
            </a:r>
            <a:r>
              <a:rPr lang="en-US" dirty="0" err="1">
                <a:latin typeface="Calibri" pitchFamily="34" charset="0"/>
              </a:rPr>
              <a:t>Umetnost</a:t>
            </a:r>
            <a:r>
              <a:rPr lang="en-US" dirty="0">
                <a:latin typeface="Calibri" pitchFamily="34" charset="0"/>
              </a:rPr>
              <a:t> je </a:t>
            </a:r>
            <a:r>
              <a:rPr lang="en-US" dirty="0" err="1">
                <a:latin typeface="Calibri" pitchFamily="34" charset="0"/>
              </a:rPr>
              <a:t>jedino</a:t>
            </a:r>
            <a:r>
              <a:rPr lang="en-US" dirty="0">
                <a:latin typeface="Calibri" pitchFamily="34" charset="0"/>
              </a:rPr>
              <a:t> </a:t>
            </a:r>
            <a:r>
              <a:rPr lang="en-US" dirty="0" err="1">
                <a:latin typeface="Calibri" pitchFamily="34" charset="0"/>
              </a:rPr>
              <a:t>zamena</a:t>
            </a:r>
            <a:r>
              <a:rPr lang="en-US" dirty="0">
                <a:latin typeface="Calibri" pitchFamily="34" charset="0"/>
              </a:rPr>
              <a:t> </a:t>
            </a:r>
            <a:r>
              <a:rPr lang="en-US" dirty="0" err="1">
                <a:latin typeface="Calibri" pitchFamily="34" charset="0"/>
              </a:rPr>
              <a:t>onda</a:t>
            </a:r>
            <a:r>
              <a:rPr lang="en-US" dirty="0">
                <a:latin typeface="Calibri" pitchFamily="34" charset="0"/>
              </a:rPr>
              <a:t> </a:t>
            </a:r>
            <a:r>
              <a:rPr lang="en-US" dirty="0" err="1">
                <a:latin typeface="Calibri" pitchFamily="34" charset="0"/>
              </a:rPr>
              <a:t>kada</a:t>
            </a:r>
            <a:r>
              <a:rPr lang="en-US" dirty="0">
                <a:latin typeface="Calibri" pitchFamily="34" charset="0"/>
              </a:rPr>
              <a:t> </a:t>
            </a:r>
            <a:r>
              <a:rPr lang="en-US" dirty="0" err="1">
                <a:latin typeface="Calibri" pitchFamily="34" charset="0"/>
              </a:rPr>
              <a:t>nedostaje</a:t>
            </a:r>
            <a:r>
              <a:rPr lang="en-US" dirty="0">
                <a:latin typeface="Calibri" pitchFamily="34" charset="0"/>
              </a:rPr>
              <a:t> </a:t>
            </a:r>
            <a:r>
              <a:rPr lang="en-US" dirty="0" err="1">
                <a:latin typeface="Calibri" pitchFamily="34" charset="0"/>
              </a:rPr>
              <a:t>lepota</a:t>
            </a:r>
            <a:r>
              <a:rPr lang="en-US" dirty="0">
                <a:latin typeface="Calibri" pitchFamily="34" charset="0"/>
              </a:rPr>
              <a:t> </a:t>
            </a:r>
            <a:r>
              <a:rPr lang="en-US" dirty="0" err="1">
                <a:latin typeface="Calibri" pitchFamily="34" charset="0"/>
              </a:rPr>
              <a:t>života</a:t>
            </a:r>
            <a:r>
              <a:rPr lang="en-US" dirty="0">
                <a:latin typeface="Calibri" pitchFamily="34" charset="0"/>
              </a:rPr>
              <a:t>. </a:t>
            </a:r>
            <a:r>
              <a:rPr lang="en-US" dirty="0" err="1">
                <a:latin typeface="Calibri" pitchFamily="34" charset="0"/>
              </a:rPr>
              <a:t>Nestaće</a:t>
            </a:r>
            <a:r>
              <a:rPr lang="en-US" dirty="0">
                <a:latin typeface="Calibri" pitchFamily="34" charset="0"/>
              </a:rPr>
              <a:t> u </a:t>
            </a:r>
            <a:r>
              <a:rPr lang="en-US" dirty="0" err="1">
                <a:latin typeface="Calibri" pitchFamily="34" charset="0"/>
              </a:rPr>
              <a:t>proporciji</a:t>
            </a:r>
            <a:r>
              <a:rPr lang="en-US" dirty="0">
                <a:latin typeface="Calibri" pitchFamily="34" charset="0"/>
              </a:rPr>
              <a:t>, </a:t>
            </a:r>
            <a:r>
              <a:rPr lang="en-US" dirty="0" err="1">
                <a:latin typeface="Calibri" pitchFamily="34" charset="0"/>
              </a:rPr>
              <a:t>kada</a:t>
            </a:r>
            <a:r>
              <a:rPr lang="en-US" dirty="0">
                <a:latin typeface="Calibri" pitchFamily="34" charset="0"/>
              </a:rPr>
              <a:t> </a:t>
            </a:r>
            <a:r>
              <a:rPr lang="en-US" dirty="0" err="1">
                <a:latin typeface="Calibri" pitchFamily="34" charset="0"/>
              </a:rPr>
              <a:t>život</a:t>
            </a:r>
            <a:r>
              <a:rPr lang="en-US" dirty="0">
                <a:latin typeface="Calibri" pitchFamily="34" charset="0"/>
              </a:rPr>
              <a:t> </a:t>
            </a:r>
            <a:r>
              <a:rPr lang="en-US" dirty="0" err="1">
                <a:latin typeface="Calibri" pitchFamily="34" charset="0"/>
              </a:rPr>
              <a:t>postigne</a:t>
            </a:r>
            <a:r>
              <a:rPr lang="en-US" dirty="0">
                <a:latin typeface="Calibri" pitchFamily="34" charset="0"/>
              </a:rPr>
              <a:t> </a:t>
            </a:r>
            <a:r>
              <a:rPr lang="en-US" dirty="0" err="1">
                <a:latin typeface="Calibri" pitchFamily="34" charset="0"/>
              </a:rPr>
              <a:t>ravnotežu</a:t>
            </a:r>
            <a:r>
              <a:rPr lang="en-US" dirty="0">
                <a:latin typeface="Calibri" pitchFamily="34" charset="0"/>
              </a:rPr>
              <a:t>.” Pit Mondrian</a:t>
            </a:r>
          </a:p>
        </p:txBody>
      </p:sp>
      <p:pic>
        <p:nvPicPr>
          <p:cNvPr id="159750" name="Picture 6" descr="Image result for narodni muzej beograd mondrijan"/>
          <p:cNvPicPr>
            <a:picLocks noChangeAspect="1" noChangeArrowheads="1"/>
          </p:cNvPicPr>
          <p:nvPr/>
        </p:nvPicPr>
        <p:blipFill>
          <a:blip r:embed="rId2"/>
          <a:srcRect/>
          <a:stretch>
            <a:fillRect/>
          </a:stretch>
        </p:blipFill>
        <p:spPr bwMode="auto">
          <a:xfrm>
            <a:off x="2935288" y="381000"/>
            <a:ext cx="5980112" cy="6172200"/>
          </a:xfrm>
          <a:prstGeom prst="rect">
            <a:avLst/>
          </a:prstGeom>
          <a:no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descr="2010-10-09-01-Mondrian-07original"/>
          <p:cNvPicPr>
            <a:picLocks noChangeAspect="1" noChangeArrowheads="1"/>
          </p:cNvPicPr>
          <p:nvPr/>
        </p:nvPicPr>
        <p:blipFill>
          <a:blip r:embed="rId2"/>
          <a:srcRect/>
          <a:stretch>
            <a:fillRect/>
          </a:stretch>
        </p:blipFill>
        <p:spPr bwMode="auto">
          <a:xfrm>
            <a:off x="3886200" y="1219200"/>
            <a:ext cx="4762500" cy="3171825"/>
          </a:xfrm>
          <a:prstGeom prst="rect">
            <a:avLst/>
          </a:prstGeom>
          <a:noFill/>
          <a:ln w="9525">
            <a:noFill/>
            <a:miter lim="800000"/>
            <a:headEnd/>
            <a:tailEnd/>
          </a:ln>
        </p:spPr>
      </p:pic>
      <p:pic>
        <p:nvPicPr>
          <p:cNvPr id="160771" name="Picture 4" descr="2010-10-09-01-Mondrian-00whole"/>
          <p:cNvPicPr>
            <a:picLocks noChangeAspect="1" noChangeArrowheads="1"/>
          </p:cNvPicPr>
          <p:nvPr/>
        </p:nvPicPr>
        <p:blipFill>
          <a:blip r:embed="rId3"/>
          <a:srcRect/>
          <a:stretch>
            <a:fillRect/>
          </a:stretch>
        </p:blipFill>
        <p:spPr bwMode="auto">
          <a:xfrm>
            <a:off x="609600" y="3124200"/>
            <a:ext cx="3048000" cy="3267075"/>
          </a:xfrm>
          <a:prstGeom prst="rect">
            <a:avLst/>
          </a:prstGeom>
          <a:noFill/>
          <a:ln w="9525">
            <a:noFill/>
            <a:miter lim="800000"/>
            <a:headEnd/>
            <a:tailEnd/>
          </a:ln>
        </p:spPr>
      </p:pic>
      <p:sp>
        <p:nvSpPr>
          <p:cNvPr id="160772" name="Rectangle 3"/>
          <p:cNvSpPr>
            <a:spLocks noChangeArrowheads="1"/>
          </p:cNvSpPr>
          <p:nvPr/>
        </p:nvSpPr>
        <p:spPr bwMode="auto">
          <a:xfrm>
            <a:off x="3962400" y="5638800"/>
            <a:ext cx="4572000" cy="923330"/>
          </a:xfrm>
          <a:prstGeom prst="rect">
            <a:avLst/>
          </a:prstGeom>
          <a:noFill/>
          <a:ln w="9525">
            <a:noFill/>
            <a:miter lim="800000"/>
            <a:headEnd/>
            <a:tailEnd/>
          </a:ln>
        </p:spPr>
        <p:txBody>
          <a:bodyPr>
            <a:spAutoFit/>
          </a:bodyPr>
          <a:lstStyle/>
          <a:p>
            <a:r>
              <a:rPr lang="sr-Latn-RS" dirty="0" smtClean="0">
                <a:latin typeface="Calibri" pitchFamily="34" charset="0"/>
              </a:rPr>
              <a:t>Mondrijan, </a:t>
            </a:r>
            <a:r>
              <a:rPr lang="sr-Latn-RS" i="1" dirty="0" smtClean="0">
                <a:latin typeface="Calibri" pitchFamily="34" charset="0"/>
              </a:rPr>
              <a:t>Romboidna kompozicija sa žutom, crnom, crnom, plavom, crvenom i sivom,</a:t>
            </a:r>
            <a:r>
              <a:rPr lang="sr-Latn-CS" dirty="0" smtClean="0">
                <a:latin typeface="Calibri" pitchFamily="34" charset="0"/>
              </a:rPr>
              <a:t> </a:t>
            </a:r>
            <a:r>
              <a:rPr lang="sr-Latn-CS" dirty="0">
                <a:latin typeface="Calibri" pitchFamily="34" charset="0"/>
              </a:rPr>
              <a:t>1921, </a:t>
            </a:r>
            <a:r>
              <a:rPr lang="en-US" dirty="0">
                <a:latin typeface="Calibri" pitchFamily="34" charset="0"/>
              </a:rPr>
              <a:t>Art Institute of Chicago</a:t>
            </a:r>
          </a:p>
        </p:txBody>
      </p:sp>
      <p:pic>
        <p:nvPicPr>
          <p:cNvPr id="160773" name="Picture 7" descr="http://www2.fiu.edu/~andiaa/cg2/mon_14.jpg"/>
          <p:cNvPicPr>
            <a:picLocks noChangeAspect="1" noChangeArrowheads="1"/>
          </p:cNvPicPr>
          <p:nvPr/>
        </p:nvPicPr>
        <p:blipFill>
          <a:blip r:embed="rId4"/>
          <a:srcRect/>
          <a:stretch>
            <a:fillRect/>
          </a:stretch>
        </p:blipFill>
        <p:spPr bwMode="auto">
          <a:xfrm>
            <a:off x="457200" y="228600"/>
            <a:ext cx="3236913" cy="2438400"/>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2" descr="2010-10-09-01-Mondrian-01endofline.jpg"/>
          <p:cNvPicPr>
            <a:picLocks noChangeAspect="1" noChangeArrowheads="1"/>
          </p:cNvPicPr>
          <p:nvPr/>
        </p:nvPicPr>
        <p:blipFill>
          <a:blip r:embed="rId2"/>
          <a:srcRect/>
          <a:stretch>
            <a:fillRect/>
          </a:stretch>
        </p:blipFill>
        <p:spPr bwMode="auto">
          <a:xfrm>
            <a:off x="2133600" y="152400"/>
            <a:ext cx="4762500" cy="3171825"/>
          </a:xfrm>
          <a:prstGeom prst="rect">
            <a:avLst/>
          </a:prstGeom>
          <a:noFill/>
          <a:ln w="9525">
            <a:noFill/>
            <a:miter lim="800000"/>
            <a:headEnd/>
            <a:tailEnd/>
          </a:ln>
        </p:spPr>
      </p:pic>
      <p:pic>
        <p:nvPicPr>
          <p:cNvPr id="161795" name="Picture 4" descr="2010-10-09-01-Mondrian-02slantingview.jpg"/>
          <p:cNvPicPr>
            <a:picLocks noChangeAspect="1" noChangeArrowheads="1"/>
          </p:cNvPicPr>
          <p:nvPr/>
        </p:nvPicPr>
        <p:blipFill>
          <a:blip r:embed="rId3"/>
          <a:srcRect/>
          <a:stretch>
            <a:fillRect/>
          </a:stretch>
        </p:blipFill>
        <p:spPr bwMode="auto">
          <a:xfrm>
            <a:off x="0" y="3505200"/>
            <a:ext cx="4462463" cy="2971800"/>
          </a:xfrm>
          <a:prstGeom prst="rect">
            <a:avLst/>
          </a:prstGeom>
          <a:noFill/>
          <a:ln w="9525">
            <a:noFill/>
            <a:miter lim="800000"/>
            <a:headEnd/>
            <a:tailEnd/>
          </a:ln>
        </p:spPr>
      </p:pic>
      <p:pic>
        <p:nvPicPr>
          <p:cNvPr id="161796" name="Picture 6" descr="2010-10-09-01-Mondrian-03slantingviewyellow.jpg"/>
          <p:cNvPicPr>
            <a:picLocks noChangeAspect="1" noChangeArrowheads="1"/>
          </p:cNvPicPr>
          <p:nvPr/>
        </p:nvPicPr>
        <p:blipFill>
          <a:blip r:embed="rId4"/>
          <a:srcRect/>
          <a:stretch>
            <a:fillRect/>
          </a:stretch>
        </p:blipFill>
        <p:spPr bwMode="auto">
          <a:xfrm>
            <a:off x="4681538" y="3505200"/>
            <a:ext cx="4462462" cy="2971800"/>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4" descr="2010-10-09-01-Mondrian-05bluecopy.jpg"/>
          <p:cNvPicPr>
            <a:picLocks noChangeAspect="1" noChangeArrowheads="1"/>
          </p:cNvPicPr>
          <p:nvPr/>
        </p:nvPicPr>
        <p:blipFill>
          <a:blip r:embed="rId2"/>
          <a:srcRect/>
          <a:stretch>
            <a:fillRect/>
          </a:stretch>
        </p:blipFill>
        <p:spPr bwMode="auto">
          <a:xfrm>
            <a:off x="381000" y="228600"/>
            <a:ext cx="4762500" cy="3171825"/>
          </a:xfrm>
          <a:prstGeom prst="rect">
            <a:avLst/>
          </a:prstGeom>
          <a:noFill/>
          <a:ln w="9525">
            <a:noFill/>
            <a:miter lim="800000"/>
            <a:headEnd/>
            <a:tailEnd/>
          </a:ln>
        </p:spPr>
      </p:pic>
      <p:pic>
        <p:nvPicPr>
          <p:cNvPr id="162819" name="Picture 6" descr="2010-10-09-01-Mondrian-07original.jpg"/>
          <p:cNvPicPr>
            <a:picLocks noChangeAspect="1" noChangeArrowheads="1"/>
          </p:cNvPicPr>
          <p:nvPr/>
        </p:nvPicPr>
        <p:blipFill>
          <a:blip r:embed="rId3"/>
          <a:srcRect/>
          <a:stretch>
            <a:fillRect/>
          </a:stretch>
        </p:blipFill>
        <p:spPr bwMode="auto">
          <a:xfrm>
            <a:off x="3810000" y="3505200"/>
            <a:ext cx="4762500" cy="3171825"/>
          </a:xfrm>
          <a:prstGeom prst="rect">
            <a:avLst/>
          </a:prstGeom>
          <a:noFill/>
          <a:ln w="9525">
            <a:no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Picture 2" descr="2010-10-09-01-Mondrian-08line.jpg"/>
          <p:cNvPicPr>
            <a:picLocks noChangeAspect="1" noChangeArrowheads="1"/>
          </p:cNvPicPr>
          <p:nvPr/>
        </p:nvPicPr>
        <p:blipFill>
          <a:blip r:embed="rId2"/>
          <a:srcRect/>
          <a:stretch>
            <a:fillRect/>
          </a:stretch>
        </p:blipFill>
        <p:spPr bwMode="auto">
          <a:xfrm>
            <a:off x="0" y="1447800"/>
            <a:ext cx="4348163" cy="2895600"/>
          </a:xfrm>
          <a:prstGeom prst="rect">
            <a:avLst/>
          </a:prstGeom>
          <a:noFill/>
          <a:ln w="9525">
            <a:noFill/>
            <a:miter lim="800000"/>
            <a:headEnd/>
            <a:tailEnd/>
          </a:ln>
        </p:spPr>
      </p:pic>
      <p:pic>
        <p:nvPicPr>
          <p:cNvPr id="163843" name="Picture 4" descr="2010-10-09-01-Mondrian-10detail.jpg"/>
          <p:cNvPicPr>
            <a:picLocks noChangeAspect="1" noChangeArrowheads="1"/>
          </p:cNvPicPr>
          <p:nvPr/>
        </p:nvPicPr>
        <p:blipFill>
          <a:blip r:embed="rId3"/>
          <a:srcRect/>
          <a:stretch>
            <a:fillRect/>
          </a:stretch>
        </p:blipFill>
        <p:spPr bwMode="auto">
          <a:xfrm>
            <a:off x="4381500" y="457200"/>
            <a:ext cx="4762500" cy="5810250"/>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ChangeArrowheads="1"/>
          </p:cNvSpPr>
          <p:nvPr/>
        </p:nvSpPr>
        <p:spPr bwMode="auto">
          <a:xfrm>
            <a:off x="152400" y="152400"/>
            <a:ext cx="4419600" cy="1477328"/>
          </a:xfrm>
          <a:prstGeom prst="rect">
            <a:avLst/>
          </a:prstGeom>
          <a:noFill/>
          <a:ln w="9525">
            <a:noFill/>
            <a:miter lim="800000"/>
            <a:headEnd/>
            <a:tailEnd/>
          </a:ln>
        </p:spPr>
        <p:txBody>
          <a:bodyPr wrap="square">
            <a:spAutoFit/>
          </a:bodyPr>
          <a:lstStyle/>
          <a:p>
            <a:pPr algn="r"/>
            <a:r>
              <a:rPr lang="en-US" dirty="0">
                <a:latin typeface="Calibri" pitchFamily="34" charset="0"/>
              </a:rPr>
              <a:t>Piet Mondrian</a:t>
            </a:r>
            <a:r>
              <a:rPr lang="en-US" b="1" dirty="0" smtClean="0">
                <a:latin typeface="Calibri" pitchFamily="34" charset="0"/>
              </a:rPr>
              <a:t>,</a:t>
            </a:r>
            <a:r>
              <a:rPr lang="sr-Latn-RS" b="1" dirty="0" smtClean="0">
                <a:latin typeface="Calibri" pitchFamily="34" charset="0"/>
              </a:rPr>
              <a:t> </a:t>
            </a:r>
            <a:r>
              <a:rPr lang="sr-Latn-RS" i="1" dirty="0" smtClean="0">
                <a:latin typeface="Calibri" pitchFamily="34" charset="0"/>
              </a:rPr>
              <a:t>Le</a:t>
            </a:r>
            <a:r>
              <a:rPr lang="en-US" dirty="0">
                <a:latin typeface="Calibri" pitchFamily="34" charset="0"/>
              </a:rPr>
              <a:t> </a:t>
            </a:r>
            <a:r>
              <a:rPr lang="en-US" i="1" dirty="0">
                <a:latin typeface="Calibri" pitchFamily="34" charset="0"/>
              </a:rPr>
              <a:t>Neo </a:t>
            </a:r>
            <a:r>
              <a:rPr lang="en-US" i="1" dirty="0" err="1" smtClean="0">
                <a:latin typeface="Calibri" pitchFamily="34" charset="0"/>
              </a:rPr>
              <a:t>Plasticism</a:t>
            </a:r>
            <a:r>
              <a:rPr lang="sr-Latn-RS" i="1" dirty="0" smtClean="0">
                <a:latin typeface="Calibri" pitchFamily="34" charset="0"/>
              </a:rPr>
              <a:t>,</a:t>
            </a:r>
            <a:r>
              <a:rPr lang="en-US" i="1" dirty="0" smtClean="0">
                <a:latin typeface="Calibri" pitchFamily="34" charset="0"/>
              </a:rPr>
              <a:t> </a:t>
            </a:r>
            <a:r>
              <a:rPr lang="en-US" dirty="0" smtClean="0">
                <a:latin typeface="Calibri" pitchFamily="34" charset="0"/>
              </a:rPr>
              <a:t>Paris</a:t>
            </a:r>
            <a:r>
              <a:rPr lang="en-US" dirty="0">
                <a:latin typeface="Calibri" pitchFamily="34" charset="0"/>
              </a:rPr>
              <a:t>, Editions de </a:t>
            </a:r>
            <a:r>
              <a:rPr lang="en-US" dirty="0" err="1">
                <a:latin typeface="Calibri" pitchFamily="34" charset="0"/>
              </a:rPr>
              <a:t>l’Effort</a:t>
            </a:r>
            <a:r>
              <a:rPr lang="en-US" dirty="0">
                <a:latin typeface="Calibri" pitchFamily="34" charset="0"/>
              </a:rPr>
              <a:t> </a:t>
            </a:r>
            <a:r>
              <a:rPr lang="en-US" dirty="0" err="1">
                <a:latin typeface="Calibri" pitchFamily="34" charset="0"/>
              </a:rPr>
              <a:t>Moderne</a:t>
            </a:r>
            <a:r>
              <a:rPr lang="en-US" dirty="0">
                <a:latin typeface="Calibri" pitchFamily="34" charset="0"/>
              </a:rPr>
              <a:t>. </a:t>
            </a:r>
            <a:r>
              <a:rPr lang="en-US" dirty="0" err="1">
                <a:latin typeface="Calibri" pitchFamily="34" charset="0"/>
              </a:rPr>
              <a:t>Léonce</a:t>
            </a:r>
            <a:r>
              <a:rPr lang="en-US" dirty="0">
                <a:latin typeface="Calibri" pitchFamily="34" charset="0"/>
              </a:rPr>
              <a:t> Rosenberg, 1920</a:t>
            </a:r>
            <a:br>
              <a:rPr lang="en-US" dirty="0">
                <a:latin typeface="Calibri" pitchFamily="34" charset="0"/>
              </a:rPr>
            </a:br>
            <a:r>
              <a:rPr lang="en-US" dirty="0">
                <a:latin typeface="Calibri" pitchFamily="34" charset="0"/>
              </a:rPr>
              <a:t>Brochure, 24 x 16 cm</a:t>
            </a:r>
            <a:br>
              <a:rPr lang="en-US" dirty="0">
                <a:latin typeface="Calibri" pitchFamily="34" charset="0"/>
              </a:rPr>
            </a:br>
            <a:r>
              <a:rPr lang="en-US" dirty="0">
                <a:latin typeface="Calibri" pitchFamily="34" charset="0"/>
              </a:rPr>
              <a:t>Paris, Centre Pompidou</a:t>
            </a:r>
          </a:p>
        </p:txBody>
      </p:sp>
      <p:pic>
        <p:nvPicPr>
          <p:cNvPr id="125955" name="Picture 2" descr="Piet Mondrian, Neo Plasticism: The General Principle of Plastic Equivalence"/>
          <p:cNvPicPr>
            <a:picLocks noChangeAspect="1" noChangeArrowheads="1"/>
          </p:cNvPicPr>
          <p:nvPr/>
        </p:nvPicPr>
        <p:blipFill>
          <a:blip r:embed="rId2"/>
          <a:srcRect/>
          <a:stretch>
            <a:fillRect/>
          </a:stretch>
        </p:blipFill>
        <p:spPr bwMode="auto">
          <a:xfrm>
            <a:off x="4648200" y="-61913"/>
            <a:ext cx="4495800" cy="6919913"/>
          </a:xfrm>
          <a:prstGeom prst="rect">
            <a:avLst/>
          </a:prstGeom>
          <a:noFill/>
          <a:ln w="9525">
            <a:noFill/>
            <a:miter lim="800000"/>
            <a:headEnd/>
            <a:tailEnd/>
          </a:ln>
        </p:spPr>
      </p:pic>
      <p:sp>
        <p:nvSpPr>
          <p:cNvPr id="125956" name="Rectangle 4"/>
          <p:cNvSpPr>
            <a:spLocks noChangeArrowheads="1"/>
          </p:cNvSpPr>
          <p:nvPr/>
        </p:nvSpPr>
        <p:spPr bwMode="auto">
          <a:xfrm>
            <a:off x="152400" y="1905000"/>
            <a:ext cx="4343400" cy="4800600"/>
          </a:xfrm>
          <a:prstGeom prst="rect">
            <a:avLst/>
          </a:prstGeom>
          <a:noFill/>
          <a:ln w="9525">
            <a:noFill/>
            <a:miter lim="800000"/>
            <a:headEnd/>
            <a:tailEnd/>
          </a:ln>
        </p:spPr>
        <p:txBody>
          <a:bodyPr>
            <a:spAutoFit/>
          </a:bodyPr>
          <a:lstStyle/>
          <a:p>
            <a:r>
              <a:rPr lang="sr-Latn-CS" dirty="0">
                <a:latin typeface="Calibri" pitchFamily="34" charset="0"/>
              </a:rPr>
              <a:t>Mondrijan neoplasticizam opisuje kao HARMONIJU SUPROTSTAVLJENIH SILA KOJE ČINE OSNOVU UNIVERZUMA;</a:t>
            </a:r>
          </a:p>
          <a:p>
            <a:r>
              <a:rPr lang="sr-Latn-CS" dirty="0">
                <a:latin typeface="Calibri" pitchFamily="34" charset="0"/>
              </a:rPr>
              <a:t>Ova harmonija može da se postigne u STRUKTURI DELA u kojem su URAVNOTEŽENI SVI UNUTRAŠNJI NAPONI (ortogonale, primarne i ne-boje)</a:t>
            </a:r>
          </a:p>
          <a:p>
            <a:r>
              <a:rPr lang="sr-Latn-CS" dirty="0">
                <a:latin typeface="Calibri" pitchFamily="34" charset="0"/>
              </a:rPr>
              <a:t>Da li je nešto neoplasticistička umetnost nije toliko pitanje tehnika već pitanje da li je umetničko delo SLIKOVNI IZRAZ UNIVERZUMA I SJEDINJENJE SVIH UMETNIČKIH OBLIKA – jedinstvo, harmonija, ravnoteža ne bi trebalo da budu osnov samo slikarstva već i muzike, arhitekture i književnosti</a:t>
            </a:r>
          </a:p>
          <a:p>
            <a:r>
              <a:rPr lang="sr-Latn-CS" dirty="0">
                <a:latin typeface="Calibri" pitchFamily="34" charset="0"/>
              </a:rPr>
              <a:t>Srž </a:t>
            </a:r>
            <a:r>
              <a:rPr lang="sr-Latn-CS" dirty="0" smtClean="0">
                <a:latin typeface="Calibri" pitchFamily="34" charset="0"/>
              </a:rPr>
              <a:t>neoplasticizma </a:t>
            </a:r>
            <a:r>
              <a:rPr lang="sr-Latn-CS" dirty="0">
                <a:latin typeface="Calibri" pitchFamily="34" charset="0"/>
              </a:rPr>
              <a:t>je “denaturalizacija” (Mondrijan)</a:t>
            </a:r>
            <a:endParaRPr lang="en-US" dirty="0">
              <a:latin typeface="Calibri"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idx="4294967295"/>
          </p:nvPr>
        </p:nvSpPr>
        <p:spPr>
          <a:xfrm>
            <a:off x="304800" y="228600"/>
            <a:ext cx="8229600" cy="838200"/>
          </a:xfrm>
        </p:spPr>
        <p:txBody>
          <a:bodyPr/>
          <a:lstStyle/>
          <a:p>
            <a:endParaRPr lang="en-US" sz="4000"/>
          </a:p>
        </p:txBody>
      </p:sp>
      <p:sp>
        <p:nvSpPr>
          <p:cNvPr id="126979" name="Rectangle 3"/>
          <p:cNvSpPr>
            <a:spLocks noGrp="1" noChangeArrowheads="1"/>
          </p:cNvSpPr>
          <p:nvPr>
            <p:ph type="body" idx="4294967295"/>
          </p:nvPr>
        </p:nvSpPr>
        <p:spPr>
          <a:xfrm>
            <a:off x="457200" y="1295400"/>
            <a:ext cx="8229600" cy="5029200"/>
          </a:xfrm>
        </p:spPr>
        <p:txBody>
          <a:bodyPr/>
          <a:lstStyle/>
          <a:p>
            <a:pPr>
              <a:buFontTx/>
              <a:buNone/>
            </a:pPr>
            <a:r>
              <a:rPr lang="nl-NL" sz="2400" dirty="0">
                <a:latin typeface="Calibri" pitchFamily="34" charset="0"/>
              </a:rPr>
              <a:t>Šta je Mondrijan pod </a:t>
            </a:r>
            <a:r>
              <a:rPr lang="nl-NL" sz="2400" b="1" dirty="0">
                <a:latin typeface="Calibri" pitchFamily="34" charset="0"/>
              </a:rPr>
              <a:t>new pure plastic art</a:t>
            </a:r>
            <a:r>
              <a:rPr lang="sr-Latn-CS" sz="2400" b="1" dirty="0">
                <a:latin typeface="Calibri" pitchFamily="34" charset="0"/>
              </a:rPr>
              <a:t> (</a:t>
            </a:r>
            <a:r>
              <a:rPr lang="nl-NL" sz="2400" b="1" dirty="0">
                <a:latin typeface="Calibri" pitchFamily="34" charset="0"/>
              </a:rPr>
              <a:t>nieuwe beelding</a:t>
            </a:r>
            <a:r>
              <a:rPr lang="sr-Latn-CS" sz="2400" b="1" dirty="0">
                <a:latin typeface="Calibri" pitchFamily="34" charset="0"/>
              </a:rPr>
              <a:t>)</a:t>
            </a:r>
            <a:r>
              <a:rPr lang="nl-NL" sz="2400" dirty="0">
                <a:latin typeface="Calibri" pitchFamily="34" charset="0"/>
              </a:rPr>
              <a:t> </a:t>
            </a:r>
            <a:r>
              <a:rPr lang="sr-Latn-CS" sz="2400" dirty="0">
                <a:latin typeface="Calibri" pitchFamily="34" charset="0"/>
              </a:rPr>
              <a:t>ili novim oblikovanjem </a:t>
            </a:r>
            <a:r>
              <a:rPr lang="nl-NL" sz="2400" dirty="0">
                <a:latin typeface="Calibri" pitchFamily="34" charset="0"/>
              </a:rPr>
              <a:t>podrazumevao najbolje je izraženo njegovim rečima:</a:t>
            </a:r>
            <a:endParaRPr lang="sr-Latn-CS" sz="2400" dirty="0">
              <a:latin typeface="Calibri" pitchFamily="34" charset="0"/>
            </a:endParaRPr>
          </a:p>
          <a:p>
            <a:pPr>
              <a:buFontTx/>
              <a:buNone/>
            </a:pPr>
            <a:r>
              <a:rPr lang="nl-NL" sz="2400" dirty="0">
                <a:latin typeface="Calibri" pitchFamily="34" charset="0"/>
              </a:rPr>
              <a:t>“</a:t>
            </a:r>
            <a:r>
              <a:rPr lang="sr-Latn-CS" sz="2400" dirty="0">
                <a:latin typeface="Calibri" pitchFamily="34" charset="0"/>
              </a:rPr>
              <a:t>Umetnost p</a:t>
            </a:r>
            <a:r>
              <a:rPr lang="nl-NL" sz="2400" dirty="0">
                <a:latin typeface="Calibri" pitchFamily="34" charset="0"/>
              </a:rPr>
              <a:t>ostepeno pročišćava svoja plastič</a:t>
            </a:r>
            <a:r>
              <a:rPr lang="sr-Latn-CS" sz="2400" dirty="0">
                <a:latin typeface="Calibri" pitchFamily="34" charset="0"/>
              </a:rPr>
              <a:t>k</a:t>
            </a:r>
            <a:r>
              <a:rPr lang="nl-NL" sz="2400" dirty="0">
                <a:latin typeface="Calibri" pitchFamily="34" charset="0"/>
              </a:rPr>
              <a:t>a sredstva i tako </a:t>
            </a:r>
            <a:r>
              <a:rPr lang="sr-Latn-CS" sz="2400" dirty="0">
                <a:latin typeface="Calibri" pitchFamily="34" charset="0"/>
              </a:rPr>
              <a:t>uspostavlja</a:t>
            </a:r>
            <a:r>
              <a:rPr lang="nl-NL" sz="2400" dirty="0">
                <a:latin typeface="Calibri" pitchFamily="34" charset="0"/>
              </a:rPr>
              <a:t> odnose između njih (tj. između figurativnog i ne-figurativnog). </a:t>
            </a:r>
            <a:r>
              <a:rPr lang="sr-Latn-CS" sz="2400" dirty="0">
                <a:latin typeface="Calibri" pitchFamily="34" charset="0"/>
              </a:rPr>
              <a:t>Stoga </a:t>
            </a:r>
            <a:r>
              <a:rPr lang="nl-NL" sz="2400" dirty="0">
                <a:latin typeface="Calibri" pitchFamily="34" charset="0"/>
              </a:rPr>
              <a:t>danas dve glavne tendencije po</a:t>
            </a:r>
            <a:r>
              <a:rPr lang="sr-Latn-CS" sz="2400" dirty="0">
                <a:latin typeface="Calibri" pitchFamily="34" charset="0"/>
              </a:rPr>
              <a:t>stoje</a:t>
            </a:r>
            <a:r>
              <a:rPr lang="nl-NL" sz="2400" dirty="0">
                <a:latin typeface="Calibri" pitchFamily="34" charset="0"/>
              </a:rPr>
              <a:t>: jedna sadrži figuraciju, druga je eliminiše. Dok prva koristi manje-više komplikovane i određene forme, ova druga koristi jednostavne i neutralne forme, ili konačno, slobodnu liniju i čistu boju… </a:t>
            </a:r>
            <a:r>
              <a:rPr lang="sr-Latn-CS" sz="2400" dirty="0">
                <a:latin typeface="Calibri" pitchFamily="34" charset="0"/>
              </a:rPr>
              <a:t>Ne-figurativna umetnost izvodi do kraja staru kulturu umetnosti… kultura specifične forme približava se svom kraju. Započinje kultura determinisanih odnosa</a:t>
            </a:r>
            <a:r>
              <a:rPr lang="en-US" sz="2400" dirty="0">
                <a:latin typeface="Calibri" pitchFamily="34" charset="0"/>
              </a:rPr>
              <a:t>.”</a:t>
            </a:r>
          </a:p>
          <a:p>
            <a:pPr>
              <a:lnSpc>
                <a:spcPct val="80000"/>
              </a:lnSpc>
            </a:pPr>
            <a:endParaRPr lang="en-US" sz="2400" dirty="0">
              <a:latin typeface="Calibri"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itle 1"/>
          <p:cNvSpPr>
            <a:spLocks noGrp="1"/>
          </p:cNvSpPr>
          <p:nvPr>
            <p:ph type="title" idx="4294967295"/>
          </p:nvPr>
        </p:nvSpPr>
        <p:spPr/>
        <p:txBody>
          <a:bodyPr/>
          <a:lstStyle/>
          <a:p>
            <a:endParaRPr lang="en-US"/>
          </a:p>
        </p:txBody>
      </p:sp>
      <p:sp>
        <p:nvSpPr>
          <p:cNvPr id="3" name="Content Placeholder 2"/>
          <p:cNvSpPr>
            <a:spLocks noGrp="1"/>
          </p:cNvSpPr>
          <p:nvPr>
            <p:ph idx="4294967295"/>
          </p:nvPr>
        </p:nvSpPr>
        <p:spPr/>
        <p:txBody>
          <a:bodyPr>
            <a:normAutofit/>
          </a:bodyPr>
          <a:lstStyle/>
          <a:p>
            <a:pPr>
              <a:lnSpc>
                <a:spcPct val="90000"/>
              </a:lnSpc>
            </a:pPr>
            <a:r>
              <a:rPr lang="sr-Latn-CS" dirty="0">
                <a:latin typeface="Calibri" pitchFamily="34" charset="0"/>
              </a:rPr>
              <a:t>Slične ideje zastupa Van </a:t>
            </a:r>
            <a:r>
              <a:rPr lang="sr-Latn-CS" dirty="0" smtClean="0">
                <a:latin typeface="Calibri" pitchFamily="34" charset="0"/>
              </a:rPr>
              <a:t>Dusburg </a:t>
            </a:r>
            <a:r>
              <a:rPr lang="sr-Latn-CS" dirty="0">
                <a:latin typeface="Calibri" pitchFamily="34" charset="0"/>
              </a:rPr>
              <a:t>(</a:t>
            </a:r>
            <a:r>
              <a:rPr lang="sr-Latn-CS" i="1" dirty="0">
                <a:latin typeface="Calibri" pitchFamily="34" charset="0"/>
              </a:rPr>
              <a:t>Tri predavanja o likovnoj umetnosti</a:t>
            </a:r>
            <a:r>
              <a:rPr lang="sr-Latn-CS" dirty="0">
                <a:latin typeface="Calibri" pitchFamily="34" charset="0"/>
              </a:rPr>
              <a:t>, 1919): u jednom od predavanja iz 1917, Stil budućnosti, razlikuje dva tipa umetnosti:</a:t>
            </a:r>
          </a:p>
          <a:p>
            <a:pPr>
              <a:lnSpc>
                <a:spcPct val="90000"/>
              </a:lnSpc>
              <a:buFontTx/>
              <a:buNone/>
            </a:pPr>
            <a:r>
              <a:rPr lang="sr-Latn-CS" dirty="0">
                <a:latin typeface="Calibri" pitchFamily="34" charset="0"/>
              </a:rPr>
              <a:t>1. ‘fizioplastičnu’ umetnost, koja za polazište uzima prirodu i nju odražava, i</a:t>
            </a:r>
          </a:p>
          <a:p>
            <a:pPr>
              <a:lnSpc>
                <a:spcPct val="90000"/>
              </a:lnSpc>
              <a:buFontTx/>
              <a:buNone/>
            </a:pPr>
            <a:r>
              <a:rPr lang="sr-Latn-CS" dirty="0">
                <a:latin typeface="Calibri" pitchFamily="34" charset="0"/>
              </a:rPr>
              <a:t>2. ‘ideoplastičnu’ umetnost koja ideju pretvara u izraz i utoliko predstavlja autonomnu umetnost (ovoj umetnosti pripada budućnost)</a:t>
            </a:r>
            <a:endParaRPr lang="en-US" dirty="0">
              <a:latin typeface="Calibri"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idx="4294967295"/>
          </p:nvPr>
        </p:nvSpPr>
        <p:spPr>
          <a:xfrm>
            <a:off x="457200" y="274638"/>
            <a:ext cx="8229600" cy="487362"/>
          </a:xfrm>
        </p:spPr>
        <p:txBody>
          <a:bodyPr>
            <a:normAutofit fontScale="90000"/>
          </a:bodyPr>
          <a:lstStyle/>
          <a:p>
            <a:endParaRPr lang="en-US" sz="3600"/>
          </a:p>
        </p:txBody>
      </p:sp>
      <p:sp>
        <p:nvSpPr>
          <p:cNvPr id="129027" name="Rectangle 3"/>
          <p:cNvSpPr>
            <a:spLocks noGrp="1" noChangeArrowheads="1"/>
          </p:cNvSpPr>
          <p:nvPr>
            <p:ph type="body" idx="4294967295"/>
          </p:nvPr>
        </p:nvSpPr>
        <p:spPr>
          <a:xfrm>
            <a:off x="457200" y="685800"/>
            <a:ext cx="8229600" cy="5715000"/>
          </a:xfrm>
        </p:spPr>
        <p:txBody>
          <a:bodyPr/>
          <a:lstStyle/>
          <a:p>
            <a:r>
              <a:rPr lang="sr-Latn-CS" sz="2200"/>
              <a:t>Sa 1917 Mondrijan je intelektualno na novom polazištu, novoj tački u kojoj njegov rad podrazumeva seriju kompozicija koja se sastoji od </a:t>
            </a:r>
            <a:r>
              <a:rPr lang="sr-Latn-CS" sz="2200" b="1"/>
              <a:t>plutajućih, pravougaonih obojenih površina</a:t>
            </a:r>
            <a:r>
              <a:rPr lang="sr-Latn-CS" sz="2200"/>
              <a:t>. </a:t>
            </a:r>
          </a:p>
          <a:p>
            <a:r>
              <a:rPr lang="sr-Latn-CS" sz="2200"/>
              <a:t>Mondrijan je sa ovim radovima, u ovom momentu zauvek napustio slikarsku paletu i tehniku svojih postkubističkih slika iz 1912 i 1913, kao i nervoznu stakato linearnost i eliptični format svog “plus-minus” ili “okeanskog” stila iz 1913-1914. </a:t>
            </a:r>
          </a:p>
          <a:p>
            <a:r>
              <a:rPr lang="pl-PL" sz="2200" b="1"/>
              <a:t>Tokom 1917</a:t>
            </a:r>
            <a:r>
              <a:rPr lang="pl-PL" sz="2200"/>
              <a:t> i kasnije istraživao je različite varijacije – pravougaonike ravno nanetih boja bez definisanih ivica, koji vise u ponekad slobodnijem, ponekad preciznom pravougaonom aranžmanu</a:t>
            </a:r>
          </a:p>
          <a:p>
            <a:r>
              <a:rPr lang="pl-PL" sz="2200"/>
              <a:t>Bojeni pravougaonici se ponekad dodiruju, ponekad plutaju nezavisno, ponekad se preklapaju. Oni se pojavljuju kao forme na beloj ili generalno svetloj pozadini. Njihov međusobni odnos stvara iznenadjujuću iluziju dubine, čak iako se drži rigidno paralelno sa površinom slike.</a:t>
            </a:r>
            <a:endParaRPr lang="en-US" sz="2200"/>
          </a:p>
          <a:p>
            <a:endParaRPr lang="sr-Latn-CS" sz="24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1" name="Rectangle 4"/>
          <p:cNvSpPr>
            <a:spLocks noChangeArrowheads="1"/>
          </p:cNvSpPr>
          <p:nvPr/>
        </p:nvSpPr>
        <p:spPr bwMode="auto">
          <a:xfrm>
            <a:off x="152400" y="457200"/>
            <a:ext cx="3200400" cy="1815882"/>
          </a:xfrm>
          <a:prstGeom prst="rect">
            <a:avLst/>
          </a:prstGeom>
          <a:noFill/>
          <a:ln w="9525">
            <a:noFill/>
            <a:miter lim="800000"/>
            <a:headEnd/>
            <a:tailEnd/>
          </a:ln>
        </p:spPr>
        <p:txBody>
          <a:bodyPr wrap="square">
            <a:spAutoFit/>
          </a:bodyPr>
          <a:lstStyle/>
          <a:p>
            <a:pPr algn="r"/>
            <a:r>
              <a:rPr lang="sr-Latn-RS" sz="1600" dirty="0" smtClean="0">
                <a:latin typeface="Calibri" pitchFamily="34" charset="0"/>
              </a:rPr>
              <a:t>Mondrijan,</a:t>
            </a:r>
            <a:r>
              <a:rPr lang="sr-Latn-RS" sz="1600" i="1" dirty="0" smtClean="0">
                <a:latin typeface="Calibri" pitchFamily="34" charset="0"/>
              </a:rPr>
              <a:t> Kompozicija u boji</a:t>
            </a:r>
            <a:r>
              <a:rPr lang="en-US" sz="1600" i="1" dirty="0" smtClean="0">
                <a:latin typeface="Calibri" pitchFamily="34" charset="0"/>
              </a:rPr>
              <a:t> A</a:t>
            </a:r>
            <a:r>
              <a:rPr lang="sr-Latn-RS" sz="1600" i="1" dirty="0" smtClean="0">
                <a:latin typeface="Calibri" pitchFamily="34" charset="0"/>
              </a:rPr>
              <a:t>,</a:t>
            </a:r>
            <a:r>
              <a:rPr lang="en-US" sz="1600" i="1" dirty="0" smtClean="0">
                <a:latin typeface="Calibri" pitchFamily="34" charset="0"/>
              </a:rPr>
              <a:t> </a:t>
            </a:r>
            <a:r>
              <a:rPr lang="en-US" sz="1600" dirty="0" smtClean="0">
                <a:latin typeface="Calibri" pitchFamily="34" charset="0"/>
              </a:rPr>
              <a:t>1917 </a:t>
            </a:r>
            <a:r>
              <a:rPr lang="en-US" sz="1600" dirty="0">
                <a:latin typeface="Calibri" pitchFamily="34" charset="0"/>
              </a:rPr>
              <a:t/>
            </a:r>
            <a:br>
              <a:rPr lang="en-US" sz="1600" dirty="0">
                <a:latin typeface="Calibri" pitchFamily="34" charset="0"/>
              </a:rPr>
            </a:br>
            <a:r>
              <a:rPr lang="sr-Latn-RS" sz="1600" dirty="0" smtClean="0">
                <a:latin typeface="Calibri" pitchFamily="34" charset="0"/>
              </a:rPr>
              <a:t>ulje na platnu</a:t>
            </a:r>
            <a:r>
              <a:rPr lang="en-US" sz="1600" dirty="0" smtClean="0">
                <a:latin typeface="Calibri" pitchFamily="34" charset="0"/>
              </a:rPr>
              <a:t>, </a:t>
            </a:r>
            <a:r>
              <a:rPr lang="en-US" sz="1600" dirty="0">
                <a:latin typeface="Calibri" pitchFamily="34" charset="0"/>
              </a:rPr>
              <a:t>50.3x45.3 cm</a:t>
            </a:r>
            <a:br>
              <a:rPr lang="en-US" sz="1600" dirty="0">
                <a:latin typeface="Calibri" pitchFamily="34" charset="0"/>
              </a:rPr>
            </a:br>
            <a:r>
              <a:rPr lang="en-US" sz="1600" dirty="0">
                <a:latin typeface="Calibri" pitchFamily="34" charset="0"/>
              </a:rPr>
              <a:t>Rijksmuseum </a:t>
            </a:r>
            <a:r>
              <a:rPr lang="en-US" sz="1600" dirty="0" err="1" smtClean="0">
                <a:latin typeface="Calibri" pitchFamily="34" charset="0"/>
              </a:rPr>
              <a:t>Kröller-Müller</a:t>
            </a:r>
            <a:r>
              <a:rPr lang="sr-Latn-RS" sz="1600" dirty="0" smtClean="0">
                <a:latin typeface="Calibri" pitchFamily="34" charset="0"/>
              </a:rPr>
              <a:t>,</a:t>
            </a:r>
            <a:r>
              <a:rPr lang="en-US" sz="1600" dirty="0" smtClean="0">
                <a:latin typeface="Calibri" pitchFamily="34" charset="0"/>
              </a:rPr>
              <a:t> </a:t>
            </a:r>
            <a:r>
              <a:rPr lang="en-US" sz="1600" dirty="0" err="1" smtClean="0">
                <a:latin typeface="Calibri" pitchFamily="34" charset="0"/>
              </a:rPr>
              <a:t>Otterlo</a:t>
            </a:r>
            <a:r>
              <a:rPr lang="sr-Latn-RS" sz="1600" dirty="0" smtClean="0">
                <a:latin typeface="Calibri" pitchFamily="34" charset="0"/>
              </a:rPr>
              <a:t>, videti na: </a:t>
            </a:r>
            <a:r>
              <a:rPr lang="en-US" sz="1600" dirty="0" smtClean="0">
                <a:hlinkClick r:id="rId2"/>
              </a:rPr>
              <a:t>https://krollermuller.nl/en/piet-mondriaan-composition-in-colour-a</a:t>
            </a:r>
            <a:endParaRPr lang="en-US" sz="1600" dirty="0">
              <a:latin typeface="Calibri" pitchFamily="34" charset="0"/>
            </a:endParaRPr>
          </a:p>
        </p:txBody>
      </p:sp>
      <p:pic>
        <p:nvPicPr>
          <p:cNvPr id="74754" name="Picture 2" descr="https://krollermuller.nl/media/cache/collection_item_detail_small/media/collectionitempage/tmsImage/compositie-in-kleur-a-piet-mondriaan-48981-copyright-kroller-muller-museum.jpg"/>
          <p:cNvPicPr>
            <a:picLocks noChangeAspect="1" noChangeArrowheads="1"/>
          </p:cNvPicPr>
          <p:nvPr/>
        </p:nvPicPr>
        <p:blipFill>
          <a:blip r:embed="rId3"/>
          <a:srcRect/>
          <a:stretch>
            <a:fillRect/>
          </a:stretch>
        </p:blipFill>
        <p:spPr bwMode="auto">
          <a:xfrm>
            <a:off x="3505200" y="381000"/>
            <a:ext cx="5133975" cy="5715000"/>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5" name="Rectangle 2"/>
          <p:cNvSpPr>
            <a:spLocks noChangeArrowheads="1"/>
          </p:cNvSpPr>
          <p:nvPr/>
        </p:nvSpPr>
        <p:spPr bwMode="auto">
          <a:xfrm>
            <a:off x="152400" y="533400"/>
            <a:ext cx="3200400" cy="1077218"/>
          </a:xfrm>
          <a:prstGeom prst="rect">
            <a:avLst/>
          </a:prstGeom>
          <a:noFill/>
          <a:ln w="9525">
            <a:noFill/>
            <a:miter lim="800000"/>
            <a:headEnd/>
            <a:tailEnd/>
          </a:ln>
        </p:spPr>
        <p:txBody>
          <a:bodyPr wrap="square">
            <a:spAutoFit/>
          </a:bodyPr>
          <a:lstStyle/>
          <a:p>
            <a:pPr algn="r"/>
            <a:r>
              <a:rPr lang="sr-Latn-RS" sz="1600" dirty="0" smtClean="0">
                <a:latin typeface="Calibri" pitchFamily="34" charset="0"/>
              </a:rPr>
              <a:t>Mondrijan,</a:t>
            </a:r>
            <a:r>
              <a:rPr lang="sr-Latn-RS" sz="1600" i="1" dirty="0" smtClean="0">
                <a:latin typeface="Calibri" pitchFamily="34" charset="0"/>
              </a:rPr>
              <a:t> Kompozicija u boji</a:t>
            </a:r>
            <a:r>
              <a:rPr lang="en-US" sz="1600" i="1" dirty="0" smtClean="0">
                <a:latin typeface="Calibri" pitchFamily="34" charset="0"/>
              </a:rPr>
              <a:t> A</a:t>
            </a:r>
            <a:r>
              <a:rPr lang="sr-Latn-RS" sz="1600" i="1" dirty="0" smtClean="0">
                <a:latin typeface="Calibri" pitchFamily="34" charset="0"/>
              </a:rPr>
              <a:t>,</a:t>
            </a:r>
            <a:r>
              <a:rPr lang="en-US" sz="1600" i="1" dirty="0" smtClean="0">
                <a:latin typeface="Calibri" pitchFamily="34" charset="0"/>
              </a:rPr>
              <a:t> </a:t>
            </a:r>
            <a:r>
              <a:rPr lang="en-US" sz="1600" dirty="0" smtClean="0">
                <a:latin typeface="Calibri" pitchFamily="34" charset="0"/>
              </a:rPr>
              <a:t>1917 </a:t>
            </a:r>
            <a:br>
              <a:rPr lang="en-US" sz="1600" dirty="0" smtClean="0">
                <a:latin typeface="Calibri" pitchFamily="34" charset="0"/>
              </a:rPr>
            </a:br>
            <a:r>
              <a:rPr lang="sr-Latn-RS" sz="1600" dirty="0" smtClean="0">
                <a:latin typeface="Calibri" pitchFamily="34" charset="0"/>
              </a:rPr>
              <a:t>ulje na platnu , </a:t>
            </a:r>
            <a:r>
              <a:rPr lang="en-US" sz="1600" dirty="0" smtClean="0">
                <a:latin typeface="Calibri" pitchFamily="34" charset="0"/>
              </a:rPr>
              <a:t>50.5x45 cm</a:t>
            </a:r>
            <a:r>
              <a:rPr lang="sr-Latn-RS" sz="1600" dirty="0" smtClean="0">
                <a:latin typeface="Calibri" pitchFamily="34" charset="0"/>
              </a:rPr>
              <a:t>,</a:t>
            </a:r>
            <a:r>
              <a:rPr lang="en-US" sz="1600" dirty="0">
                <a:latin typeface="Calibri" pitchFamily="34" charset="0"/>
              </a:rPr>
              <a:t/>
            </a:r>
            <a:br>
              <a:rPr lang="en-US" sz="1600" dirty="0">
                <a:latin typeface="Calibri" pitchFamily="34" charset="0"/>
              </a:rPr>
            </a:br>
            <a:r>
              <a:rPr lang="en-US" sz="1600" dirty="0">
                <a:latin typeface="Calibri" pitchFamily="34" charset="0"/>
              </a:rPr>
              <a:t>Rijksmuseum </a:t>
            </a:r>
            <a:r>
              <a:rPr lang="en-US" sz="1600" dirty="0" err="1">
                <a:latin typeface="Calibri" pitchFamily="34" charset="0"/>
              </a:rPr>
              <a:t>Kröller-Müller</a:t>
            </a:r>
            <a:r>
              <a:rPr lang="en-US" sz="1600" dirty="0">
                <a:latin typeface="Calibri" pitchFamily="34" charset="0"/>
              </a:rPr>
              <a:t>, </a:t>
            </a:r>
            <a:r>
              <a:rPr lang="en-US" sz="1600" dirty="0" err="1" smtClean="0">
                <a:latin typeface="Calibri" pitchFamily="34" charset="0"/>
              </a:rPr>
              <a:t>Otterlo</a:t>
            </a:r>
            <a:endParaRPr lang="en-US" sz="1600" dirty="0">
              <a:latin typeface="Calibri" pitchFamily="34" charset="0"/>
            </a:endParaRPr>
          </a:p>
        </p:txBody>
      </p:sp>
      <p:pic>
        <p:nvPicPr>
          <p:cNvPr id="73730" name="Picture 2" descr="https://krollermuller.nl/media/cache/collection_item_detail_small/media/collectionitempage/tmsImage/compositie-in-kleur-b-piet-mondriaan-48982-copyright-kroller-muller-museum.jpg"/>
          <p:cNvPicPr>
            <a:picLocks noChangeAspect="1" noChangeArrowheads="1"/>
          </p:cNvPicPr>
          <p:nvPr/>
        </p:nvPicPr>
        <p:blipFill>
          <a:blip r:embed="rId2"/>
          <a:srcRect/>
          <a:stretch>
            <a:fillRect/>
          </a:stretch>
        </p:blipFill>
        <p:spPr bwMode="auto">
          <a:xfrm>
            <a:off x="3581400" y="533400"/>
            <a:ext cx="5124450" cy="5715000"/>
          </a:xfrm>
          <a:prstGeom prst="rect">
            <a:avLst/>
          </a:prstGeom>
          <a:noFill/>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TotalTime>
  <Words>1611</Words>
  <Application>Microsoft Office PowerPoint</Application>
  <PresentationFormat>On-screen Show (4:3)</PresentationFormat>
  <Paragraphs>90</Paragraphs>
  <Slides>39</Slides>
  <Notes>0</Notes>
  <HiddenSlides>0</HiddenSlides>
  <MMClips>0</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Office Theme</vt:lpstr>
      <vt:lpstr>mondrijan_nastavak_2</vt:lpstr>
      <vt:lpstr>Holandija posle 1914</vt:lpstr>
      <vt:lpstr>nieuwe beelding (novo oblikovanje)</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vector>
  </TitlesOfParts>
  <Company>Hewlett-Packard Company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mondrijan_nastavak_1</dc:title>
  <dc:creator>User</dc:creator>
  <cp:lastModifiedBy>User</cp:lastModifiedBy>
  <cp:revision>3</cp:revision>
  <dcterms:created xsi:type="dcterms:W3CDTF">2020-05-20T16:58:15Z</dcterms:created>
  <dcterms:modified xsi:type="dcterms:W3CDTF">2020-05-20T17:07:32Z</dcterms:modified>
</cp:coreProperties>
</file>