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handoutMasterIdLst>
    <p:handoutMasterId r:id="rId39"/>
  </p:handoutMasterIdLst>
  <p:sldIdLst>
    <p:sldId id="256" r:id="rId3"/>
    <p:sldId id="257" r:id="rId4"/>
    <p:sldId id="273" r:id="rId5"/>
    <p:sldId id="274" r:id="rId6"/>
    <p:sldId id="258" r:id="rId7"/>
    <p:sldId id="259" r:id="rId8"/>
    <p:sldId id="260" r:id="rId9"/>
    <p:sldId id="261" r:id="rId10"/>
    <p:sldId id="262" r:id="rId11"/>
    <p:sldId id="263" r:id="rId12"/>
    <p:sldId id="266" r:id="rId13"/>
    <p:sldId id="264" r:id="rId14"/>
    <p:sldId id="265" r:id="rId15"/>
    <p:sldId id="267" r:id="rId16"/>
    <p:sldId id="268" r:id="rId17"/>
    <p:sldId id="269" r:id="rId18"/>
    <p:sldId id="270" r:id="rId19"/>
    <p:sldId id="271" r:id="rId20"/>
    <p:sldId id="310" r:id="rId21"/>
    <p:sldId id="311" r:id="rId22"/>
    <p:sldId id="312" r:id="rId23"/>
    <p:sldId id="313" r:id="rId24"/>
    <p:sldId id="314" r:id="rId25"/>
    <p:sldId id="315" r:id="rId26"/>
    <p:sldId id="316" r:id="rId27"/>
    <p:sldId id="317" r:id="rId29"/>
    <p:sldId id="318" r:id="rId30"/>
    <p:sldId id="319" r:id="rId31"/>
    <p:sldId id="320" r:id="rId32"/>
    <p:sldId id="321" r:id="rId33"/>
    <p:sldId id="322" r:id="rId34"/>
    <p:sldId id="323" r:id="rId35"/>
    <p:sldId id="324" r:id="rId36"/>
    <p:sldId id="325" r:id="rId37"/>
    <p:sldId id="326" r:id="rId38"/>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10" d="100"/>
          <a:sy n="110" d="100"/>
        </p:scale>
        <p:origin x="-160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handoutMaster" Target="handoutMasters/handoutMaster1.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en-US" strike="noStrike" noProof="1"/>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696C064A-D61B-4B21-B757-51A9B82445B8}" type="datetimeFigureOut">
              <a:rPr lang="en-US" strike="noStrike" noProof="1" smtClean="0">
                <a:latin typeface="Arial" panose="020B0604020202020204" pitchFamily="34" charset="0"/>
                <a:ea typeface="+mn-ea"/>
                <a:cs typeface="+mn-cs"/>
              </a:rPr>
            </a:fld>
            <a:endParaRPr lang="en-US" strike="noStrike" noProof="1"/>
          </a:p>
        </p:txBody>
      </p:sp>
      <p:sp>
        <p:nvSpPr>
          <p:cNvPr id="4" name="Footer Placeholder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en-US" strike="noStrike" noProof="1"/>
          </a:p>
        </p:txBody>
      </p:sp>
      <p:sp>
        <p:nvSpPr>
          <p:cNvPr id="5" name="Slide Number Placeholder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50305E07-67EA-4042-A3F6-853A8AD8D209}" type="slidenum">
              <a:rPr lang="en-US" strike="noStrike" noProof="1" smtClean="0">
                <a:latin typeface="Arial" panose="020B0604020202020204" pitchFamily="34" charset="0"/>
                <a:ea typeface="+mn-ea"/>
                <a:cs typeface="+mn-cs"/>
              </a:rPr>
            </a:fld>
            <a:endParaRPr lang="en-US" strike="noStrike" noProof="1"/>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en-US" strike="noStrike" noProof="1"/>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3EFD42F7-718C-4B98-AAEC-167E6DDD60A7}" type="datetimeFigureOut">
              <a:rPr lang="en-US" strike="noStrike" noProof="1" smtClean="0">
                <a:latin typeface="Arial" panose="020B0604020202020204" pitchFamily="34" charset="0"/>
                <a:ea typeface="+mn-ea"/>
                <a:cs typeface="+mn-cs"/>
              </a:rPr>
            </a:fld>
            <a:endParaRPr lang="en-US" strike="noStrike" noProof="1"/>
          </a:p>
        </p:txBody>
      </p:sp>
      <p:sp>
        <p:nvSpPr>
          <p:cNvPr id="3076" name="Slide Image Placeholder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3077" name="Notes Placeholder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lstStyle/>
          <a:p>
            <a:pPr lvl="0"/>
            <a:r>
              <a:rPr lang="en-US" altLang="zh-CN"/>
              <a:t>Click to edit Master text styles</a:t>
            </a:r>
            <a:endParaRPr lang="en-US" altLang="zh-CN"/>
          </a:p>
          <a:p>
            <a:pPr lvl="1" indent="0"/>
            <a:r>
              <a:rPr lang="en-US" altLang="zh-CN"/>
              <a:t>Second level</a:t>
            </a:r>
            <a:endParaRPr lang="en-US" altLang="zh-CN"/>
          </a:p>
          <a:p>
            <a:pPr lvl="2" indent="0"/>
            <a:r>
              <a:rPr lang="en-US" altLang="zh-CN"/>
              <a:t>Third level</a:t>
            </a:r>
            <a:endParaRPr lang="en-US" altLang="zh-CN"/>
          </a:p>
          <a:p>
            <a:pPr lvl="3" indent="0"/>
            <a:r>
              <a:rPr lang="en-US" altLang="zh-CN"/>
              <a:t>Fourth level</a:t>
            </a:r>
            <a:endParaRPr lang="en-US" altLang="zh-CN"/>
          </a:p>
          <a:p>
            <a:pPr lvl="4" indent="0"/>
            <a:r>
              <a:rPr lang="en-US" altLang="zh-CN"/>
              <a:t>Fifth level</a:t>
            </a:r>
            <a:endParaRPr lang="en-US" altLang="zh-CN"/>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en-US" strike="noStrike" noProof="1"/>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21B2AA4F-B828-4D7C-AFD3-893933DAFCB4}" type="slidenum">
              <a:rPr lang="en-US" strike="noStrike" noProof="1" smtClean="0">
                <a:latin typeface="Arial" panose="020B0604020202020204" pitchFamily="34" charset="0"/>
                <a:ea typeface="+mn-ea"/>
                <a:cs typeface="+mn-cs"/>
              </a:rPr>
            </a:fld>
            <a:endParaRPr 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73CCE44-CBA2-4172-BBDB-10C9CB76A860}" type="slidenum">
              <a:rPr smtClean="0"/>
            </a:fld>
            <a:endParaRPr lang="en-US" smtClean="0"/>
          </a:p>
        </p:txBody>
      </p:sp>
      <p:sp>
        <p:nvSpPr>
          <p:cNvPr id="32771" name="Rectangle 2"/>
          <p:cNvSpPr>
            <a:spLocks noRot="1" noChangeArrowheads="1" noTextEdit="1"/>
          </p:cNvSpPr>
          <p:nvPr>
            <p:ph type="sldImg"/>
          </p:nvPr>
        </p:nvSpPr>
        <p:spPr/>
      </p:sp>
      <p:sp>
        <p:nvSpPr>
          <p:cNvPr id="327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5293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2504" cy="4525963"/>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54296" y="1600200"/>
            <a:ext cx="4032504" cy="4525963"/>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629841" y="2505075"/>
            <a:ext cx="3868340"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29150" y="2505075"/>
            <a:ext cx="3887391"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lstStyle/>
          <a:p>
            <a:pPr lvl="0" fontAlgn="base"/>
            <a:endParaRPr lang="zh-CN" altLang="en-US" strike="noStrike" noProof="1"/>
          </a:p>
        </p:txBody>
      </p:sp>
      <p:sp>
        <p:nvSpPr>
          <p:cNvPr id="8" name="Footer Placeholder 7"/>
          <p:cNvSpPr>
            <a:spLocks noGrp="1"/>
          </p:cNvSpPr>
          <p:nvPr>
            <p:ph type="ftr" sz="quarter" idx="11"/>
          </p:nvPr>
        </p:nvSpPr>
        <p:spPr/>
        <p:txBody>
          <a:bodyPr/>
          <a:lstStyle/>
          <a:p>
            <a:pPr lvl="0" fontAlgn="base"/>
            <a:endParaRPr lang="zh-CN" altLang="en-US" strike="noStrike" noProof="1"/>
          </a:p>
        </p:txBody>
      </p:sp>
      <p:sp>
        <p:nvSpPr>
          <p:cNvPr id="9" name="Slide Number Placeholder 8"/>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lstStyle/>
          <a:p>
            <a:pPr lvl="0" fontAlgn="base"/>
            <a:endParaRPr lang="zh-CN" altLang="en-US" strike="noStrike" noProof="1"/>
          </a:p>
        </p:txBody>
      </p:sp>
      <p:sp>
        <p:nvSpPr>
          <p:cNvPr id="4" name="Footer Placeholder 3"/>
          <p:cNvSpPr>
            <a:spLocks noGrp="1"/>
          </p:cNvSpPr>
          <p:nvPr>
            <p:ph type="ftr" sz="quarter" idx="11"/>
          </p:nvPr>
        </p:nvSpPr>
        <p:spPr/>
        <p:txBody>
          <a:bodyPr/>
          <a:lstStyle/>
          <a:p>
            <a:pPr lvl="0" fontAlgn="base"/>
            <a:endParaRPr lang="zh-CN" altLang="en-US" strike="noStrike" noProof="1"/>
          </a:p>
        </p:txBody>
      </p:sp>
      <p:sp>
        <p:nvSpPr>
          <p:cNvPr id="5" name="Slide Number Placeholder 4"/>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fontAlgn="base"/>
            <a:endParaRPr lang="zh-CN" altLang="en-US" strike="noStrike" noProof="1"/>
          </a:p>
        </p:txBody>
      </p:sp>
      <p:sp>
        <p:nvSpPr>
          <p:cNvPr id="3" name="Footer Placeholder 2"/>
          <p:cNvSpPr>
            <a:spLocks noGrp="1"/>
          </p:cNvSpPr>
          <p:nvPr>
            <p:ph type="ftr" sz="quarter" idx="11"/>
          </p:nvPr>
        </p:nvSpPr>
        <p:spPr/>
        <p:txBody>
          <a:bodyPr/>
          <a:lstStyle/>
          <a:p>
            <a:pPr lvl="0" fontAlgn="base"/>
            <a:endParaRPr lang="zh-CN" altLang="en-US" strike="noStrike" noProof="1"/>
          </a:p>
        </p:txBody>
      </p:sp>
      <p:sp>
        <p:nvSpPr>
          <p:cNvPr id="4" name="Slide Number Placeholder 3"/>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en-US" strike="noStrike"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1025"/>
          <p:cNvSpPr>
            <a:spLocks noGrp="1"/>
          </p:cNvSpPr>
          <p:nvPr>
            <p:ph type="title"/>
          </p:nvPr>
        </p:nvSpPr>
        <p:spPr>
          <a:xfrm>
            <a:off x="457200" y="274638"/>
            <a:ext cx="8229600" cy="1143000"/>
          </a:xfrm>
          <a:prstGeom prst="rect">
            <a:avLst/>
          </a:prstGeom>
          <a:noFill/>
          <a:ln w="9525">
            <a:noFill/>
          </a:ln>
        </p:spPr>
        <p:txBody>
          <a:bodyPr anchor="ctr"/>
          <a:lstStyle/>
          <a:p>
            <a:pPr lvl="0" indent="0"/>
            <a:r>
              <a:rPr lang="en-US" altLang="zh-CN"/>
              <a:t>Click to edit Master title style</a:t>
            </a:r>
            <a:endParaRPr lang="en-US" altLang="zh-CN"/>
          </a:p>
        </p:txBody>
      </p:sp>
      <p:sp>
        <p:nvSpPr>
          <p:cNvPr id="1027" name="Text Placeholder 1026"/>
          <p:cNvSpPr>
            <a:spLocks noGrp="1"/>
          </p:cNvSpPr>
          <p:nvPr>
            <p:ph type="body"/>
          </p:nvPr>
        </p:nvSpPr>
        <p:spPr>
          <a:xfrm>
            <a:off x="457200" y="1600200"/>
            <a:ext cx="8229600" cy="4525963"/>
          </a:xfrm>
          <a:prstGeom prst="rect">
            <a:avLst/>
          </a:prstGeom>
          <a:noFill/>
          <a:ln w="9525">
            <a:noFill/>
          </a:ln>
        </p:spPr>
        <p:txBody>
          <a:bodyPr anchor="t"/>
          <a:lstStyle/>
          <a:p>
            <a:pPr lvl="0" indent="-342900"/>
            <a:r>
              <a:rPr lang="en-US" altLang="zh-CN"/>
              <a:t>Click to edit Master text styles</a:t>
            </a:r>
            <a:endParaRPr lang="en-US" altLang="zh-CN"/>
          </a:p>
          <a:p>
            <a:pPr lvl="1" indent="-285750"/>
            <a:r>
              <a:rPr lang="en-US" altLang="zh-CN"/>
              <a:t>Second level</a:t>
            </a:r>
            <a:endParaRPr lang="en-US" altLang="zh-CN"/>
          </a:p>
          <a:p>
            <a:pPr lvl="2" indent="-228600"/>
            <a:r>
              <a:rPr lang="en-US" altLang="zh-CN"/>
              <a:t>Third level</a:t>
            </a:r>
            <a:endParaRPr lang="en-US" altLang="zh-CN"/>
          </a:p>
          <a:p>
            <a:pPr lvl="3" indent="-228600"/>
            <a:r>
              <a:rPr lang="en-US" altLang="zh-CN"/>
              <a:t>Fourth level</a:t>
            </a:r>
            <a:endParaRPr lang="en-US" altLang="zh-CN"/>
          </a:p>
          <a:p>
            <a:pPr lvl="4" indent="-228600"/>
            <a:r>
              <a:rPr lang="en-US" altLang="zh-CN"/>
              <a:t>Fifth level</a:t>
            </a:r>
            <a:endParaRPr lang="en-US" altLang="zh-CN"/>
          </a:p>
        </p:txBody>
      </p:sp>
      <p:sp>
        <p:nvSpPr>
          <p:cNvPr id="1028" name="Date Placeholder 1027"/>
          <p:cNvSpPr>
            <a:spLocks noGrp="1"/>
          </p:cNvSpPr>
          <p:nvPr>
            <p:ph type="dt" sz="half" idx="2"/>
          </p:nvPr>
        </p:nvSpPr>
        <p:spPr>
          <a:xfrm>
            <a:off x="457200" y="6245225"/>
            <a:ext cx="2133600" cy="476250"/>
          </a:xfrm>
          <a:prstGeom prst="rect">
            <a:avLst/>
          </a:prstGeom>
          <a:noFill/>
          <a:ln w="9525">
            <a:noFill/>
          </a:ln>
        </p:spPr>
        <p:txBody>
          <a:bodyPr/>
          <a:lstStyle>
            <a:lvl1pPr>
              <a:defRPr sz="1400">
                <a:ea typeface="SimSun" panose="02010600030101010101" pitchFamily="2" charset="-122"/>
              </a:defRPr>
            </a:lvl1pPr>
          </a:lstStyle>
          <a:p>
            <a:pPr lvl="0" fontAlgn="base"/>
            <a:endParaRPr lang="zh-CN" altLang="en-US" strike="noStrike" noProof="1"/>
          </a:p>
        </p:txBody>
      </p:sp>
      <p:sp>
        <p:nvSpPr>
          <p:cNvPr id="1029" name="Footer Placeholder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ea typeface="SimSun" panose="02010600030101010101" pitchFamily="2" charset="-122"/>
              </a:defRPr>
            </a:lvl1pPr>
          </a:lstStyle>
          <a:p>
            <a:pPr lvl="0" fontAlgn="base"/>
            <a:endParaRPr lang="zh-CN" altLang="en-US" strike="noStrike" noProof="1"/>
          </a:p>
        </p:txBody>
      </p:sp>
      <p:sp>
        <p:nvSpPr>
          <p:cNvPr id="1030" name="Slide Number Placeholder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ea typeface="SimSun" panose="02010600030101010101" pitchFamily="2" charset="-122"/>
              </a:defRPr>
            </a:lvl1p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1013" y="2216150"/>
            <a:ext cx="8181975" cy="2043113"/>
          </a:xfrm>
        </p:spPr>
        <p:txBody>
          <a:bodyPr anchor="b"/>
          <a:lstStyle/>
          <a:p>
            <a:pPr fontAlgn="base"/>
            <a:r>
              <a:rPr lang="en-US" sz="4800" strike="noStrike" noProof="1">
                <a:solidFill>
                  <a:srgbClr val="FF0000"/>
                </a:solidFill>
                <a:effectLst>
                  <a:outerShdw blurRad="38100" dist="19050" dir="2700000" algn="tl" rotWithShape="0">
                    <a:schemeClr val="dk1">
                      <a:alpha val="40000"/>
                    </a:schemeClr>
                  </a:outerShdw>
                </a:effectLst>
              </a:rPr>
              <a:t>Klasične sociološke teorije</a:t>
            </a:r>
            <a:r>
              <a:rPr lang="en-US" sz="4800" strike="noStrike" noProof="1"/>
              <a:t> </a:t>
            </a:r>
            <a:r>
              <a:rPr lang="sr-Latn-RS" altLang="en-US" sz="4800" strike="noStrike" noProof="1">
                <a:solidFill>
                  <a:srgbClr val="FF0000"/>
                </a:solidFill>
                <a:effectLst>
                  <a:outerShdw blurRad="38100" dist="38100" dir="2700000" algn="tl">
                    <a:srgbClr val="000000">
                      <a:alpha val="43137"/>
                    </a:srgbClr>
                  </a:outerShdw>
                </a:effectLst>
              </a:rPr>
              <a:t>2020</a:t>
            </a:r>
            <a:endParaRPr lang="sr-Latn-RS" altLang="en-US" sz="4800" strike="noStrike" noProof="1">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193675" y="182563"/>
            <a:ext cx="8731250" cy="679450"/>
          </a:xfrm>
        </p:spPr>
        <p:txBody>
          <a:bodyPr anchor="ctr"/>
          <a:lstStyle/>
          <a:p>
            <a:r>
              <a:rPr lang="en-US" altLang="zh-CN" sz="2400" b="1">
                <a:solidFill>
                  <a:srgbClr val="FF0000"/>
                </a:solidFill>
              </a:rPr>
              <a:t>5. čas Emil Dirkem </a:t>
            </a:r>
            <a:r>
              <a:rPr lang="sr-Latn-RS" altLang="en-US" sz="2400" b="1">
                <a:solidFill>
                  <a:srgbClr val="FF0000"/>
                </a:solidFill>
              </a:rPr>
              <a:t>- politička i religiološka teorija </a:t>
            </a:r>
            <a:r>
              <a:rPr lang="en-US" altLang="zh-CN" sz="2400" b="1">
                <a:solidFill>
                  <a:srgbClr val="FF0000"/>
                </a:solidFill>
              </a:rPr>
              <a:t>(</a:t>
            </a:r>
            <a:r>
              <a:rPr lang="sr-Latn-RS" altLang="en-US" sz="2400" b="1">
                <a:solidFill>
                  <a:srgbClr val="FF0000"/>
                </a:solidFill>
              </a:rPr>
              <a:t>19.3.2020.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193675" y="863600"/>
            <a:ext cx="8731250" cy="5872163"/>
          </a:xfrm>
        </p:spPr>
        <p:txBody>
          <a:bodyPr/>
          <a:lstStyle/>
          <a:p>
            <a:pPr marL="0" indent="0" algn="just" fontAlgn="base">
              <a:buNone/>
            </a:pPr>
            <a:r>
              <a:rPr lang="en-US" sz="1600" b="1" strike="noStrike" noProof="1">
                <a:solidFill>
                  <a:srgbClr val="7030A0"/>
                </a:solidFill>
              </a:rPr>
              <a:t>OBAVEZNA LITERATURA: </a:t>
            </a:r>
            <a:r>
              <a:rPr lang="sr-Latn-RS" altLang="sr-Latn-RS" sz="1600" b="1" kern="0" noProof="0" dirty="0">
                <a:ln>
                  <a:noFill/>
                </a:ln>
                <a:solidFill>
                  <a:srgbClr val="7030A0"/>
                </a:solidFill>
                <a:effectLst/>
                <a:uLnTx/>
                <a:uFillTx/>
                <a:sym typeface="+mn-ea"/>
              </a:rPr>
              <a:t>Entoni Gidens: Dirkem, Beograd, 1996, str. 45</a:t>
            </a:r>
            <a:r>
              <a:rPr lang="sr-Latn-RS" sz="1600" b="1" kern="0" noProof="0" dirty="0">
                <a:ln>
                  <a:noFill/>
                </a:ln>
                <a:solidFill>
                  <a:srgbClr val="7030A0"/>
                </a:solidFill>
                <a:effectLst/>
                <a:uLnTx/>
                <a:uFillTx/>
                <a:sym typeface="+mn-ea"/>
              </a:rPr>
              <a:t>–</a:t>
            </a:r>
            <a:r>
              <a:rPr lang="sr-Latn-RS" altLang="sr-Latn-RS" sz="1600" b="1" kern="0" noProof="0" dirty="0">
                <a:ln>
                  <a:noFill/>
                </a:ln>
                <a:solidFill>
                  <a:srgbClr val="7030A0"/>
                </a:solidFill>
                <a:effectLst/>
                <a:uLnTx/>
                <a:uFillTx/>
                <a:sym typeface="+mn-ea"/>
              </a:rPr>
              <a:t>95;</a:t>
            </a:r>
            <a:endParaRPr lang="sr-Latn-RS" altLang="en-US" sz="1600" b="1" strike="noStrike" noProof="1">
              <a:solidFill>
                <a:srgbClr val="FF0000"/>
              </a:solidFill>
            </a:endParaRPr>
          </a:p>
          <a:p>
            <a:pPr algn="just" fontAlgn="base"/>
            <a:r>
              <a:rPr lang="sr-Latn-RS" altLang="en-US" sz="1600" b="1" strike="noStrike" noProof="1">
                <a:solidFill>
                  <a:srgbClr val="FF0000"/>
                </a:solidFill>
              </a:rPr>
              <a:t>Eseji: </a:t>
            </a:r>
            <a:endParaRPr lang="sr-Latn-RS" altLang="en-US" sz="1600" b="1" strike="noStrike" noProof="1">
              <a:solidFill>
                <a:schemeClr val="accent1">
                  <a:lumMod val="50000"/>
                </a:schemeClr>
              </a:solidFill>
            </a:endParaRPr>
          </a:p>
          <a:p>
            <a:pPr marL="0" indent="0" algn="just" eaLnBrk="1" hangingPunct="1">
              <a:lnSpc>
                <a:spcPct val="80000"/>
              </a:lnSpc>
              <a:buFont typeface="Wingdings" panose="05000000000000000000" pitchFamily="2" charset="2"/>
              <a:buNone/>
            </a:pPr>
            <a:r>
              <a:rPr lang="sr-Latn-RS" altLang="en-US" sz="1600" b="1" dirty="0">
                <a:solidFill>
                  <a:schemeClr val="accent1">
                    <a:lumMod val="50000"/>
                  </a:schemeClr>
                </a:solidFill>
                <a:effectLst/>
                <a:sym typeface="+mn-ea"/>
              </a:rPr>
              <a:t>1. “Dirkemovo istraživanje totemizma”, dopunska literatura, Emile Durkeim, Elementarni oblici religijskog života, Zagreb, 2008, str. 57-64; </a:t>
            </a:r>
            <a:r>
              <a:rPr lang="sr-Latn-RS" altLang="en-US" sz="1600" b="1" dirty="0">
                <a:solidFill>
                  <a:srgbClr val="FF0000"/>
                </a:solidFill>
                <a:effectLst/>
                <a:sym typeface="+mn-ea"/>
              </a:rPr>
              <a:t>Jevtić Mina</a:t>
            </a:r>
            <a:endParaRPr lang="en-US" altLang="sr-Latn-RS"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en-US" sz="1600" b="1" dirty="0">
                <a:solidFill>
                  <a:schemeClr val="accent1">
                    <a:lumMod val="50000"/>
                  </a:schemeClr>
                </a:solidFill>
                <a:effectLst/>
                <a:sym typeface="+mn-ea"/>
              </a:rPr>
              <a:t>2. “Dirkemovo shvatanje društvene uslovljenosti religija”, dopunska literatura, Emile Durkeim, Elementarni oblici religijskog života, Zagreb, 2008, str. 64-75; </a:t>
            </a:r>
            <a:r>
              <a:rPr lang="sr-Latn-RS" altLang="en-US" sz="1600" b="1" dirty="0">
                <a:solidFill>
                  <a:srgbClr val="FF0000"/>
                </a:solidFill>
                <a:effectLst/>
                <a:sym typeface="+mn-ea"/>
              </a:rPr>
              <a:t>Kalabić Jovana</a:t>
            </a:r>
            <a:endParaRPr lang="sr-Latn-RS" altLang="en-US"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en-US" sz="1600" b="1" dirty="0">
                <a:solidFill>
                  <a:schemeClr val="accent1">
                    <a:lumMod val="50000"/>
                  </a:schemeClr>
                </a:solidFill>
                <a:effectLst/>
                <a:sym typeface="+mn-ea"/>
              </a:rPr>
              <a:t>3. “Dirkemova definicija religije”, dopunska literatura, Emile Durkeim, Elementarni oblici religijskog života, Zagreb, 2008, str. 91-101; </a:t>
            </a:r>
            <a:r>
              <a:rPr lang="sr-Latn-RS" altLang="en-US" sz="1600" b="1" dirty="0">
                <a:solidFill>
                  <a:srgbClr val="FF0000"/>
                </a:solidFill>
                <a:effectLst/>
                <a:sym typeface="+mn-ea"/>
              </a:rPr>
              <a:t>Kamenović Hristina</a:t>
            </a:r>
            <a:endParaRPr lang="sr-Latn-RS" altLang="en-US"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en-US" sz="1600" b="1" dirty="0">
                <a:solidFill>
                  <a:schemeClr val="accent1">
                    <a:lumMod val="50000"/>
                  </a:schemeClr>
                </a:solidFill>
                <a:effectLst/>
                <a:sym typeface="+mn-ea"/>
              </a:rPr>
              <a:t>4. “Dirkemovo shvatanje animizma”, dopunska literatura, Emile Durkeim, Elementarni oblici religijskog života, Zagreb, 2008, str. 102-109; </a:t>
            </a:r>
            <a:r>
              <a:rPr lang="sr-Latn-RS" altLang="en-US" sz="1600" b="1" dirty="0">
                <a:solidFill>
                  <a:srgbClr val="FF0000"/>
                </a:solidFill>
                <a:effectLst/>
                <a:sym typeface="+mn-ea"/>
              </a:rPr>
              <a:t>Kemperle Tamara </a:t>
            </a:r>
            <a:endParaRPr lang="en-US" altLang="sr-Latn-RS"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en-US" sz="1600" b="1" strike="noStrike" noProof="1">
                <a:solidFill>
                  <a:schemeClr val="accent1">
                    <a:lumMod val="50000"/>
                  </a:schemeClr>
                </a:solidFill>
              </a:rPr>
              <a:t>5. “Sociologija u Francuskoj u XIX veku”, dopunska literatura: Emil Dikem, Društvo je čoveku Bogu, Beograd, 2007, str. 84-103; </a:t>
            </a:r>
            <a:r>
              <a:rPr lang="sr-Latn-RS" altLang="en-US" sz="1600" b="1" strike="noStrike" noProof="1">
                <a:solidFill>
                  <a:srgbClr val="FF0000"/>
                </a:solidFill>
              </a:rPr>
              <a:t>Kretić Jelena</a:t>
            </a:r>
            <a:endParaRPr lang="sr-Latn-RS" altLang="en-US" sz="1600" b="1" strike="noStrike" noProof="1">
              <a:solidFill>
                <a:schemeClr val="accent1">
                  <a:lumMod val="50000"/>
                </a:schemeClr>
              </a:solidFill>
            </a:endParaRPr>
          </a:p>
          <a:p>
            <a:pPr marL="0" indent="0" algn="just" eaLnBrk="1" hangingPunct="1">
              <a:lnSpc>
                <a:spcPct val="80000"/>
              </a:lnSpc>
              <a:buFont typeface="Wingdings" panose="05000000000000000000" pitchFamily="2" charset="2"/>
              <a:buNone/>
            </a:pPr>
            <a:r>
              <a:rPr lang="sr-Latn-RS" altLang="en-US" sz="1600" b="1" strike="noStrike" noProof="1">
                <a:solidFill>
                  <a:schemeClr val="accent1">
                    <a:lumMod val="50000"/>
                  </a:schemeClr>
                </a:solidFill>
              </a:rPr>
              <a:t>6. “Dirkemovo određenje moralnih činjenica”, </a:t>
            </a:r>
            <a:r>
              <a:rPr lang="sr-Latn-RS" altLang="en-US" sz="1600" b="1">
                <a:solidFill>
                  <a:schemeClr val="accent1">
                    <a:lumMod val="50000"/>
                  </a:schemeClr>
                </a:solidFill>
                <a:sym typeface="+mn-ea"/>
              </a:rPr>
              <a:t>dopunska literatura, Emil Dikem, Društvo je čoveku Bog, Beograd, 2007, str. 104-129; </a:t>
            </a:r>
            <a:r>
              <a:rPr lang="sr-Latn-RS" altLang="en-US" sz="1600" b="1">
                <a:solidFill>
                  <a:srgbClr val="FF0000"/>
                </a:solidFill>
                <a:sym typeface="+mn-ea"/>
              </a:rPr>
              <a:t>Krzman Predrag </a:t>
            </a:r>
            <a:endParaRPr lang="sr-Latn-RS" altLang="en-US" sz="1600" b="1" strike="noStrike" noProof="1">
              <a:solidFill>
                <a:srgbClr val="FF0000"/>
              </a:solidFill>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100013" y="274638"/>
            <a:ext cx="8837612" cy="733425"/>
          </a:xfrm>
        </p:spPr>
        <p:txBody>
          <a:bodyPr anchor="ctr"/>
          <a:lstStyle/>
          <a:p>
            <a:r>
              <a:rPr lang="sr-Latn-RS" altLang="en-US" sz="2400" b="1">
                <a:solidFill>
                  <a:srgbClr val="FF0000"/>
                </a:solidFill>
              </a:rPr>
              <a:t>6</a:t>
            </a:r>
            <a:r>
              <a:rPr lang="en-US" altLang="zh-CN" sz="2400" b="1">
                <a:solidFill>
                  <a:srgbClr val="FF0000"/>
                </a:solidFill>
              </a:rPr>
              <a:t>. čas – Test (</a:t>
            </a:r>
            <a:r>
              <a:rPr lang="sr-Latn-RS" altLang="en-US" sz="2400" b="1">
                <a:solidFill>
                  <a:srgbClr val="FF0000"/>
                </a:solidFill>
              </a:rPr>
              <a:t>26.3.2020.</a:t>
            </a:r>
            <a:r>
              <a:rPr lang="en-US" altLang="zh-CN" sz="2400" b="1">
                <a:solidFill>
                  <a:srgbClr val="FF0000"/>
                </a:solidFill>
              </a:rPr>
              <a:t>)</a:t>
            </a:r>
            <a:endParaRPr lang="en-US" altLang="zh-CN" sz="2400" b="1">
              <a:solidFill>
                <a:srgbClr val="FF0000"/>
              </a:solidFill>
            </a:endParaRPr>
          </a:p>
        </p:txBody>
      </p:sp>
      <p:sp>
        <p:nvSpPr>
          <p:cNvPr id="15362" name="Content Placeholder 2"/>
          <p:cNvSpPr>
            <a:spLocks noGrp="1"/>
          </p:cNvSpPr>
          <p:nvPr>
            <p:ph idx="1"/>
          </p:nvPr>
        </p:nvSpPr>
        <p:spPr>
          <a:xfrm>
            <a:off x="233363" y="1008063"/>
            <a:ext cx="8704262" cy="5688012"/>
          </a:xfrm>
        </p:spPr>
        <p:txBody>
          <a:bodyPr anchor="t"/>
          <a:lstStyle/>
          <a:p>
            <a:endParaRPr lang="en-US" altLang="zh-C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27000" y="274638"/>
            <a:ext cx="8850313" cy="587375"/>
          </a:xfrm>
        </p:spPr>
        <p:txBody>
          <a:bodyPr anchor="ctr"/>
          <a:lstStyle/>
          <a:p>
            <a:r>
              <a:rPr lang="sr-Latn-RS" altLang="en-US" sz="2400" b="1">
                <a:solidFill>
                  <a:srgbClr val="FF0000"/>
                </a:solidFill>
              </a:rPr>
              <a:t>7</a:t>
            </a:r>
            <a:r>
              <a:rPr lang="en-US" altLang="zh-CN" sz="2400" b="1">
                <a:solidFill>
                  <a:srgbClr val="FF0000"/>
                </a:solidFill>
              </a:rPr>
              <a:t>. čas </a:t>
            </a:r>
            <a:r>
              <a:rPr lang="sr-Latn-RS" altLang="en-US" sz="2400" b="1">
                <a:solidFill>
                  <a:srgbClr val="FF0000"/>
                </a:solidFill>
              </a:rPr>
              <a:t>Karl Marks i Fridrih Engels - socioantropološke i filozofske pretpostavke </a:t>
            </a:r>
            <a:r>
              <a:rPr lang="en-US" altLang="zh-CN" sz="2400" b="1">
                <a:solidFill>
                  <a:srgbClr val="FF0000"/>
                </a:solidFill>
              </a:rPr>
              <a:t>(</a:t>
            </a:r>
            <a:r>
              <a:rPr lang="sr-Latn-RS" altLang="en-US" sz="2400" b="1">
                <a:solidFill>
                  <a:srgbClr val="FF0000"/>
                </a:solidFill>
              </a:rPr>
              <a:t>2.4.2020.)</a:t>
            </a:r>
            <a:endParaRPr lang="sr-Latn-RS" altLang="en-US" sz="2400" b="1">
              <a:solidFill>
                <a:srgbClr val="FF0000"/>
              </a:solidFill>
            </a:endParaRPr>
          </a:p>
        </p:txBody>
      </p:sp>
      <p:sp>
        <p:nvSpPr>
          <p:cNvPr id="3" name="Content Placeholder 2"/>
          <p:cNvSpPr>
            <a:spLocks noGrp="1"/>
          </p:cNvSpPr>
          <p:nvPr>
            <p:ph idx="1"/>
          </p:nvPr>
        </p:nvSpPr>
        <p:spPr>
          <a:xfrm>
            <a:off x="127000" y="1019175"/>
            <a:ext cx="8850313" cy="5649913"/>
          </a:xfrm>
        </p:spPr>
        <p:txBody>
          <a:bodyPr/>
          <a:lstStyle/>
          <a:p>
            <a:pPr marL="0" indent="0" algn="just" fontAlgn="base">
              <a:buNone/>
            </a:pPr>
            <a:r>
              <a:rPr lang="en-US" sz="1600" b="1" strike="noStrike" noProof="1">
                <a:solidFill>
                  <a:srgbClr val="7030A0"/>
                </a:solidFill>
              </a:rPr>
              <a:t>OBAVEZNA LITERATURA: </a:t>
            </a:r>
            <a:r>
              <a:rPr lang="sr-Latn-RS" altLang="sr-Latn-RS" sz="1600" b="1" dirty="0">
                <a:solidFill>
                  <a:srgbClr val="7030A0"/>
                </a:solidFill>
                <a:effectLst/>
                <a:sym typeface="+mn-ea"/>
              </a:rPr>
              <a:t>Aleksandar Molnar: Rasprava o demokratskoj ustavnoj državi , Beograd 2002, knj. 3, str. 131-155;</a:t>
            </a:r>
            <a:endParaRPr lang="en-US" sz="1600" b="1" strike="noStrike" noProof="1">
              <a:solidFill>
                <a:srgbClr val="7030A0"/>
              </a:solidFill>
            </a:endParaRPr>
          </a:p>
          <a:p>
            <a:pPr algn="just" fontAlgn="base"/>
            <a:r>
              <a:rPr lang="sr-Latn-RS" altLang="en-US" sz="1600" b="1" strike="noStrike" noProof="1">
                <a:solidFill>
                  <a:srgbClr val="FF0000"/>
                </a:solidFill>
              </a:rPr>
              <a:t>Eseji:</a:t>
            </a:r>
            <a:endParaRPr lang="sr-Latn-RS" altLang="en-US" sz="1600" b="1" strike="noStrike" noProof="1">
              <a:solidFill>
                <a:srgbClr val="FF0000"/>
              </a:solidFill>
            </a:endParaRPr>
          </a:p>
          <a:p>
            <a:pPr marL="0" indent="0" algn="just" fontAlgn="base">
              <a:buNone/>
            </a:pPr>
            <a:r>
              <a:rPr lang="sr-Latn-RS" altLang="en-US" sz="1600" b="1" strike="noStrike" noProof="1">
                <a:solidFill>
                  <a:schemeClr val="accent1">
                    <a:lumMod val="50000"/>
                  </a:schemeClr>
                </a:solidFill>
              </a:rPr>
              <a:t>1.  </a:t>
            </a:r>
            <a:r>
              <a:rPr lang="sr-Latn-RS" altLang="en-US" sz="1600" b="1">
                <a:solidFill>
                  <a:schemeClr val="accent1">
                    <a:lumMod val="50000"/>
                  </a:schemeClr>
                </a:solidFill>
                <a:sym typeface="+mn-ea"/>
              </a:rPr>
              <a:t>“Marksovo shvatanje nadnice”, dopunska literatura: </a:t>
            </a:r>
            <a:r>
              <a:rPr lang="sr-Latn-RS" altLang="x-none" sz="1600" b="1" dirty="0">
                <a:solidFill>
                  <a:schemeClr val="accent1">
                    <a:lumMod val="50000"/>
                  </a:schemeClr>
                </a:solidFill>
                <a:effectLst/>
                <a:sym typeface="+mn-ea"/>
              </a:rPr>
              <a:t>Ekonomsko-filozofski rukopisi iz 1844. godine, Beograd 1977: Prvi rukopis, str. 1-11; </a:t>
            </a:r>
            <a:r>
              <a:rPr lang="sr-Latn-RS" altLang="x-none" sz="1600" b="1" dirty="0">
                <a:solidFill>
                  <a:srgbClr val="FF0000"/>
                </a:solidFill>
                <a:effectLst/>
                <a:sym typeface="+mn-ea"/>
              </a:rPr>
              <a:t>Krstić Sofija</a:t>
            </a:r>
            <a:r>
              <a:rPr lang="sr-Latn-RS" altLang="x-none" sz="1600" b="1" dirty="0">
                <a:solidFill>
                  <a:schemeClr val="accent1">
                    <a:lumMod val="50000"/>
                  </a:schemeClr>
                </a:solidFill>
                <a:effectLst/>
                <a:sym typeface="+mn-ea"/>
              </a:rPr>
              <a:t> </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2. “Marksovo shvatanje profita od kapitala”, dopunska literatura: </a:t>
            </a:r>
            <a:r>
              <a:rPr lang="sr-Latn-RS" altLang="x-none" sz="1600" b="1" dirty="0">
                <a:solidFill>
                  <a:schemeClr val="accent1">
                    <a:lumMod val="50000"/>
                  </a:schemeClr>
                </a:solidFill>
                <a:effectLst/>
                <a:sym typeface="+mn-ea"/>
              </a:rPr>
              <a:t>Ekonomsko-filozofski rukopisi iz 1844. godine, Beograd 1977: Prvi rukopis, str. 12-22;</a:t>
            </a:r>
            <a:r>
              <a:rPr lang="sr-Latn-RS" altLang="x-none" sz="1600" b="1" dirty="0">
                <a:solidFill>
                  <a:srgbClr val="FF0000"/>
                </a:solidFill>
                <a:effectLst/>
                <a:sym typeface="+mn-ea"/>
              </a:rPr>
              <a:t> Lazić Strahinja </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3. “Marksovo shvatanje zemljišne rente”, dopunska literatura: </a:t>
            </a:r>
            <a:r>
              <a:rPr lang="sr-Latn-RS" altLang="x-none" sz="1600" b="1" dirty="0">
                <a:solidFill>
                  <a:schemeClr val="accent1">
                    <a:lumMod val="50000"/>
                  </a:schemeClr>
                </a:solidFill>
                <a:effectLst/>
                <a:sym typeface="+mn-ea"/>
              </a:rPr>
              <a:t>Ekonomsko-filozofski rukopisi iz 1844. godine, Beograd 1977: Prvi rukopis, str. 23-33;</a:t>
            </a:r>
            <a:r>
              <a:rPr lang="sr-Latn-RS" altLang="x-none" sz="1600" b="1" dirty="0">
                <a:solidFill>
                  <a:srgbClr val="FF0000"/>
                </a:solidFill>
                <a:effectLst/>
                <a:sym typeface="+mn-ea"/>
              </a:rPr>
              <a:t> Lukić Marija</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4. “Marksovo shvatanje otuđenog rada”, dopunska literatura: </a:t>
            </a:r>
            <a:r>
              <a:rPr lang="sr-Latn-RS" altLang="x-none" sz="1600" b="1" dirty="0">
                <a:solidFill>
                  <a:schemeClr val="accent1">
                    <a:lumMod val="50000"/>
                  </a:schemeClr>
                </a:solidFill>
                <a:effectLst/>
                <a:sym typeface="+mn-ea"/>
              </a:rPr>
              <a:t>Ekonomsko-filozofski rukopisi iz 1844. godine, Beograd 1977: Prvi rukopis, str. 34-44; </a:t>
            </a:r>
            <a:r>
              <a:rPr lang="sr-Latn-RS" altLang="x-none" sz="1600" b="1" dirty="0">
                <a:solidFill>
                  <a:srgbClr val="FF0000"/>
                </a:solidFill>
                <a:effectLst/>
                <a:sym typeface="+mn-ea"/>
              </a:rPr>
              <a:t>Lukić Milica </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5. “Marksova kritika bonapartizma”, dopunska literatura: Karl Marx i Friedrich Engels: Dela, Beograd 1975, knj. 11, str. 143-168; </a:t>
            </a:r>
            <a:r>
              <a:rPr lang="sr-Latn-RS" altLang="en-US" sz="1600" b="1">
                <a:solidFill>
                  <a:srgbClr val="FF0000"/>
                </a:solidFill>
                <a:sym typeface="+mn-ea"/>
              </a:rPr>
              <a:t>Manojlović Maša </a:t>
            </a:r>
            <a:endParaRPr lang="sr-Latn-RS" altLang="en-US" sz="1600" b="1">
              <a:solidFill>
                <a:schemeClr val="accent1">
                  <a:lumMod val="50000"/>
                </a:schemeClr>
              </a:solidFill>
              <a:sym typeface="+mn-ea"/>
            </a:endParaRPr>
          </a:p>
          <a:p>
            <a:pPr marL="609600" indent="-609600" algn="just" eaLnBrk="1" hangingPunct="1">
              <a:lnSpc>
                <a:spcPct val="80000"/>
              </a:lnSpc>
              <a:buNone/>
            </a:pPr>
            <a:r>
              <a:rPr lang="sr-Latn-RS" altLang="x-none" sz="1600" b="1" dirty="0">
                <a:solidFill>
                  <a:schemeClr val="accent1">
                    <a:lumMod val="50000"/>
                  </a:schemeClr>
                </a:solidFill>
                <a:effectLst/>
                <a:sym typeface="+mn-ea"/>
              </a:rPr>
              <a:t>6. “Dve vrednosti robe”, dopunska literatura; Karl Marks, Kapital I, Beograd, 1978: 43-53; </a:t>
            </a:r>
            <a:r>
              <a:rPr lang="sr-Latn-RS" altLang="x-none" sz="1600" b="1" dirty="0">
                <a:solidFill>
                  <a:srgbClr val="FF0000"/>
                </a:solidFill>
                <a:effectLst/>
                <a:sym typeface="+mn-ea"/>
              </a:rPr>
              <a:t>Marković Mirjana </a:t>
            </a:r>
            <a:endParaRPr lang="sr-Latn-RS" altLang="x-none" sz="1600" b="1" dirty="0">
              <a:solidFill>
                <a:schemeClr val="accent1">
                  <a:lumMod val="50000"/>
                </a:schemeClr>
              </a:solidFill>
              <a:effectLst/>
              <a:sym typeface="+mn-ea"/>
            </a:endParaRPr>
          </a:p>
          <a:p>
            <a:pPr marL="609600" indent="-609600" algn="just" eaLnBrk="1" hangingPunct="1">
              <a:lnSpc>
                <a:spcPct val="80000"/>
              </a:lnSpc>
              <a:buNone/>
            </a:pPr>
            <a:endParaRPr lang="sr-Latn-RS" altLang="x-none" sz="1600" b="1" dirty="0">
              <a:solidFill>
                <a:schemeClr val="accent1">
                  <a:lumMod val="50000"/>
                </a:schemeClr>
              </a:solidFill>
              <a:effectLst/>
              <a:sym typeface="+mn-ea"/>
            </a:endParaRPr>
          </a:p>
          <a:p>
            <a:pPr marL="609600" indent="-609600" algn="just" eaLnBrk="1" hangingPunct="1">
              <a:lnSpc>
                <a:spcPct val="80000"/>
              </a:lnSpc>
              <a:buNone/>
            </a:pPr>
            <a:endParaRPr lang="sr-Latn-RS" altLang="x-none" sz="1600" b="1" dirty="0">
              <a:solidFill>
                <a:schemeClr val="accent1">
                  <a:lumMod val="50000"/>
                </a:schemeClr>
              </a:solidFill>
              <a:effectLst/>
              <a:sym typeface="+mn-ea"/>
            </a:endParaRPr>
          </a:p>
          <a:p>
            <a:pPr marL="609600" indent="-609600" eaLnBrk="1" hangingPunct="1">
              <a:lnSpc>
                <a:spcPct val="80000"/>
              </a:lnSpc>
              <a:buNone/>
            </a:pPr>
            <a:endParaRPr lang="sr-Latn-RS" altLang="x-none" sz="1600" dirty="0">
              <a:solidFill>
                <a:srgbClr val="7030A0"/>
              </a:solidFill>
              <a:effectLst/>
            </a:endParaRPr>
          </a:p>
          <a:p>
            <a:pPr marL="609600" indent="-609600" eaLnBrk="1" hangingPunct="1">
              <a:lnSpc>
                <a:spcPct val="80000"/>
              </a:lnSpc>
              <a:buNone/>
            </a:pPr>
            <a:endParaRPr lang="en-US" altLang="x-none" sz="1600" dirty="0">
              <a:solidFill>
                <a:srgbClr val="7030A0"/>
              </a:solidFill>
              <a:effectLst/>
            </a:endParaRPr>
          </a:p>
          <a:p>
            <a:pPr marL="0" indent="0" algn="just" fontAlgn="base">
              <a:buNone/>
            </a:pPr>
            <a:endParaRPr lang="sr-Latn-RS" altLang="en-US" sz="1600" b="1" strike="noStrike" noProof="1">
              <a:solidFill>
                <a:srgbClr val="7030A0"/>
              </a:solidFill>
            </a:endParaRPr>
          </a:p>
          <a:p>
            <a:pPr marL="0" indent="0" algn="just" fontAlgn="base">
              <a:buNone/>
            </a:pPr>
            <a:endParaRPr lang="sr-Latn-RS" altLang="en-US" sz="1600" b="1" strike="noStrike" noProof="1">
              <a:solidFill>
                <a:srgbClr val="FF0000"/>
              </a:solidFill>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146050" y="128588"/>
            <a:ext cx="8851900" cy="588962"/>
          </a:xfrm>
        </p:spPr>
        <p:txBody>
          <a:bodyPr anchor="ctr"/>
          <a:lstStyle/>
          <a:p>
            <a:r>
              <a:rPr lang="sr-Latn-RS" altLang="en-US" sz="2400" b="1">
                <a:solidFill>
                  <a:srgbClr val="FF0000"/>
                </a:solidFill>
              </a:rPr>
              <a:t>8</a:t>
            </a:r>
            <a:r>
              <a:rPr lang="en-US" altLang="zh-CN" sz="2400" b="1">
                <a:solidFill>
                  <a:srgbClr val="FF0000"/>
                </a:solidFill>
              </a:rPr>
              <a:t>. čas </a:t>
            </a:r>
            <a:r>
              <a:rPr lang="sr-Latn-RS" altLang="en-US" sz="2400" b="1">
                <a:solidFill>
                  <a:srgbClr val="FF0000"/>
                </a:solidFill>
              </a:rPr>
              <a:t> Karl Marks i Fridrih Engels </a:t>
            </a:r>
            <a:r>
              <a:rPr lang="sr-Latn-RS" sz="2400" b="1">
                <a:solidFill>
                  <a:srgbClr val="FF0000"/>
                </a:solidFill>
              </a:rPr>
              <a:t>- politička ekonomija </a:t>
            </a:r>
            <a:r>
              <a:rPr lang="en-US" altLang="zh-CN" sz="2400" b="1">
                <a:solidFill>
                  <a:srgbClr val="FF0000"/>
                </a:solidFill>
              </a:rPr>
              <a:t>(</a:t>
            </a:r>
            <a:r>
              <a:rPr lang="sr-Latn-RS" altLang="en-US" sz="2400" b="1">
                <a:solidFill>
                  <a:srgbClr val="FF0000"/>
                </a:solidFill>
              </a:rPr>
              <a:t>9.4.2020.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146050" y="638175"/>
            <a:ext cx="8851900" cy="6070600"/>
          </a:xfrm>
        </p:spPr>
        <p:txBody>
          <a:bodyPr/>
          <a:lstStyle/>
          <a:p>
            <a:pPr marL="0" indent="0" algn="just" fontAlgn="base">
              <a:buNone/>
            </a:pPr>
            <a:endParaRPr lang="en-US" sz="1600" b="1" strike="noStrike" noProof="1">
              <a:solidFill>
                <a:srgbClr val="7030A0"/>
              </a:solidFill>
            </a:endParaRPr>
          </a:p>
          <a:p>
            <a:pPr marL="0" indent="0">
              <a:lnSpc>
                <a:spcPct val="80000"/>
              </a:lnSpc>
              <a:buFont typeface="Wingdings" panose="05000000000000000000" pitchFamily="2" charset="2"/>
              <a:buNone/>
            </a:pPr>
            <a:r>
              <a:rPr lang="en-US" sz="1600" b="1" strike="noStrike" noProof="1">
                <a:solidFill>
                  <a:srgbClr val="7030A0"/>
                </a:solidFill>
              </a:rPr>
              <a:t>OBAVEZNA LITERATURA: </a:t>
            </a:r>
            <a:r>
              <a:rPr lang="sr-Latn-RS" altLang="x-none" sz="1600" b="1" dirty="0">
                <a:solidFill>
                  <a:srgbClr val="7030A0"/>
                </a:solidFill>
                <a:effectLst/>
                <a:sym typeface="+mn-ea"/>
              </a:rPr>
              <a:t>Veljko Korać: Marksovo shvatanje čoveka</a:t>
            </a:r>
            <a:r>
              <a:rPr lang="sr-Latn-RS" altLang="x-none" sz="1600" b="1" i="1" dirty="0">
                <a:solidFill>
                  <a:srgbClr val="7030A0"/>
                </a:solidFill>
                <a:effectLst/>
                <a:sym typeface="+mn-ea"/>
              </a:rPr>
              <a:t>, </a:t>
            </a:r>
            <a:r>
              <a:rPr lang="sr-Latn-RS" altLang="x-none" sz="1600" b="1" dirty="0">
                <a:solidFill>
                  <a:srgbClr val="7030A0"/>
                </a:solidFill>
                <a:effectLst/>
                <a:sym typeface="+mn-ea"/>
              </a:rPr>
              <a:t>Zagreb 1987, str. 140–161, 218–225;</a:t>
            </a:r>
            <a:endParaRPr lang="sr-Latn-RS" altLang="en-US" sz="1600" b="1" strike="noStrike" noProof="1">
              <a:solidFill>
                <a:srgbClr val="FF0000"/>
              </a:solidFill>
            </a:endParaRPr>
          </a:p>
          <a:p>
            <a:pPr algn="just" fontAlgn="base"/>
            <a:r>
              <a:rPr lang="sr-Latn-RS" altLang="en-US" sz="1600" b="1" strike="noStrike" noProof="1">
                <a:solidFill>
                  <a:srgbClr val="FF0000"/>
                </a:solidFill>
              </a:rPr>
              <a:t>Eseji:</a:t>
            </a:r>
            <a:endParaRPr lang="sr-Latn-RS" altLang="en-US" sz="1600" b="1" strike="noStrike" noProof="1">
              <a:solidFill>
                <a:srgbClr val="7030A0"/>
              </a:solidFill>
            </a:endParaRPr>
          </a:p>
          <a:p>
            <a:pPr marL="0" indent="0" algn="just">
              <a:lnSpc>
                <a:spcPct val="80000"/>
              </a:lnSpc>
              <a:buFont typeface="Wingdings" panose="05000000000000000000" pitchFamily="2" charset="2"/>
              <a:buNone/>
            </a:pPr>
            <a:r>
              <a:rPr lang="sr-Latn-RS" altLang="x-none" sz="1600" b="1" dirty="0">
                <a:solidFill>
                  <a:schemeClr val="accent1">
                    <a:lumMod val="50000"/>
                  </a:schemeClr>
                </a:solidFill>
                <a:effectLst/>
                <a:sym typeface="+mn-ea"/>
              </a:rPr>
              <a:t>1. "Buržuji i proleteri", dopunska literatura: Karl Marks, Fridrih Engels Manifest komunističke partije, Beograd, 1945, str. 31–44; </a:t>
            </a:r>
            <a:r>
              <a:rPr lang="sr-Latn-RS" altLang="x-none" sz="1600" b="1" dirty="0">
                <a:solidFill>
                  <a:srgbClr val="FF0000"/>
                </a:solidFill>
                <a:effectLst/>
                <a:sym typeface="+mn-ea"/>
              </a:rPr>
              <a:t>Matić Ana</a:t>
            </a:r>
            <a:r>
              <a:rPr lang="sr-Latn-RS" altLang="x-none" sz="1600" b="1" dirty="0">
                <a:solidFill>
                  <a:schemeClr val="accent1">
                    <a:lumMod val="50000"/>
                  </a:schemeClr>
                </a:solidFill>
                <a:effectLst/>
                <a:sym typeface="+mn-ea"/>
              </a:rPr>
              <a:t> </a:t>
            </a:r>
            <a:endParaRPr lang="sr-Latn-RS" altLang="x-none" sz="1600" b="1" dirty="0">
              <a:solidFill>
                <a:schemeClr val="accent1">
                  <a:lumMod val="50000"/>
                </a:schemeClr>
              </a:solidFill>
              <a:effectLst/>
              <a:sym typeface="+mn-ea"/>
            </a:endParaRPr>
          </a:p>
          <a:p>
            <a:pPr marL="0" indent="0" algn="just">
              <a:lnSpc>
                <a:spcPct val="80000"/>
              </a:lnSpc>
              <a:buFont typeface="Wingdings" panose="05000000000000000000" pitchFamily="2" charset="2"/>
              <a:buNone/>
            </a:pPr>
            <a:r>
              <a:rPr lang="sr-Latn-RS" altLang="x-none" sz="1600" b="1" dirty="0">
                <a:solidFill>
                  <a:schemeClr val="accent1">
                    <a:lumMod val="50000"/>
                  </a:schemeClr>
                </a:solidFill>
                <a:effectLst/>
                <a:sym typeface="+mn-ea"/>
              </a:rPr>
              <a:t>2. "Proleteri i komunisti"  dopunska literatura: Karl Marks, Fridrih Engels Manifest komunističke partije, Beograd, 1945, str. 45–54; </a:t>
            </a:r>
            <a:r>
              <a:rPr lang="sr-Latn-RS" altLang="x-none" sz="1600" b="1" dirty="0">
                <a:solidFill>
                  <a:srgbClr val="FF0000"/>
                </a:solidFill>
                <a:effectLst/>
                <a:sym typeface="+mn-ea"/>
              </a:rPr>
              <a:t>Milanović Jelena </a:t>
            </a:r>
            <a:endParaRPr lang="sr-Latn-RS" altLang="x-none" sz="1600" b="1" dirty="0">
              <a:solidFill>
                <a:schemeClr val="accent1">
                  <a:lumMod val="50000"/>
                </a:schemeClr>
              </a:solidFill>
              <a:effectLst/>
            </a:endParaRPr>
          </a:p>
          <a:p>
            <a:pPr marL="0" indent="0" algn="just" eaLnBrk="1" hangingPunct="1">
              <a:lnSpc>
                <a:spcPct val="80000"/>
              </a:lnSpc>
              <a:buFont typeface="Wingdings" panose="05000000000000000000" pitchFamily="2" charset="2"/>
              <a:buNone/>
            </a:pPr>
            <a:r>
              <a:rPr lang="sr-Latn-RS" altLang="x-none" sz="1600" b="1" dirty="0">
                <a:solidFill>
                  <a:schemeClr val="accent1">
                    <a:lumMod val="50000"/>
                  </a:schemeClr>
                </a:solidFill>
                <a:effectLst/>
                <a:sym typeface="+mn-ea"/>
              </a:rPr>
              <a:t>3. "Socijalistička i komunistička literatura" dopunska literatura: Karl Marks, Fridrih Engels Manifest komunističke partije, Beograd, 1945, str.  55–65; </a:t>
            </a:r>
            <a:r>
              <a:rPr lang="sr-Latn-RS" altLang="x-none" sz="1600" b="1" dirty="0">
                <a:solidFill>
                  <a:srgbClr val="FF0000"/>
                </a:solidFill>
                <a:effectLst/>
                <a:sym typeface="+mn-ea"/>
              </a:rPr>
              <a:t>Miletić Vukašin </a:t>
            </a:r>
            <a:endParaRPr lang="sr-Latn-RS" altLang="x-none"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x-none" sz="1600" b="1" dirty="0">
                <a:solidFill>
                  <a:schemeClr val="accent1">
                    <a:lumMod val="50000"/>
                  </a:schemeClr>
                </a:solidFill>
                <a:effectLst/>
                <a:sym typeface="+mn-ea"/>
              </a:rPr>
              <a:t>4. "Teorija prvobitne akumulacije", dopunska literatura: Karl Marks: Kapital, Beograd 1978, str. 630-632; 657-673; </a:t>
            </a:r>
            <a:r>
              <a:rPr lang="sr-Latn-RS" altLang="x-none" sz="1600" b="1" dirty="0">
                <a:solidFill>
                  <a:srgbClr val="FF0000"/>
                </a:solidFill>
                <a:effectLst/>
                <a:sym typeface="+mn-ea"/>
              </a:rPr>
              <a:t>Milinković Ljubica </a:t>
            </a:r>
            <a:endParaRPr lang="sr-Latn-RS" altLang="x-none"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x-none" sz="1600" b="1" dirty="0">
                <a:solidFill>
                  <a:schemeClr val="accent1">
                    <a:lumMod val="50000"/>
                  </a:schemeClr>
                </a:solidFill>
                <a:effectLst/>
                <a:sym typeface="+mn-ea"/>
              </a:rPr>
              <a:t>5. "Stvaranje tržišta za industrijski kapital" Karl Marks: Kapital, Beograd 1978, str. 630-632; 657-673; </a:t>
            </a:r>
            <a:r>
              <a:rPr lang="sr-Latn-RS" altLang="x-none" sz="1600" b="1" dirty="0">
                <a:solidFill>
                  <a:srgbClr val="FF0000"/>
                </a:solidFill>
                <a:effectLst/>
                <a:sym typeface="+mn-ea"/>
              </a:rPr>
              <a:t>Milošević Marta </a:t>
            </a:r>
            <a:endParaRPr lang="sr-Latn-RS" altLang="x-none"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x-none" sz="1600" b="1" dirty="0">
                <a:solidFill>
                  <a:schemeClr val="accent1">
                    <a:lumMod val="50000"/>
                  </a:schemeClr>
                </a:solidFill>
                <a:effectLst/>
                <a:sym typeface="+mn-ea"/>
              </a:rPr>
              <a:t>6. “Fetiški karakter robe i njegva tajna”, dopunska literatura: Karl Marks, Kapital I, Beograd, 1978: 73–84; </a:t>
            </a:r>
            <a:r>
              <a:rPr lang="sr-Latn-RS" altLang="x-none" sz="1600" b="1" dirty="0">
                <a:solidFill>
                  <a:srgbClr val="FF0000"/>
                </a:solidFill>
                <a:effectLst/>
                <a:sym typeface="+mn-ea"/>
              </a:rPr>
              <a:t>Mirković Maksim</a:t>
            </a:r>
            <a:r>
              <a:rPr lang="sr-Latn-RS" altLang="x-none" sz="1600" b="1" dirty="0">
                <a:solidFill>
                  <a:schemeClr val="accent1">
                    <a:lumMod val="50000"/>
                  </a:schemeClr>
                </a:solidFill>
                <a:effectLst/>
                <a:sym typeface="+mn-ea"/>
              </a:rPr>
              <a:t> </a:t>
            </a:r>
            <a:endParaRPr lang="sr-Latn-RS" altLang="en-US" sz="1600" b="1" strike="noStrike" noProof="1">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74613" y="311150"/>
            <a:ext cx="8902700" cy="534988"/>
          </a:xfrm>
        </p:spPr>
        <p:txBody>
          <a:bodyPr anchor="ctr"/>
          <a:lstStyle/>
          <a:p>
            <a:r>
              <a:rPr lang="en-US" altLang="zh-CN" sz="2400" b="1">
                <a:solidFill>
                  <a:srgbClr val="FF0000"/>
                </a:solidFill>
              </a:rPr>
              <a:t>9. čas </a:t>
            </a:r>
            <a:r>
              <a:rPr lang="sr-Latn-RS" altLang="en-US" sz="2400" b="1">
                <a:solidFill>
                  <a:srgbClr val="FF0000"/>
                </a:solidFill>
              </a:rPr>
              <a:t>Robert Mihels i Vilhelm Diltaj</a:t>
            </a:r>
            <a:r>
              <a:rPr lang="en-US" altLang="zh-CN" sz="2400" b="1">
                <a:solidFill>
                  <a:srgbClr val="FF0000"/>
                </a:solidFill>
              </a:rPr>
              <a:t> (</a:t>
            </a:r>
            <a:r>
              <a:rPr lang="sr-Latn-RS" altLang="en-US" sz="2400" b="1">
                <a:solidFill>
                  <a:srgbClr val="FF0000"/>
                </a:solidFill>
              </a:rPr>
              <a:t>23.4.2020.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179388" y="965200"/>
            <a:ext cx="8797925" cy="5849938"/>
          </a:xfrm>
        </p:spPr>
        <p:txBody>
          <a:bodyPr/>
          <a:lstStyle/>
          <a:p>
            <a:pPr marL="0" indent="0" algn="just" fontAlgn="base">
              <a:buNone/>
            </a:pPr>
            <a:r>
              <a:rPr lang="en-US" sz="1600" b="1" strike="noStrike" noProof="1">
                <a:solidFill>
                  <a:srgbClr val="7030A0"/>
                </a:solidFill>
              </a:rPr>
              <a:t>OBAVEZNA LITERATURA: </a:t>
            </a:r>
            <a:r>
              <a:rPr lang="en-US" sz="1600" b="1">
                <a:solidFill>
                  <a:srgbClr val="7030A0"/>
                </a:solidFill>
                <a:sym typeface="+mn-ea"/>
              </a:rPr>
              <a:t>“Novokantovsko tumačenje razlika između prirodnih i društveno-istorijskih nauka”, u: Veljko Korać: Istorija društvenih nauka, Beograd 1990, str. 206</a:t>
            </a:r>
            <a:r>
              <a:rPr lang="sr-Latn-RS" altLang="en-US" sz="1600" b="1">
                <a:solidFill>
                  <a:srgbClr val="7030A0"/>
                </a:solidFill>
                <a:sym typeface="+mn-ea"/>
              </a:rPr>
              <a:t>-</a:t>
            </a:r>
            <a:r>
              <a:rPr lang="en-US" sz="1600" b="1">
                <a:solidFill>
                  <a:srgbClr val="7030A0"/>
                </a:solidFill>
                <a:sym typeface="+mn-ea"/>
              </a:rPr>
              <a:t>217; Fransoa Šatle i dr. (ur.): Enciklopedijski rečnik političke filozofije, Sremski Karlovci i Novi Sad, 1993, str. </a:t>
            </a:r>
            <a:r>
              <a:rPr lang="sr-Latn-RS" altLang="en-US" sz="1600" b="1">
                <a:solidFill>
                  <a:srgbClr val="7030A0"/>
                </a:solidFill>
                <a:sym typeface="+mn-ea"/>
              </a:rPr>
              <a:t>668-673.</a:t>
            </a:r>
            <a:endParaRPr lang="en-US" sz="1600" b="1" strike="noStrike" noProof="1">
              <a:solidFill>
                <a:srgbClr val="7030A0"/>
              </a:solidFill>
            </a:endParaRPr>
          </a:p>
          <a:p>
            <a:pPr algn="just" fontAlgn="base"/>
            <a:r>
              <a:rPr lang="sr-Latn-RS" altLang="en-US" sz="1600" b="1" strike="noStrike" noProof="1">
                <a:solidFill>
                  <a:srgbClr val="FF0000"/>
                </a:solidFill>
              </a:rPr>
              <a:t>Eseji:</a:t>
            </a:r>
            <a:endParaRPr lang="sr-Latn-RS" altLang="en-US" sz="1600" b="1" strike="noStrike" noProof="1">
              <a:solidFill>
                <a:srgbClr val="FF0000"/>
              </a:solidFill>
            </a:endParaRPr>
          </a:p>
          <a:p>
            <a:pPr marL="0" indent="0" algn="just" fontAlgn="base">
              <a:buNone/>
            </a:pPr>
            <a:r>
              <a:rPr lang="sr-Latn-RS" altLang="en-US" sz="1600" b="1" strike="noStrike" noProof="1">
                <a:solidFill>
                  <a:schemeClr val="accent1">
                    <a:lumMod val="50000"/>
                  </a:schemeClr>
                </a:solidFill>
              </a:rPr>
              <a:t>1.”Mihelsovo shvatanje</a:t>
            </a:r>
            <a:r>
              <a:rPr lang="sr-Latn-RS" altLang="en-US" sz="1600" b="1">
                <a:solidFill>
                  <a:schemeClr val="accent1">
                    <a:lumMod val="50000"/>
                  </a:schemeClr>
                </a:solidFill>
                <a:sym typeface="+mn-ea"/>
              </a:rPr>
              <a:t>s ociološkog karaktera političkih stranaka”, u: T.  Parsons, E. Šils, K. Negel i Dž. Pits (ur.): Teorija o društvu, osnovi savremene sociološke teorija,  Beograd, 1969, tom 1, str. 577-584; </a:t>
            </a:r>
            <a:r>
              <a:rPr lang="sr-Latn-RS" altLang="en-US" sz="1600" b="1">
                <a:solidFill>
                  <a:srgbClr val="FF0000"/>
                </a:solidFill>
                <a:sym typeface="+mn-ea"/>
              </a:rPr>
              <a:t>Nedeljković Iva</a:t>
            </a:r>
            <a:endParaRPr lang="sr-Latn-RS" alt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2. “Mihelsovo shvatanje demokratije”, </a:t>
            </a:r>
            <a:r>
              <a:rPr lang="sr-Latn-RS" altLang="en-US" sz="1600" b="1">
                <a:solidFill>
                  <a:schemeClr val="accent1">
                    <a:lumMod val="50000"/>
                  </a:schemeClr>
                </a:solidFill>
                <a:sym typeface="+mn-ea"/>
              </a:rPr>
              <a:t>u: T.  Parsons, E. Šils, K. Negel i Dž. Pits (ur.): Teorija o društvu, osnovi savremene sociološke teorija,  Beograd, 1969, tom 1, str. 577-584; </a:t>
            </a:r>
            <a:r>
              <a:rPr lang="sr-Latn-RS" altLang="en-US" sz="1600" b="1">
                <a:solidFill>
                  <a:srgbClr val="FF0000"/>
                </a:solidFill>
                <a:sym typeface="+mn-ea"/>
              </a:rPr>
              <a:t>Nedeljković Kaja </a:t>
            </a:r>
            <a:endParaRPr lang="sr-Latn-RS" alt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3.</a:t>
            </a:r>
            <a:r>
              <a:rPr lang="sr-Latn-RS" altLang="en-US" sz="1600" b="1">
                <a:solidFill>
                  <a:schemeClr val="accent1">
                    <a:lumMod val="50000"/>
                  </a:schemeClr>
                </a:solidFill>
                <a:sym typeface="+mn-ea"/>
              </a:rPr>
              <a:t>“Diltajevo učenje o pogledima na svet”, dopunska literatura: Vilhelm Diltaj: Suština filozofije i drugi spisi, Sremski Karlovci i Novi Sad 1997, str. 67-84;</a:t>
            </a:r>
            <a:r>
              <a:rPr lang="sr-Latn-RS" altLang="en-US" sz="1600" b="1">
                <a:solidFill>
                  <a:srgbClr val="FF0000"/>
                </a:solidFill>
                <a:sym typeface="+mn-ea"/>
              </a:rPr>
              <a:t> Novak Anita</a:t>
            </a:r>
            <a:r>
              <a:rPr lang="sr-Latn-RS" altLang="en-US" sz="1600" b="1">
                <a:solidFill>
                  <a:schemeClr val="accent1">
                    <a:lumMod val="50000"/>
                  </a:schemeClr>
                </a:solidFill>
                <a:sym typeface="+mn-ea"/>
              </a:rPr>
              <a:t> </a:t>
            </a:r>
            <a:endParaRPr lang="sr-Latn-RS" altLang="en-US" sz="1600" b="1" strike="noStrike" noProof="1">
              <a:solidFill>
                <a:schemeClr val="accent1">
                  <a:lumMod val="50000"/>
                </a:schemeClr>
              </a:solidFill>
            </a:endParaRPr>
          </a:p>
          <a:p>
            <a:pPr marL="0" indent="0" algn="just" fontAlgn="base">
              <a:buNone/>
            </a:pPr>
            <a:r>
              <a:rPr lang="sr-Latn-RS" altLang="en-US" sz="1600" b="1">
                <a:solidFill>
                  <a:schemeClr val="accent1">
                    <a:lumMod val="50000"/>
                  </a:schemeClr>
                </a:solidFill>
                <a:sym typeface="+mn-ea"/>
              </a:rPr>
              <a:t>4.“Diltajeva tipologija pogleda na svet”, dopunska literatura: Vilhelm Diltaj: Suština filozofije i drugi spisi, Sremski Karlovci i Novi Sad 1997, str. 85-97; </a:t>
            </a:r>
            <a:r>
              <a:rPr lang="sr-Latn-RS" altLang="en-US" sz="1600" b="1">
                <a:solidFill>
                  <a:srgbClr val="FF0000"/>
                </a:solidFill>
                <a:sym typeface="+mn-ea"/>
              </a:rPr>
              <a:t>Ožegović Andrijana</a:t>
            </a:r>
            <a:endParaRPr lang="sr-Latn-RS" altLang="en-US" sz="1600" b="1" strike="noStrike" noProof="1">
              <a:solidFill>
                <a:schemeClr val="accent1">
                  <a:lumMod val="50000"/>
                </a:schemeClr>
              </a:solidFill>
            </a:endParaRPr>
          </a:p>
          <a:p>
            <a:pPr marL="0" indent="0" algn="just" fontAlgn="base">
              <a:buNone/>
            </a:pPr>
            <a:r>
              <a:rPr lang="sr-Latn-RS" altLang="en-US" sz="1600" b="1">
                <a:solidFill>
                  <a:schemeClr val="accent1">
                    <a:lumMod val="50000"/>
                  </a:schemeClr>
                </a:solidFill>
                <a:sym typeface="+mn-ea"/>
              </a:rPr>
              <a:t>5.“Diltajevo shvatanje prirodnih nauka”, dopunska literatura: Vilhelm Diltaj: Izgradnja istorijskog sveta u duhovnim naukama, Beograd 1980, str. 156-186;</a:t>
            </a:r>
            <a:r>
              <a:rPr lang="sr-Latn-RS" altLang="en-US" sz="1600" b="1" strike="noStrike" noProof="1">
                <a:solidFill>
                  <a:srgbClr val="FF0000"/>
                </a:solidFill>
              </a:rPr>
              <a:t> Orašanin Kristina </a:t>
            </a:r>
            <a:endParaRPr lang="sr-Latn-RS" altLang="en-US" sz="1600" b="1" strike="noStrike" noProof="1">
              <a:solidFill>
                <a:schemeClr val="accent1">
                  <a:lumMod val="50000"/>
                </a:schemeClr>
              </a:solidFill>
            </a:endParaRPr>
          </a:p>
          <a:p>
            <a:pPr marL="0" indent="0" algn="just" fontAlgn="base">
              <a:buNone/>
            </a:pPr>
            <a:r>
              <a:rPr lang="sr-Latn-RS" altLang="en-US" sz="1600" b="1">
                <a:solidFill>
                  <a:schemeClr val="accent1">
                    <a:lumMod val="50000"/>
                  </a:schemeClr>
                </a:solidFill>
                <a:sym typeface="+mn-ea"/>
              </a:rPr>
              <a:t>6.“Diltajevo shvatanje duhovnih nauka”, dopunska literatura: Vilhelm Diltaj: Izgradnja istorijskog sveta u duhovnim naukama, Beograd 1980, str. 156-186; </a:t>
            </a:r>
            <a:r>
              <a:rPr lang="sr-Latn-RS" altLang="en-US" sz="1600" b="1">
                <a:solidFill>
                  <a:srgbClr val="FF0000"/>
                </a:solidFill>
                <a:sym typeface="+mn-ea"/>
              </a:rPr>
              <a:t>Pantelić Emilija </a:t>
            </a:r>
            <a:endParaRPr lang="sr-Latn-RS" altLang="en-US" sz="1600" b="1" strike="noStrike" noProof="1">
              <a:solidFill>
                <a:schemeClr val="accent1">
                  <a:lumMod val="50000"/>
                </a:schemeClr>
              </a:solidFill>
            </a:endParaRPr>
          </a:p>
          <a:p>
            <a:pPr marL="0" indent="0" algn="just" fontAlgn="base">
              <a:buNone/>
            </a:pPr>
            <a:endParaRPr lang="sr-Latn-RS" altLang="en-US" sz="1600" b="1" strike="noStrike" noProof="1">
              <a:solidFill>
                <a:srgbClr val="7030A0"/>
              </a:solidFill>
            </a:endParaRPr>
          </a:p>
          <a:p>
            <a:pPr marL="0" indent="0" algn="just" fontAlgn="base">
              <a:buNone/>
            </a:pPr>
            <a:endParaRPr lang="sr-Latn-RS" altLang="en-US" sz="1600" b="1" strike="noStrike" noProof="1">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166688" y="115888"/>
            <a:ext cx="8864600" cy="708025"/>
          </a:xfrm>
        </p:spPr>
        <p:txBody>
          <a:bodyPr anchor="ctr"/>
          <a:lstStyle/>
          <a:p>
            <a:r>
              <a:rPr lang="sr-Latn-RS" altLang="en-US" sz="2400" b="1">
                <a:solidFill>
                  <a:srgbClr val="FF0000"/>
                </a:solidFill>
              </a:rPr>
              <a:t>10</a:t>
            </a:r>
            <a:r>
              <a:rPr lang="en-US" altLang="zh-CN" sz="2400" b="1">
                <a:solidFill>
                  <a:srgbClr val="FF0000"/>
                </a:solidFill>
              </a:rPr>
              <a:t>. čas </a:t>
            </a:r>
            <a:r>
              <a:rPr lang="sr-Latn-RS" altLang="en-US" sz="2400" b="1">
                <a:solidFill>
                  <a:srgbClr val="FF0000"/>
                </a:solidFill>
                <a:sym typeface="+mn-ea"/>
              </a:rPr>
              <a:t>Ferdinand Tenies i</a:t>
            </a:r>
            <a:r>
              <a:rPr lang="en-US" altLang="zh-CN" sz="2400" b="1">
                <a:solidFill>
                  <a:srgbClr val="FF0000"/>
                </a:solidFill>
                <a:sym typeface="+mn-ea"/>
              </a:rPr>
              <a:t> Georg Zimel</a:t>
            </a:r>
            <a:r>
              <a:rPr lang="en-US" altLang="zh-CN" sz="2400" b="1">
                <a:solidFill>
                  <a:srgbClr val="FF0000"/>
                </a:solidFill>
              </a:rPr>
              <a:t> (</a:t>
            </a:r>
            <a:r>
              <a:rPr lang="sr-Latn-RS" sz="2400" b="1">
                <a:solidFill>
                  <a:srgbClr val="FF0000"/>
                </a:solidFill>
              </a:rPr>
              <a:t>20</a:t>
            </a:r>
            <a:r>
              <a:rPr lang="en-US" altLang="zh-CN" sz="2400" b="1">
                <a:solidFill>
                  <a:srgbClr val="FF0000"/>
                </a:solidFill>
              </a:rPr>
              <a:t>.04</a:t>
            </a:r>
            <a:r>
              <a:rPr lang="sr-Latn-RS" altLang="en-US" sz="2400" b="1">
                <a:solidFill>
                  <a:srgbClr val="FF0000"/>
                </a:solidFill>
              </a:rPr>
              <a:t>.2020.</a:t>
            </a:r>
            <a:r>
              <a:rPr lang="en-US" altLang="zh-CN" sz="2400" b="1">
                <a:solidFill>
                  <a:srgbClr val="FF0000"/>
                </a:solidFill>
              </a:rPr>
              <a:t>)</a:t>
            </a:r>
            <a:endParaRPr lang="en-US" altLang="zh-CN" sz="2400"/>
          </a:p>
        </p:txBody>
      </p:sp>
      <p:sp>
        <p:nvSpPr>
          <p:cNvPr id="3" name="Content Placeholder 2"/>
          <p:cNvSpPr>
            <a:spLocks noGrp="1"/>
          </p:cNvSpPr>
          <p:nvPr>
            <p:ph idx="1"/>
          </p:nvPr>
        </p:nvSpPr>
        <p:spPr>
          <a:xfrm>
            <a:off x="166688" y="823913"/>
            <a:ext cx="8864600" cy="5991225"/>
          </a:xfrm>
        </p:spPr>
        <p:txBody>
          <a:bodyPr/>
          <a:lstStyle/>
          <a:p>
            <a:pPr marL="0" indent="0" algn="just" fontAlgn="base">
              <a:buNone/>
            </a:pPr>
            <a:r>
              <a:rPr lang="en-US" sz="1600" b="1" strike="noStrike" noProof="1">
                <a:solidFill>
                  <a:srgbClr val="7030A0"/>
                </a:solidFill>
              </a:rPr>
              <a:t>OBAVEZNA LITERATURA: </a:t>
            </a:r>
            <a:r>
              <a:rPr lang="en-US" sz="1600" b="1" dirty="0" err="1">
                <a:solidFill>
                  <a:srgbClr val="7030A0"/>
                </a:solidFill>
                <a:sym typeface="+mn-ea"/>
              </a:rPr>
              <a:t>Radomir</a:t>
            </a:r>
            <a:r>
              <a:rPr lang="en-US" sz="1600" b="1" dirty="0">
                <a:solidFill>
                  <a:srgbClr val="7030A0"/>
                </a:solidFill>
                <a:sym typeface="+mn-ea"/>
              </a:rPr>
              <a:t> </a:t>
            </a:r>
            <a:r>
              <a:rPr lang="en-US" sz="1600" b="1" dirty="0" err="1">
                <a:solidFill>
                  <a:srgbClr val="7030A0"/>
                </a:solidFill>
                <a:sym typeface="+mn-ea"/>
              </a:rPr>
              <a:t>Lukić</a:t>
            </a:r>
            <a:r>
              <a:rPr lang="en-US" sz="1600" b="1" dirty="0">
                <a:solidFill>
                  <a:srgbClr val="7030A0"/>
                </a:solidFill>
                <a:sym typeface="+mn-ea"/>
              </a:rPr>
              <a:t>: </a:t>
            </a:r>
            <a:r>
              <a:rPr lang="en-US" sz="1600" b="1" dirty="0" err="1">
                <a:solidFill>
                  <a:srgbClr val="7030A0"/>
                </a:solidFill>
                <a:sym typeface="+mn-ea"/>
              </a:rPr>
              <a:t>Formalizam</a:t>
            </a:r>
            <a:r>
              <a:rPr lang="en-US" sz="1600" b="1" dirty="0">
                <a:solidFill>
                  <a:srgbClr val="7030A0"/>
                </a:solidFill>
                <a:sym typeface="+mn-ea"/>
              </a:rPr>
              <a:t> u </a:t>
            </a:r>
            <a:r>
              <a:rPr lang="en-US" sz="1600" b="1" dirty="0" err="1">
                <a:solidFill>
                  <a:srgbClr val="7030A0"/>
                </a:solidFill>
                <a:sym typeface="+mn-ea"/>
              </a:rPr>
              <a:t>sociologiji</a:t>
            </a:r>
            <a:r>
              <a:rPr lang="en-US" sz="1600" b="1" dirty="0">
                <a:solidFill>
                  <a:srgbClr val="7030A0"/>
                </a:solidFill>
                <a:sym typeface="+mn-ea"/>
              </a:rPr>
              <a:t> , Zagreb 1987, str. 29</a:t>
            </a:r>
            <a:r>
              <a:rPr lang="sr-Latn-RS" altLang="en-US" sz="1600" b="1" dirty="0">
                <a:solidFill>
                  <a:srgbClr val="7030A0"/>
                </a:solidFill>
                <a:sym typeface="+mn-ea"/>
              </a:rPr>
              <a:t>-</a:t>
            </a:r>
            <a:r>
              <a:rPr lang="en-US" sz="1600" b="1" dirty="0">
                <a:solidFill>
                  <a:srgbClr val="7030A0"/>
                </a:solidFill>
                <a:sym typeface="+mn-ea"/>
              </a:rPr>
              <a:t>4</a:t>
            </a:r>
            <a:r>
              <a:rPr lang="sr-Latn-RS" altLang="en-US" sz="1600" b="1" dirty="0">
                <a:solidFill>
                  <a:srgbClr val="7030A0"/>
                </a:solidFill>
                <a:sym typeface="+mn-ea"/>
              </a:rPr>
              <a:t>6</a:t>
            </a:r>
            <a:r>
              <a:rPr lang="en-US" sz="1600" b="1" dirty="0">
                <a:solidFill>
                  <a:srgbClr val="7030A0"/>
                </a:solidFill>
                <a:sym typeface="+mn-ea"/>
              </a:rPr>
              <a:t>, 48</a:t>
            </a:r>
            <a:r>
              <a:rPr lang="sr-Latn-RS" altLang="en-US" sz="1600" b="1" dirty="0">
                <a:solidFill>
                  <a:srgbClr val="7030A0"/>
                </a:solidFill>
                <a:sym typeface="+mn-ea"/>
              </a:rPr>
              <a:t>-</a:t>
            </a:r>
            <a:r>
              <a:rPr lang="en-US" sz="1600" b="1" dirty="0">
                <a:solidFill>
                  <a:srgbClr val="7030A0"/>
                </a:solidFill>
                <a:sym typeface="+mn-ea"/>
              </a:rPr>
              <a:t>78;</a:t>
            </a:r>
            <a:endParaRPr lang="en-US" sz="1600" b="1" strike="noStrike" noProof="1">
              <a:solidFill>
                <a:srgbClr val="7030A0"/>
              </a:solidFill>
            </a:endParaRPr>
          </a:p>
          <a:p>
            <a:pPr algn="just" fontAlgn="base"/>
            <a:r>
              <a:rPr lang="sr-Latn-RS" altLang="en-US" sz="1600" b="1" strike="noStrike" noProof="1">
                <a:solidFill>
                  <a:srgbClr val="FF0000"/>
                </a:solidFill>
              </a:rPr>
              <a:t>Eseji:</a:t>
            </a:r>
            <a:endParaRPr lang="sr-Latn-RS" altLang="en-US" sz="1600" b="1" strike="noStrike" noProof="1">
              <a:solidFill>
                <a:srgbClr val="7030A0"/>
              </a:solidFill>
            </a:endParaRPr>
          </a:p>
          <a:p>
            <a:pPr marL="0" indent="0" algn="just" fontAlgn="base">
              <a:buNone/>
            </a:pPr>
            <a:r>
              <a:rPr lang="sr-Latn-RS" altLang="en-US" sz="1600" b="1" strike="noStrike" noProof="1" smtClean="0">
                <a:solidFill>
                  <a:schemeClr val="accent1">
                    <a:lumMod val="50000"/>
                  </a:schemeClr>
                </a:solidFill>
              </a:rPr>
              <a:t>1.“Istorija socijalnog pitanja”, dopunska literatura: Ferdinand Tenis, Socijalno pitanje i reforme, Veliki Bečkerek, 1928, str. 7-23; </a:t>
            </a:r>
            <a:r>
              <a:rPr lang="sr-Latn-RS" altLang="en-US" sz="1600" b="1" strike="noStrike" noProof="1" smtClean="0">
                <a:solidFill>
                  <a:srgbClr val="FF0000"/>
                </a:solidFill>
              </a:rPr>
              <a:t>Polić Tamara </a:t>
            </a:r>
            <a:endParaRPr lang="sr-Latn-RS" altLang="en-US" sz="1600" b="1" strike="noStrike" noProof="1" smtClean="0">
              <a:solidFill>
                <a:schemeClr val="accent1">
                  <a:lumMod val="50000"/>
                </a:schemeClr>
              </a:solidFill>
            </a:endParaRPr>
          </a:p>
          <a:p>
            <a:pPr marL="0" indent="0" algn="just">
              <a:buNone/>
            </a:pPr>
            <a:r>
              <a:rPr lang="sr-Latn-RS" altLang="en-US" sz="1600" b="1" noProof="1" smtClean="0">
                <a:solidFill>
                  <a:schemeClr val="accent1">
                    <a:lumMod val="50000"/>
                  </a:schemeClr>
                </a:solidFill>
              </a:rPr>
              <a:t>2. “Teniesovo shvatanje revolucija”, dopunska literatura: Ferdinand Tenis, Socijalno pitanje i reforme, Veliki Bečkerek, 1928, str. 24-43; </a:t>
            </a:r>
            <a:r>
              <a:rPr lang="sr-Latn-RS" altLang="en-US" sz="1600" b="1" noProof="1" smtClean="0">
                <a:solidFill>
                  <a:srgbClr val="FF0000"/>
                </a:solidFill>
              </a:rPr>
              <a:t>Punoš Ivana</a:t>
            </a:r>
            <a:endParaRPr lang="sr-Latn-RS" altLang="en-US" sz="1600" b="1" noProof="1" smtClean="0">
              <a:solidFill>
                <a:schemeClr val="accent1">
                  <a:lumMod val="50000"/>
                </a:schemeClr>
              </a:solidFill>
            </a:endParaRPr>
          </a:p>
          <a:p>
            <a:pPr marL="0" indent="0" algn="just" fontAlgn="base">
              <a:buNone/>
            </a:pPr>
            <a:r>
              <a:rPr lang="sr-Latn-RS" altLang="en-US" sz="1600" b="1" dirty="0" smtClean="0">
                <a:solidFill>
                  <a:schemeClr val="accent1">
                    <a:lumMod val="50000"/>
                  </a:schemeClr>
                </a:solidFill>
                <a:sym typeface="+mn-ea"/>
              </a:rPr>
              <a:t>3. </a:t>
            </a:r>
            <a:r>
              <a:rPr lang="en-US" sz="1600" b="1" dirty="0">
                <a:solidFill>
                  <a:schemeClr val="accent1">
                    <a:lumMod val="50000"/>
                  </a:schemeClr>
                </a:solidFill>
                <a:sym typeface="+mn-ea"/>
              </a:rPr>
              <a:t>“</a:t>
            </a:r>
            <a:r>
              <a:rPr lang="en-US" sz="1600" b="1" dirty="0" err="1">
                <a:solidFill>
                  <a:schemeClr val="accent1">
                    <a:lumMod val="50000"/>
                  </a:schemeClr>
                </a:solidFill>
                <a:sym typeface="+mn-ea"/>
              </a:rPr>
              <a:t>Zimelovo</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shvatanje</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društva</a:t>
            </a:r>
            <a:r>
              <a:rPr lang="en-US" sz="1600" b="1" dirty="0">
                <a:solidFill>
                  <a:schemeClr val="accent1">
                    <a:lumMod val="50000"/>
                  </a:schemeClr>
                </a:solidFill>
                <a:sym typeface="+mn-ea"/>
              </a:rPr>
              <a:t>”, </a:t>
            </a:r>
            <a:r>
              <a:rPr lang="sr-Latn-RS" sz="1600" b="1" dirty="0" smtClean="0">
                <a:solidFill>
                  <a:schemeClr val="accent1">
                    <a:lumMod val="50000"/>
                  </a:schemeClr>
                </a:solidFill>
                <a:sym typeface="+mn-ea"/>
              </a:rPr>
              <a:t>dopunska literatura: </a:t>
            </a:r>
            <a:r>
              <a:rPr lang="en-US" sz="1600" b="1" dirty="0" err="1" smtClean="0">
                <a:solidFill>
                  <a:schemeClr val="accent1">
                    <a:lumMod val="50000"/>
                  </a:schemeClr>
                </a:solidFill>
                <a:sym typeface="+mn-ea"/>
              </a:rPr>
              <a:t>Dušan</a:t>
            </a:r>
            <a:r>
              <a:rPr lang="en-US" sz="1600" b="1" dirty="0" smtClean="0">
                <a:solidFill>
                  <a:schemeClr val="accent1">
                    <a:lumMod val="50000"/>
                  </a:schemeClr>
                </a:solidFill>
                <a:sym typeface="+mn-ea"/>
              </a:rPr>
              <a:t> </a:t>
            </a:r>
            <a:r>
              <a:rPr lang="en-US" sz="1600" b="1" dirty="0" err="1" smtClean="0">
                <a:solidFill>
                  <a:schemeClr val="accent1">
                    <a:lumMod val="50000"/>
                  </a:schemeClr>
                </a:solidFill>
                <a:sym typeface="+mn-ea"/>
              </a:rPr>
              <a:t>Marinković</a:t>
            </a:r>
            <a:r>
              <a:rPr lang="sr-Latn-RS" sz="1600" b="1" dirty="0" smtClean="0">
                <a:solidFill>
                  <a:schemeClr val="accent1">
                    <a:lumMod val="50000"/>
                  </a:schemeClr>
                </a:solidFill>
                <a:sym typeface="+mn-ea"/>
              </a:rPr>
              <a:t>,</a:t>
            </a:r>
            <a:r>
              <a:rPr lang="en-US" sz="1600" b="1" dirty="0" smtClean="0">
                <a:solidFill>
                  <a:schemeClr val="accent1">
                    <a:lumMod val="50000"/>
                  </a:schemeClr>
                </a:solidFill>
                <a:sym typeface="+mn-ea"/>
              </a:rPr>
              <a:t> </a:t>
            </a:r>
            <a:r>
              <a:rPr lang="en-US" sz="1600" b="1" dirty="0">
                <a:solidFill>
                  <a:schemeClr val="accent1">
                    <a:lumMod val="50000"/>
                  </a:schemeClr>
                </a:solidFill>
                <a:sym typeface="+mn-ea"/>
              </a:rPr>
              <a:t>Georg </a:t>
            </a:r>
            <a:r>
              <a:rPr lang="en-US" sz="1600" b="1" dirty="0" err="1">
                <a:solidFill>
                  <a:schemeClr val="accent1">
                    <a:lumMod val="50000"/>
                  </a:schemeClr>
                </a:solidFill>
                <a:sym typeface="+mn-ea"/>
              </a:rPr>
              <a:t>Zimel</a:t>
            </a:r>
            <a:r>
              <a:rPr lang="en-US" sz="1600" b="1" dirty="0">
                <a:solidFill>
                  <a:schemeClr val="accent1">
                    <a:lumMod val="50000"/>
                  </a:schemeClr>
                </a:solidFill>
                <a:sym typeface="+mn-ea"/>
              </a:rPr>
              <a:t> 1858-2008, Novi Sad 2008, str. 81-98; </a:t>
            </a:r>
            <a:r>
              <a:rPr lang="sr-Latn-RS" altLang="en-US" sz="1600" b="1" dirty="0">
                <a:solidFill>
                  <a:srgbClr val="FF0000"/>
                </a:solidFill>
                <a:sym typeface="+mn-ea"/>
              </a:rPr>
              <a:t>Radivojević Vuk </a:t>
            </a:r>
            <a:endParaRPr lang="en-US" sz="1600" b="1" dirty="0">
              <a:solidFill>
                <a:schemeClr val="accent1">
                  <a:lumMod val="50000"/>
                </a:schemeClr>
              </a:solidFill>
              <a:sym typeface="+mn-ea"/>
            </a:endParaRPr>
          </a:p>
          <a:p>
            <a:pPr marL="0" indent="0" algn="just" fontAlgn="base">
              <a:buNone/>
            </a:pPr>
            <a:r>
              <a:rPr lang="sr-Latn-RS" altLang="en-US" sz="1600" b="1" dirty="0" smtClean="0">
                <a:solidFill>
                  <a:schemeClr val="accent1">
                    <a:lumMod val="50000"/>
                  </a:schemeClr>
                </a:solidFill>
                <a:sym typeface="+mn-ea"/>
              </a:rPr>
              <a:t>4</a:t>
            </a:r>
            <a:r>
              <a:rPr lang="en-US" sz="1600" b="1" dirty="0" smtClean="0">
                <a:solidFill>
                  <a:schemeClr val="accent1">
                    <a:lumMod val="50000"/>
                  </a:schemeClr>
                </a:solidFill>
                <a:sym typeface="+mn-ea"/>
              </a:rPr>
              <a:t>.“</a:t>
            </a:r>
            <a:r>
              <a:rPr lang="en-US" sz="1600" b="1" dirty="0" err="1">
                <a:solidFill>
                  <a:schemeClr val="accent1">
                    <a:lumMod val="50000"/>
                  </a:schemeClr>
                </a:solidFill>
                <a:sym typeface="+mn-ea"/>
              </a:rPr>
              <a:t>Subordinacija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i</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superordinacija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kao</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predmet</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sociologije</a:t>
            </a:r>
            <a:r>
              <a:rPr lang="en-US" sz="1600" b="1" dirty="0">
                <a:solidFill>
                  <a:schemeClr val="accent1">
                    <a:lumMod val="50000"/>
                  </a:schemeClr>
                </a:solidFill>
                <a:sym typeface="+mn-ea"/>
              </a:rPr>
              <a:t> u </a:t>
            </a:r>
            <a:r>
              <a:rPr lang="en-US" sz="1600" b="1" dirty="0" err="1">
                <a:solidFill>
                  <a:schemeClr val="accent1">
                    <a:lumMod val="50000"/>
                  </a:schemeClr>
                </a:solidFill>
                <a:sym typeface="+mn-ea"/>
              </a:rPr>
              <a:t>Zimelovoj</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teoriji</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dopunska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literatura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Dušan</a:t>
            </a:r>
            <a:r>
              <a:rPr lang="en-US" sz="1600" b="1" dirty="0">
                <a:solidFill>
                  <a:schemeClr val="accent1">
                    <a:lumMod val="50000"/>
                  </a:schemeClr>
                </a:solidFill>
                <a:sym typeface="+mn-ea"/>
              </a:rPr>
              <a:t> </a:t>
            </a:r>
            <a:r>
              <a:rPr lang="en-US" sz="1600" b="1" dirty="0" err="1" smtClean="0">
                <a:solidFill>
                  <a:schemeClr val="accent1">
                    <a:lumMod val="50000"/>
                  </a:schemeClr>
                </a:solidFill>
                <a:sym typeface="+mn-ea"/>
              </a:rPr>
              <a:t>Marinković</a:t>
            </a:r>
            <a:r>
              <a:rPr lang="sr-Latn-RS" sz="1600" b="1" dirty="0" smtClean="0">
                <a:solidFill>
                  <a:schemeClr val="accent1">
                    <a:lumMod val="50000"/>
                  </a:schemeClr>
                </a:solidFill>
                <a:sym typeface="+mn-ea"/>
              </a:rPr>
              <a:t>,</a:t>
            </a:r>
            <a:r>
              <a:rPr lang="en-US" sz="1600" b="1" dirty="0" smtClean="0">
                <a:solidFill>
                  <a:schemeClr val="accent1">
                    <a:lumMod val="50000"/>
                  </a:schemeClr>
                </a:solidFill>
                <a:sym typeface="+mn-ea"/>
              </a:rPr>
              <a:t> </a:t>
            </a:r>
            <a:r>
              <a:rPr lang="en-US" sz="1600" b="1" dirty="0">
                <a:solidFill>
                  <a:schemeClr val="accent1">
                    <a:lumMod val="50000"/>
                  </a:schemeClr>
                </a:solidFill>
                <a:sym typeface="+mn-ea"/>
              </a:rPr>
              <a:t>Georg </a:t>
            </a:r>
            <a:r>
              <a:rPr lang="en-US" sz="1600" b="1" dirty="0" err="1">
                <a:solidFill>
                  <a:schemeClr val="accent1">
                    <a:lumMod val="50000"/>
                  </a:schemeClr>
                </a:solidFill>
                <a:sym typeface="+mn-ea"/>
              </a:rPr>
              <a:t>Zimel</a:t>
            </a:r>
            <a:r>
              <a:rPr lang="en-US" sz="1600" b="1" dirty="0">
                <a:solidFill>
                  <a:schemeClr val="accent1">
                    <a:lumMod val="50000"/>
                  </a:schemeClr>
                </a:solidFill>
                <a:sym typeface="+mn-ea"/>
              </a:rPr>
              <a:t> 1858-2008, Novi Sad 2008, str. 116-136; </a:t>
            </a:r>
            <a:r>
              <a:rPr lang="sr-Latn-RS" altLang="en-US" sz="1600" b="1" dirty="0">
                <a:solidFill>
                  <a:srgbClr val="FF0000"/>
                </a:solidFill>
                <a:sym typeface="+mn-ea"/>
              </a:rPr>
              <a:t>Radivojević Jelena </a:t>
            </a:r>
            <a:endParaRPr lang="en-US" sz="1600" b="1" dirty="0">
              <a:solidFill>
                <a:schemeClr val="accent1">
                  <a:lumMod val="50000"/>
                </a:schemeClr>
              </a:solidFill>
              <a:sym typeface="+mn-ea"/>
            </a:endParaRPr>
          </a:p>
          <a:p>
            <a:pPr marL="0" indent="0" algn="just" fontAlgn="base">
              <a:buNone/>
            </a:pPr>
            <a:r>
              <a:rPr lang="sr-Latn-RS" altLang="en-US" sz="1600" b="1" dirty="0" smtClean="0">
                <a:solidFill>
                  <a:schemeClr val="accent1">
                    <a:lumMod val="50000"/>
                  </a:schemeClr>
                </a:solidFill>
                <a:sym typeface="+mn-ea"/>
              </a:rPr>
              <a:t>5</a:t>
            </a:r>
            <a:r>
              <a:rPr lang="en-US" sz="1600" b="1" dirty="0" smtClean="0">
                <a:solidFill>
                  <a:schemeClr val="accent1">
                    <a:lumMod val="50000"/>
                  </a:schemeClr>
                </a:solidFill>
                <a:sym typeface="+mn-ea"/>
              </a:rPr>
              <a:t>.“</a:t>
            </a:r>
            <a:r>
              <a:rPr lang="en-US" sz="1600" b="1" dirty="0" err="1">
                <a:solidFill>
                  <a:schemeClr val="accent1">
                    <a:lumMod val="50000"/>
                  </a:schemeClr>
                </a:solidFill>
                <a:sym typeface="+mn-ea"/>
              </a:rPr>
              <a:t>Zimelova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sociološka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teorija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konkurencije</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dopunska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literatura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Dušan</a:t>
            </a:r>
            <a:r>
              <a:rPr lang="en-US" sz="1600" b="1" dirty="0">
                <a:solidFill>
                  <a:schemeClr val="accent1">
                    <a:lumMod val="50000"/>
                  </a:schemeClr>
                </a:solidFill>
                <a:sym typeface="+mn-ea"/>
              </a:rPr>
              <a:t> </a:t>
            </a:r>
            <a:r>
              <a:rPr lang="en-US" sz="1600" b="1" dirty="0" err="1" smtClean="0">
                <a:solidFill>
                  <a:schemeClr val="accent1">
                    <a:lumMod val="50000"/>
                  </a:schemeClr>
                </a:solidFill>
                <a:sym typeface="+mn-ea"/>
              </a:rPr>
              <a:t>Marinković</a:t>
            </a:r>
            <a:r>
              <a:rPr lang="sr-Latn-RS" sz="1600" b="1" dirty="0" smtClean="0">
                <a:solidFill>
                  <a:schemeClr val="accent1">
                    <a:lumMod val="50000"/>
                  </a:schemeClr>
                </a:solidFill>
                <a:sym typeface="+mn-ea"/>
              </a:rPr>
              <a:t>,</a:t>
            </a:r>
            <a:r>
              <a:rPr lang="en-US" sz="1600" b="1" dirty="0" smtClean="0">
                <a:solidFill>
                  <a:schemeClr val="accent1">
                    <a:lumMod val="50000"/>
                  </a:schemeClr>
                </a:solidFill>
                <a:sym typeface="+mn-ea"/>
              </a:rPr>
              <a:t> </a:t>
            </a:r>
            <a:r>
              <a:rPr lang="en-US" sz="1600" b="1" dirty="0">
                <a:solidFill>
                  <a:schemeClr val="accent1">
                    <a:lumMod val="50000"/>
                  </a:schemeClr>
                </a:solidFill>
                <a:sym typeface="+mn-ea"/>
              </a:rPr>
              <a:t>Georg </a:t>
            </a:r>
            <a:r>
              <a:rPr lang="en-US" sz="1600" b="1" dirty="0" err="1">
                <a:solidFill>
                  <a:schemeClr val="accent1">
                    <a:lumMod val="50000"/>
                  </a:schemeClr>
                </a:solidFill>
                <a:sym typeface="+mn-ea"/>
              </a:rPr>
              <a:t>Zimel</a:t>
            </a:r>
            <a:r>
              <a:rPr lang="en-US" sz="1600" b="1" dirty="0">
                <a:solidFill>
                  <a:schemeClr val="accent1">
                    <a:lumMod val="50000"/>
                  </a:schemeClr>
                </a:solidFill>
                <a:sym typeface="+mn-ea"/>
              </a:rPr>
              <a:t> 1858-2008, Novi Sad 2008, str. 161-183; </a:t>
            </a:r>
            <a:r>
              <a:rPr lang="sr-Latn-RS" altLang="en-US" sz="1600" b="1" dirty="0">
                <a:solidFill>
                  <a:srgbClr val="FF0000"/>
                </a:solidFill>
                <a:sym typeface="+mn-ea"/>
              </a:rPr>
              <a:t>Radovanović Isidora</a:t>
            </a:r>
            <a:endParaRPr lang="sr-Latn-RS" altLang="en-US" sz="1600" b="1" dirty="0">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6. </a:t>
            </a:r>
            <a:r>
              <a:rPr lang="en-US" sz="1600" b="1" dirty="0">
                <a:solidFill>
                  <a:schemeClr val="accent1">
                    <a:lumMod val="50000"/>
                  </a:schemeClr>
                </a:solidFill>
                <a:sym typeface="+mn-ea"/>
              </a:rPr>
              <a:t>“</a:t>
            </a:r>
            <a:r>
              <a:rPr lang="en-US" sz="1600" b="1" dirty="0" err="1">
                <a:solidFill>
                  <a:schemeClr val="accent1">
                    <a:lumMod val="50000"/>
                  </a:schemeClr>
                </a:solidFill>
                <a:sym typeface="+mn-ea"/>
              </a:rPr>
              <a:t>Zimelovo</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shvatanje</a:t>
            </a:r>
            <a:r>
              <a:rPr lang="en-US" sz="1600" b="1" dirty="0">
                <a:solidFill>
                  <a:schemeClr val="accent1">
                    <a:lumMod val="50000"/>
                  </a:schemeClr>
                </a:solidFill>
                <a:sym typeface="+mn-ea"/>
              </a:rPr>
              <a:t> </a:t>
            </a:r>
            <a:r>
              <a:rPr lang="sr-Latn-RS" altLang="en-US" sz="1600" b="1" dirty="0" err="1">
                <a:solidFill>
                  <a:schemeClr val="accent1">
                    <a:lumMod val="50000"/>
                  </a:schemeClr>
                </a:solidFill>
                <a:sym typeface="+mn-ea"/>
              </a:rPr>
              <a:t>religije</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dopunska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literatura</a:t>
            </a:r>
            <a:r>
              <a:rPr lang="en-US" sz="1600" b="1" dirty="0">
                <a:solidFill>
                  <a:schemeClr val="accent1">
                    <a:lumMod val="50000"/>
                  </a:schemeClr>
                </a:solidFill>
                <a:sym typeface="+mn-ea"/>
              </a:rPr>
              <a:t>: </a:t>
            </a:r>
            <a:r>
              <a:rPr lang="en-US" sz="1600" b="1" dirty="0" err="1">
                <a:solidFill>
                  <a:schemeClr val="accent1">
                    <a:lumMod val="50000"/>
                  </a:schemeClr>
                </a:solidFill>
                <a:sym typeface="+mn-ea"/>
              </a:rPr>
              <a:t>Dušan</a:t>
            </a:r>
            <a:r>
              <a:rPr lang="en-US" sz="1600" b="1" dirty="0">
                <a:solidFill>
                  <a:schemeClr val="accent1">
                    <a:lumMod val="50000"/>
                  </a:schemeClr>
                </a:solidFill>
                <a:sym typeface="+mn-ea"/>
              </a:rPr>
              <a:t> </a:t>
            </a:r>
            <a:r>
              <a:rPr lang="en-US" sz="1600" b="1" dirty="0" err="1" smtClean="0">
                <a:solidFill>
                  <a:schemeClr val="accent1">
                    <a:lumMod val="50000"/>
                  </a:schemeClr>
                </a:solidFill>
                <a:sym typeface="+mn-ea"/>
              </a:rPr>
              <a:t>Marinković</a:t>
            </a:r>
            <a:r>
              <a:rPr lang="sr-Latn-RS" sz="1600" b="1" dirty="0" smtClean="0">
                <a:solidFill>
                  <a:schemeClr val="accent1">
                    <a:lumMod val="50000"/>
                  </a:schemeClr>
                </a:solidFill>
                <a:sym typeface="+mn-ea"/>
              </a:rPr>
              <a:t>,</a:t>
            </a:r>
            <a:r>
              <a:rPr lang="en-US" sz="1600" b="1" dirty="0" smtClean="0">
                <a:solidFill>
                  <a:schemeClr val="accent1">
                    <a:lumMod val="50000"/>
                  </a:schemeClr>
                </a:solidFill>
                <a:sym typeface="+mn-ea"/>
              </a:rPr>
              <a:t> </a:t>
            </a:r>
            <a:r>
              <a:rPr lang="en-US" sz="1600" b="1" dirty="0">
                <a:solidFill>
                  <a:schemeClr val="accent1">
                    <a:lumMod val="50000"/>
                  </a:schemeClr>
                </a:solidFill>
                <a:sym typeface="+mn-ea"/>
              </a:rPr>
              <a:t>Georg </a:t>
            </a:r>
            <a:r>
              <a:rPr lang="en-US" sz="1600" b="1" dirty="0" err="1">
                <a:solidFill>
                  <a:schemeClr val="accent1">
                    <a:lumMod val="50000"/>
                  </a:schemeClr>
                </a:solidFill>
                <a:sym typeface="+mn-ea"/>
              </a:rPr>
              <a:t>Zimel</a:t>
            </a:r>
            <a:r>
              <a:rPr lang="en-US" sz="1600" b="1" dirty="0">
                <a:solidFill>
                  <a:schemeClr val="accent1">
                    <a:lumMod val="50000"/>
                  </a:schemeClr>
                </a:solidFill>
                <a:sym typeface="+mn-ea"/>
              </a:rPr>
              <a:t> 1858-2008, Novi Sad 2008, str. </a:t>
            </a:r>
            <a:r>
              <a:rPr lang="sr-Latn-RS" altLang="en-US" sz="1600" b="1" dirty="0">
                <a:solidFill>
                  <a:schemeClr val="accent1">
                    <a:lumMod val="50000"/>
                  </a:schemeClr>
                </a:solidFill>
                <a:sym typeface="+mn-ea"/>
              </a:rPr>
              <a:t>184-203; </a:t>
            </a:r>
            <a:r>
              <a:rPr lang="sr-Latn-RS" altLang="en-US" sz="1600" b="1" dirty="0">
                <a:solidFill>
                  <a:srgbClr val="FF0000"/>
                </a:solidFill>
                <a:sym typeface="+mn-ea"/>
              </a:rPr>
              <a:t>Rajšić Katarina</a:t>
            </a:r>
            <a:endParaRPr lang="sr-Latn-RS" altLang="en-US" sz="1600" b="1" strike="noStrike" noProof="1" dirty="0">
              <a:solidFill>
                <a:srgbClr val="FF0000"/>
              </a:solidFill>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27000" y="274638"/>
            <a:ext cx="8877300" cy="746125"/>
          </a:xfrm>
        </p:spPr>
        <p:txBody>
          <a:bodyPr anchor="ctr"/>
          <a:lstStyle/>
          <a:p>
            <a:r>
              <a:rPr lang="en-US" altLang="zh-CN" sz="2400" b="1">
                <a:solidFill>
                  <a:srgbClr val="FF0000"/>
                </a:solidFill>
              </a:rPr>
              <a:t>11. čas </a:t>
            </a:r>
            <a:r>
              <a:rPr lang="sr-Latn-RS" altLang="en-US" sz="2400" b="1">
                <a:solidFill>
                  <a:srgbClr val="FF0000"/>
                </a:solidFill>
              </a:rPr>
              <a:t>Maks Veber - metodološki program i društveno delanje</a:t>
            </a:r>
            <a:r>
              <a:rPr lang="en-US" altLang="zh-CN" sz="2400" b="1">
                <a:solidFill>
                  <a:srgbClr val="FF0000"/>
                </a:solidFill>
              </a:rPr>
              <a:t>(</a:t>
            </a:r>
            <a:r>
              <a:rPr lang="sr-Latn-RS" altLang="en-US" sz="2400" b="1">
                <a:solidFill>
                  <a:srgbClr val="FF0000"/>
                </a:solidFill>
              </a:rPr>
              <a:t>7.5.2020.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219075" y="1019175"/>
            <a:ext cx="8693150" cy="5676900"/>
          </a:xfrm>
        </p:spPr>
        <p:txBody>
          <a:bodyPr/>
          <a:lstStyle/>
          <a:p>
            <a:pPr algn="just" fontAlgn="base"/>
            <a:r>
              <a:rPr lang="en-US" sz="1600" b="1" strike="noStrike" noProof="1">
                <a:solidFill>
                  <a:srgbClr val="7030A0"/>
                </a:solidFill>
              </a:rPr>
              <a:t>OBAVEZNA LITERATURA: </a:t>
            </a:r>
            <a:r>
              <a:rPr lang="en-US" sz="1600" b="1">
                <a:solidFill>
                  <a:srgbClr val="7030A0"/>
                </a:solidFill>
                <a:sym typeface="+mn-ea"/>
              </a:rPr>
              <a:t>OBAVEZNA LITERATURA: Mihailo Đurić: Sociologija Maksa Vebera , Zagreb 19</a:t>
            </a:r>
            <a:r>
              <a:rPr lang="sr-Latn-RS" altLang="en-US" sz="1600" b="1">
                <a:solidFill>
                  <a:srgbClr val="7030A0"/>
                </a:solidFill>
                <a:sym typeface="+mn-ea"/>
              </a:rPr>
              <a:t>64</a:t>
            </a:r>
            <a:r>
              <a:rPr lang="en-US" sz="1600" b="1">
                <a:solidFill>
                  <a:srgbClr val="7030A0"/>
                </a:solidFill>
                <a:sym typeface="+mn-ea"/>
              </a:rPr>
              <a:t>, str. </a:t>
            </a:r>
            <a:r>
              <a:rPr lang="sr-Latn-RS" sz="1600" b="1">
                <a:solidFill>
                  <a:srgbClr val="7030A0"/>
                </a:solidFill>
                <a:sym typeface="+mn-ea"/>
              </a:rPr>
              <a:t>65-84</a:t>
            </a:r>
            <a:r>
              <a:rPr lang="en-US" sz="1600" b="1">
                <a:solidFill>
                  <a:srgbClr val="7030A0"/>
                </a:solidFill>
                <a:sym typeface="+mn-ea"/>
              </a:rPr>
              <a:t>, </a:t>
            </a:r>
            <a:r>
              <a:rPr lang="sr-Latn-RS" altLang="en-US" sz="1600" b="1">
                <a:solidFill>
                  <a:srgbClr val="7030A0"/>
                </a:solidFill>
                <a:sym typeface="+mn-ea"/>
              </a:rPr>
              <a:t>89-92</a:t>
            </a:r>
            <a:r>
              <a:rPr lang="sr-Latn-RS" altLang="en-US" sz="1600" b="1">
                <a:solidFill>
                  <a:srgbClr val="7030A0"/>
                </a:solidFill>
                <a:sym typeface="+mn-ea"/>
              </a:rPr>
              <a:t>;</a:t>
            </a:r>
            <a:endParaRPr lang="en-US" sz="1600" b="1">
              <a:solidFill>
                <a:srgbClr val="7030A0"/>
              </a:solidFill>
              <a:sym typeface="+mn-ea"/>
            </a:endParaRPr>
          </a:p>
          <a:p>
            <a:pPr algn="just" fontAlgn="base"/>
            <a:r>
              <a:rPr lang="sr-Latn-RS" altLang="en-US" sz="1600" b="1" strike="noStrike" noProof="1">
                <a:solidFill>
                  <a:srgbClr val="FF0000"/>
                </a:solidFill>
              </a:rPr>
              <a:t>Eseji:</a:t>
            </a:r>
            <a:endParaRPr lang="sr-Latn-RS" alt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1. </a:t>
            </a:r>
            <a:r>
              <a:rPr lang="en-US" sz="1600" b="1">
                <a:solidFill>
                  <a:schemeClr val="accent1">
                    <a:lumMod val="50000"/>
                  </a:schemeClr>
                </a:solidFill>
                <a:sym typeface="+mn-ea"/>
              </a:rPr>
              <a:t> </a:t>
            </a:r>
            <a:r>
              <a:rPr lang="sr-Latn-RS" altLang="en-US" sz="1600" b="1">
                <a:solidFill>
                  <a:schemeClr val="accent1">
                    <a:lumMod val="50000"/>
                  </a:schemeClr>
                </a:solidFill>
                <a:sym typeface="+mn-ea"/>
              </a:rPr>
              <a:t>“Parlamentarizacija i demokratija”, dopunska literatura; Maks Veber,</a:t>
            </a:r>
            <a:r>
              <a:rPr lang="en-US" sz="1600" b="1">
                <a:solidFill>
                  <a:schemeClr val="accent1">
                    <a:lumMod val="50000"/>
                  </a:schemeClr>
                </a:solidFill>
                <a:sym typeface="+mn-ea"/>
              </a:rPr>
              <a:t> Politički spisi , Beograd, </a:t>
            </a:r>
            <a:r>
              <a:rPr lang="sr-Latn-RS" altLang="en-US" sz="1600" b="1">
                <a:solidFill>
                  <a:schemeClr val="accent1">
                    <a:lumMod val="50000"/>
                  </a:schemeClr>
                </a:solidFill>
                <a:sym typeface="+mn-ea"/>
              </a:rPr>
              <a:t>2006, </a:t>
            </a:r>
            <a:r>
              <a:rPr lang="en-US" sz="1600" b="1">
                <a:solidFill>
                  <a:schemeClr val="accent1">
                    <a:lumMod val="50000"/>
                  </a:schemeClr>
                </a:solidFill>
                <a:sym typeface="+mn-ea"/>
              </a:rPr>
              <a:t>str. 330-350;</a:t>
            </a:r>
            <a:r>
              <a:rPr lang="en-US" sz="1600" b="1">
                <a:solidFill>
                  <a:srgbClr val="FF0000"/>
                </a:solidFill>
                <a:sym typeface="+mn-ea"/>
              </a:rPr>
              <a:t> </a:t>
            </a:r>
            <a:r>
              <a:rPr lang="sr-Latn-RS" altLang="en-US" sz="1600" b="1">
                <a:solidFill>
                  <a:srgbClr val="FF0000"/>
                </a:solidFill>
                <a:sym typeface="+mn-ea"/>
              </a:rPr>
              <a:t>Rašić Emilija</a:t>
            </a:r>
            <a:endParaRPr 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2. “Profesionalni političari”, dopunska literatura; Maks Veber,</a:t>
            </a:r>
            <a:r>
              <a:rPr lang="en-US" sz="1600" b="1">
                <a:solidFill>
                  <a:schemeClr val="accent1">
                    <a:lumMod val="50000"/>
                  </a:schemeClr>
                </a:solidFill>
                <a:sym typeface="+mn-ea"/>
              </a:rPr>
              <a:t> Politički spisi , Beograd, </a:t>
            </a:r>
            <a:r>
              <a:rPr lang="sr-Latn-RS" altLang="en-US" sz="1600" b="1">
                <a:solidFill>
                  <a:schemeClr val="accent1">
                    <a:lumMod val="50000"/>
                  </a:schemeClr>
                </a:solidFill>
                <a:sym typeface="+mn-ea"/>
              </a:rPr>
              <a:t>2006, </a:t>
            </a:r>
            <a:r>
              <a:rPr lang="en-US" sz="1600" b="1">
                <a:solidFill>
                  <a:schemeClr val="accent1">
                    <a:lumMod val="50000"/>
                  </a:schemeClr>
                </a:solidFill>
                <a:sym typeface="+mn-ea"/>
              </a:rPr>
              <a:t>str. 3</a:t>
            </a:r>
            <a:r>
              <a:rPr lang="sr-Latn-RS" altLang="en-US" sz="1600" b="1">
                <a:solidFill>
                  <a:schemeClr val="accent1">
                    <a:lumMod val="50000"/>
                  </a:schemeClr>
                </a:solidFill>
                <a:sym typeface="+mn-ea"/>
              </a:rPr>
              <a:t>30</a:t>
            </a:r>
            <a:r>
              <a:rPr lang="en-US" sz="1600" b="1">
                <a:solidFill>
                  <a:schemeClr val="accent1">
                    <a:lumMod val="50000"/>
                  </a:schemeClr>
                </a:solidFill>
                <a:sym typeface="+mn-ea"/>
              </a:rPr>
              <a:t>-3</a:t>
            </a:r>
            <a:r>
              <a:rPr lang="sr-Latn-RS" altLang="en-US" sz="1600" b="1">
                <a:solidFill>
                  <a:schemeClr val="accent1">
                    <a:lumMod val="50000"/>
                  </a:schemeClr>
                </a:solidFill>
                <a:sym typeface="+mn-ea"/>
              </a:rPr>
              <a:t>5</a:t>
            </a:r>
            <a:r>
              <a:rPr lang="en-US" sz="1600" b="1">
                <a:solidFill>
                  <a:schemeClr val="accent1">
                    <a:lumMod val="50000"/>
                  </a:schemeClr>
                </a:solidFill>
                <a:sym typeface="+mn-ea"/>
              </a:rPr>
              <a:t>0; </a:t>
            </a:r>
            <a:r>
              <a:rPr lang="sr-Latn-RS" altLang="en-US" sz="1600" b="1">
                <a:solidFill>
                  <a:srgbClr val="FF0000"/>
                </a:solidFill>
                <a:sym typeface="+mn-ea"/>
              </a:rPr>
              <a:t>Ristić Helena </a:t>
            </a:r>
            <a:endParaRPr lang="en-US" sz="1600" b="1">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3. “Nastanak religija”, dopunska literatura: Maks Veber, Sociologija religije, Novi Sad, 2015, str. 9-33; </a:t>
            </a:r>
            <a:r>
              <a:rPr lang="sr-Latn-RS" altLang="en-US" sz="1600" b="1" strike="noStrike" noProof="1">
                <a:solidFill>
                  <a:srgbClr val="FF0000"/>
                </a:solidFill>
              </a:rPr>
              <a:t>Srdić Petar </a:t>
            </a:r>
            <a:endParaRPr lang="sr-Latn-RS" alt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4. “Razlika između religije i magije”, </a:t>
            </a:r>
            <a:r>
              <a:rPr lang="sr-Latn-RS" altLang="en-US" sz="1600" b="1">
                <a:solidFill>
                  <a:schemeClr val="accent1">
                    <a:lumMod val="50000"/>
                  </a:schemeClr>
                </a:solidFill>
                <a:sym typeface="+mn-ea"/>
              </a:rPr>
              <a:t>dopunska literatura: Maks Veber, Sociologija religije, Novi Sad, 2015, str. 9-33; </a:t>
            </a:r>
            <a:r>
              <a:rPr lang="sr-Latn-RS" altLang="en-US" sz="1600" b="1">
                <a:solidFill>
                  <a:srgbClr val="FF0000"/>
                </a:solidFill>
                <a:sym typeface="+mn-ea"/>
              </a:rPr>
              <a:t>Stanković Tamara</a:t>
            </a:r>
            <a:r>
              <a:rPr lang="sr-Latn-RS" altLang="en-US" sz="1600" b="1">
                <a:solidFill>
                  <a:schemeClr val="accent1">
                    <a:lumMod val="50000"/>
                  </a:schemeClr>
                </a:solidFill>
                <a:sym typeface="+mn-ea"/>
              </a:rPr>
              <a:t> </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5. “Državna vlast kao ušrava i razvoj činovništva”, </a:t>
            </a:r>
            <a:r>
              <a:rPr lang="sr-Latn-RS" altLang="en-US" sz="1600" b="1">
                <a:solidFill>
                  <a:srgbClr val="145BA2"/>
                </a:solidFill>
                <a:sym typeface="+mn-ea"/>
              </a:rPr>
              <a:t>dopunska literatura: Maks Veber: Privreda i društvo, Beograd, 1976, knj. 2, str. 437-474; </a:t>
            </a:r>
            <a:r>
              <a:rPr lang="sr-Latn-RS" altLang="en-US" sz="1600" b="1">
                <a:solidFill>
                  <a:srgbClr val="FF0000"/>
                </a:solidFill>
                <a:sym typeface="+mn-ea"/>
              </a:rPr>
              <a:t>Stevanović Milena </a:t>
            </a:r>
            <a:endParaRPr lang="sr-Latn-RS" altLang="en-US" sz="1600" b="1">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6. </a:t>
            </a:r>
            <a:r>
              <a:rPr lang="sr-Latn-RS" altLang="en-US" sz="1600" b="1">
                <a:solidFill>
                  <a:srgbClr val="145BA2"/>
                </a:solidFill>
                <a:sym typeface="+mn-ea"/>
              </a:rPr>
              <a:t>Veberovo shvatanje moći”, dopunska literatura: Maks Veber: Privreda i društvo, Beograd, 1976, knj. 2, str. 30-57; </a:t>
            </a:r>
            <a:r>
              <a:rPr lang="sr-Latn-RS" altLang="en-US" sz="1600" b="1">
                <a:solidFill>
                  <a:srgbClr val="FF0000"/>
                </a:solidFill>
                <a:sym typeface="+mn-ea"/>
              </a:rPr>
              <a:t>Stojanović Ivana </a:t>
            </a:r>
            <a:endParaRPr lang="sr-Latn-RS" altLang="en-US" sz="1600" b="1" strike="noStrike" noProof="1">
              <a:solidFill>
                <a:srgbClr val="FF0000"/>
              </a:solidFill>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7625" y="274638"/>
            <a:ext cx="9075738" cy="614362"/>
          </a:xfrm>
        </p:spPr>
        <p:txBody>
          <a:bodyPr anchor="ctr"/>
          <a:lstStyle/>
          <a:p>
            <a:r>
              <a:rPr lang="en-US" altLang="zh-CN" sz="2400" b="1">
                <a:solidFill>
                  <a:srgbClr val="FF0000"/>
                </a:solidFill>
              </a:rPr>
              <a:t>12. čas Maks Veber </a:t>
            </a:r>
            <a:r>
              <a:rPr lang="sr-Latn-RS" altLang="en-US" sz="2400" b="1">
                <a:solidFill>
                  <a:srgbClr val="FF0000"/>
                </a:solidFill>
              </a:rPr>
              <a:t>- politička teorija i kapitalistička i religijska etika</a:t>
            </a:r>
            <a:r>
              <a:rPr lang="en-US" altLang="zh-CN" sz="2400" b="1">
                <a:solidFill>
                  <a:srgbClr val="FF0000"/>
                </a:solidFill>
              </a:rPr>
              <a:t> (</a:t>
            </a:r>
            <a:r>
              <a:rPr lang="sr-Latn-RS" altLang="en-US" sz="2400" b="1">
                <a:solidFill>
                  <a:srgbClr val="FF0000"/>
                </a:solidFill>
              </a:rPr>
              <a:t>14.5.2020.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153988" y="889000"/>
            <a:ext cx="8770938" cy="5845175"/>
          </a:xfrm>
        </p:spPr>
        <p:txBody>
          <a:bodyPr/>
          <a:lstStyle/>
          <a:p>
            <a:pPr algn="just" fontAlgn="base"/>
            <a:r>
              <a:rPr lang="en-US" sz="1600" b="1" strike="noStrike" noProof="1">
                <a:solidFill>
                  <a:srgbClr val="7030A0"/>
                </a:solidFill>
              </a:rPr>
              <a:t>OBAVEZNA LITERATURA: Mihailo Đurić: Sociologija Maksa Vebera , Zagreb </a:t>
            </a:r>
            <a:r>
              <a:rPr lang="sr-Latn-RS" altLang="en-US" sz="1600" b="1" strike="noStrike" noProof="1">
                <a:solidFill>
                  <a:srgbClr val="7030A0"/>
                </a:solidFill>
              </a:rPr>
              <a:t>1964.</a:t>
            </a:r>
            <a:r>
              <a:rPr lang="en-US" sz="1600" b="1" strike="noStrike" noProof="1">
                <a:solidFill>
                  <a:srgbClr val="7030A0"/>
                </a:solidFill>
              </a:rPr>
              <a:t> str. </a:t>
            </a:r>
            <a:r>
              <a:rPr lang="sr-Latn-RS" altLang="en-US" sz="1600" b="1" strike="noStrike" noProof="1">
                <a:solidFill>
                  <a:srgbClr val="7030A0"/>
                </a:solidFill>
              </a:rPr>
              <a:t>104-125</a:t>
            </a:r>
            <a:r>
              <a:rPr lang="en-US" sz="1600" b="1" strike="noStrike" noProof="1">
                <a:solidFill>
                  <a:srgbClr val="7030A0"/>
                </a:solidFill>
              </a:rPr>
              <a:t> i </a:t>
            </a:r>
            <a:r>
              <a:rPr lang="sr-Latn-RS" altLang="en-US" sz="1600" b="1" strike="noStrike" noProof="1">
                <a:solidFill>
                  <a:srgbClr val="7030A0"/>
                </a:solidFill>
              </a:rPr>
              <a:t>145-160</a:t>
            </a:r>
            <a:r>
              <a:rPr lang="en-US" sz="1600" b="1" strike="noStrike" noProof="1">
                <a:solidFill>
                  <a:srgbClr val="7030A0"/>
                </a:solidFill>
              </a:rPr>
              <a:t>.</a:t>
            </a:r>
            <a:endParaRPr lang="en-US" sz="1600" b="1" strike="noStrike" noProof="1">
              <a:solidFill>
                <a:schemeClr val="accent1">
                  <a:lumMod val="50000"/>
                </a:schemeClr>
              </a:solidFill>
            </a:endParaRPr>
          </a:p>
          <a:p>
            <a:pPr algn="just" fontAlgn="base"/>
            <a:r>
              <a:rPr lang="sr-Latn-RS" altLang="en-US" sz="1600" b="1" strike="noStrike" noProof="1">
                <a:solidFill>
                  <a:srgbClr val="FF0000"/>
                </a:solidFill>
              </a:rPr>
              <a:t>Eseji:</a:t>
            </a:r>
            <a:endParaRPr lang="sr-Latn-RS" altLang="en-US" sz="1600" b="1" strike="noStrike" noProof="1">
              <a:solidFill>
                <a:srgbClr val="FF0000"/>
              </a:solidFill>
            </a:endParaRPr>
          </a:p>
          <a:p>
            <a:pPr marL="0" indent="0" algn="just" fontAlgn="base">
              <a:buNone/>
            </a:pPr>
            <a:r>
              <a:rPr lang="sr-Latn-RS" altLang="en-US" sz="1600" b="1" strike="noStrike" noProof="1">
                <a:solidFill>
                  <a:schemeClr val="accent1">
                    <a:lumMod val="50000"/>
                  </a:schemeClr>
                </a:solidFill>
              </a:rPr>
              <a:t>1. “Politika kao poziv”, </a:t>
            </a:r>
            <a:r>
              <a:rPr lang="sr-Latn-RS" altLang="en-US" sz="1600" b="1">
                <a:solidFill>
                  <a:schemeClr val="accent1">
                    <a:lumMod val="50000"/>
                  </a:schemeClr>
                </a:solidFill>
                <a:sym typeface="+mn-ea"/>
              </a:rPr>
              <a:t>dopunska literatura; </a:t>
            </a:r>
            <a:r>
              <a:rPr lang="sr-Latn-RS" sz="1600" b="1">
                <a:solidFill>
                  <a:schemeClr val="accent1">
                    <a:lumMod val="50000"/>
                  </a:schemeClr>
                </a:solidFill>
                <a:sym typeface="+mn-ea"/>
              </a:rPr>
              <a:t>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sz="1600" b="1">
                <a:solidFill>
                  <a:schemeClr val="accent1">
                    <a:lumMod val="50000"/>
                  </a:schemeClr>
                </a:solidFill>
                <a:sym typeface="+mn-ea"/>
              </a:rPr>
              <a:t>161-214; </a:t>
            </a:r>
            <a:r>
              <a:rPr lang="sr-Latn-RS" sz="1600" b="1">
                <a:solidFill>
                  <a:srgbClr val="FF0000"/>
                </a:solidFill>
                <a:sym typeface="+mn-ea"/>
              </a:rPr>
              <a:t>Stojanović Sanja </a:t>
            </a:r>
            <a:endParaRPr lang="sr-Latn-RS" sz="1600" b="1">
              <a:solidFill>
                <a:schemeClr val="accent1">
                  <a:lumMod val="50000"/>
                </a:schemeClr>
              </a:solidFill>
              <a:sym typeface="+mn-ea"/>
            </a:endParaRPr>
          </a:p>
          <a:p>
            <a:pPr marL="0" indent="0" algn="just" fontAlgn="base">
              <a:buNone/>
            </a:pPr>
            <a:r>
              <a:rPr lang="sr-Latn-RS" sz="1600" b="1">
                <a:solidFill>
                  <a:schemeClr val="accent1">
                    <a:lumMod val="50000"/>
                  </a:schemeClr>
                </a:solidFill>
                <a:sym typeface="+mn-ea"/>
              </a:rPr>
              <a:t>2. “Veberovo shvatanje vojne discipline”, 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sz="1600" b="1">
                <a:solidFill>
                  <a:schemeClr val="accent1">
                    <a:lumMod val="50000"/>
                  </a:schemeClr>
                </a:solidFill>
                <a:sym typeface="+mn-ea"/>
              </a:rPr>
              <a:t>147-158; </a:t>
            </a:r>
            <a:r>
              <a:rPr lang="sr-Latn-RS" sz="1600" b="1">
                <a:solidFill>
                  <a:srgbClr val="FF0000"/>
                </a:solidFill>
                <a:sym typeface="+mn-ea"/>
              </a:rPr>
              <a:t>Stojanović Stefan </a:t>
            </a:r>
            <a:endParaRPr lang="sr-Latn-RS" sz="1600" b="1">
              <a:solidFill>
                <a:schemeClr val="accent1">
                  <a:lumMod val="50000"/>
                </a:schemeClr>
              </a:solidFill>
              <a:sym typeface="+mn-ea"/>
            </a:endParaRPr>
          </a:p>
          <a:p>
            <a:pPr marL="0" indent="0" algn="just" fontAlgn="base">
              <a:buNone/>
            </a:pPr>
            <a:r>
              <a:rPr lang="sr-Latn-RS" sz="1600" b="1">
                <a:solidFill>
                  <a:schemeClr val="accent1">
                    <a:lumMod val="50000"/>
                  </a:schemeClr>
                </a:solidFill>
                <a:sym typeface="+mn-ea"/>
              </a:rPr>
              <a:t>3. “Konfesija i društveno raslojavanje”, dopunska literatura; Maks Veber, Protestantska etika i duh kapitalizma, Sarajevo, 1989, str. 5-17; </a:t>
            </a:r>
            <a:r>
              <a:rPr lang="sr-Latn-RS" sz="1600" b="1">
                <a:solidFill>
                  <a:srgbClr val="FF0000"/>
                </a:solidFill>
                <a:sym typeface="+mn-ea"/>
              </a:rPr>
              <a:t>Stojković Magdalena </a:t>
            </a:r>
            <a:endParaRPr lang="sr-Latn-RS" sz="1600" b="1">
              <a:solidFill>
                <a:schemeClr val="accent1">
                  <a:lumMod val="50000"/>
                </a:schemeClr>
              </a:solidFill>
              <a:sym typeface="+mn-ea"/>
            </a:endParaRPr>
          </a:p>
          <a:p>
            <a:pPr marL="0" indent="0" algn="just" fontAlgn="base">
              <a:buNone/>
            </a:pPr>
            <a:r>
              <a:rPr lang="sr-Latn-RS" sz="1600" b="1">
                <a:solidFill>
                  <a:schemeClr val="accent1">
                    <a:lumMod val="50000"/>
                  </a:schemeClr>
                </a:solidFill>
                <a:sym typeface="+mn-ea"/>
              </a:rPr>
              <a:t>4. “'Duh' kapitalizma”, dopunska literatura; Maks Veber, Protestantska etika i duh kapitalizma, 2011, str. 17-48; </a:t>
            </a:r>
            <a:r>
              <a:rPr lang="sr-Latn-RS" sz="1600" b="1">
                <a:solidFill>
                  <a:srgbClr val="FF0000"/>
                </a:solidFill>
                <a:sym typeface="+mn-ea"/>
              </a:rPr>
              <a:t>Sudimac Julija</a:t>
            </a:r>
            <a:r>
              <a:rPr lang="sr-Latn-RS" sz="1600" b="1">
                <a:solidFill>
                  <a:schemeClr val="accent1">
                    <a:lumMod val="50000"/>
                  </a:schemeClr>
                </a:solidFill>
                <a:sym typeface="+mn-ea"/>
              </a:rPr>
              <a:t> </a:t>
            </a:r>
            <a:endParaRPr lang="sr-Latn-RS" sz="1600" b="1">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5. “Luterova koncepcija poziva”, </a:t>
            </a:r>
            <a:r>
              <a:rPr lang="sr-Latn-RS" sz="1600" b="1">
                <a:solidFill>
                  <a:schemeClr val="accent1">
                    <a:lumMod val="50000"/>
                  </a:schemeClr>
                </a:solidFill>
                <a:sym typeface="+mn-ea"/>
              </a:rPr>
              <a:t>dopunska literatura; Maks Veber, Protestantska etika i duh kapitalizma, 2011, str. 48-70; </a:t>
            </a:r>
            <a:r>
              <a:rPr lang="sr-Latn-RS" sz="1600" b="1">
                <a:solidFill>
                  <a:srgbClr val="FF0000"/>
                </a:solidFill>
                <a:sym typeface="+mn-ea"/>
              </a:rPr>
              <a:t>Ćušić Aleksandra </a:t>
            </a:r>
            <a:endParaRPr lang="sr-Latn-RS" sz="1600" b="1">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6. “Askeza i kapitalistički duh”, </a:t>
            </a:r>
            <a:r>
              <a:rPr lang="sr-Latn-RS" sz="1600" b="1">
                <a:solidFill>
                  <a:schemeClr val="accent1">
                    <a:lumMod val="50000"/>
                  </a:schemeClr>
                </a:solidFill>
                <a:sym typeface="+mn-ea"/>
              </a:rPr>
              <a:t>dopunska literatura; Maks Veber, Protestantska etika i duh kapitalizma, 2011, str. 149-193; </a:t>
            </a:r>
            <a:r>
              <a:rPr lang="sr-Latn-RS" sz="1600" b="1">
                <a:solidFill>
                  <a:srgbClr val="FF0000"/>
                </a:solidFill>
                <a:sym typeface="+mn-ea"/>
              </a:rPr>
              <a:t>Cvetković Jelena </a:t>
            </a:r>
            <a:endParaRPr lang="sr-Latn-RS" altLang="en-US" sz="1600" b="1" strike="noStrike" noProof="1">
              <a:solidFill>
                <a:srgbClr val="FF0000"/>
              </a:solidFill>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85725" y="274638"/>
            <a:ext cx="8931275" cy="760412"/>
          </a:xfrm>
        </p:spPr>
        <p:txBody>
          <a:bodyPr anchor="ctr"/>
          <a:lstStyle/>
          <a:p>
            <a:r>
              <a:rPr lang="en-US" altLang="zh-CN" sz="2400" b="1">
                <a:solidFill>
                  <a:srgbClr val="FF0000"/>
                </a:solidFill>
              </a:rPr>
              <a:t>13. čas – Dodatne teme</a:t>
            </a:r>
            <a:r>
              <a:rPr lang="sr-Latn-RS" altLang="en-US" sz="2400" b="1">
                <a:solidFill>
                  <a:srgbClr val="FF0000"/>
                </a:solidFill>
              </a:rPr>
              <a:t>,</a:t>
            </a:r>
            <a:r>
              <a:rPr lang="en-US" altLang="zh-CN" sz="2400" b="1">
                <a:solidFill>
                  <a:srgbClr val="FF0000"/>
                </a:solidFill>
              </a:rPr>
              <a:t> potpisivanje indeksa </a:t>
            </a:r>
            <a:r>
              <a:rPr lang="sr-Latn-RS" altLang="en-US" sz="2400" b="1">
                <a:solidFill>
                  <a:srgbClr val="FF0000"/>
                </a:solidFill>
              </a:rPr>
              <a:t>i popravni test</a:t>
            </a:r>
            <a:r>
              <a:rPr lang="en-US" altLang="zh-CN" sz="2400" b="1">
                <a:solidFill>
                  <a:srgbClr val="FF0000"/>
                </a:solidFill>
              </a:rPr>
              <a:t> (</a:t>
            </a:r>
            <a:r>
              <a:rPr lang="sr-Latn-RS" altLang="en-US" sz="2400" b="1">
                <a:solidFill>
                  <a:srgbClr val="FF0000"/>
                </a:solidFill>
              </a:rPr>
              <a:t>21.5.2020.</a:t>
            </a:r>
            <a:r>
              <a:rPr lang="en-US" altLang="zh-CN" sz="2400" b="1">
                <a:solidFill>
                  <a:srgbClr val="FF0000"/>
                </a:solidFill>
              </a:rPr>
              <a:t>)</a:t>
            </a:r>
            <a:endParaRPr lang="en-US" altLang="zh-CN" sz="2400" b="1">
              <a:solidFill>
                <a:srgbClr val="FF0000"/>
              </a:solidFill>
            </a:endParaRPr>
          </a:p>
        </p:txBody>
      </p:sp>
      <p:sp>
        <p:nvSpPr>
          <p:cNvPr id="21506" name="Content Placeholder 2"/>
          <p:cNvSpPr>
            <a:spLocks noGrp="1"/>
          </p:cNvSpPr>
          <p:nvPr>
            <p:ph idx="1"/>
          </p:nvPr>
        </p:nvSpPr>
        <p:spPr>
          <a:xfrm>
            <a:off x="85725" y="938213"/>
            <a:ext cx="8931275" cy="5824537"/>
          </a:xfrm>
        </p:spPr>
        <p:txBody>
          <a:bodyPr anchor="t"/>
          <a:lstStyle/>
          <a:p>
            <a:pPr marL="0" indent="0" algn="just">
              <a:buNone/>
            </a:pPr>
            <a:endParaRPr lang="sr-Latn-RS" altLang="en-US" sz="1600" b="1">
              <a:solidFill>
                <a:srgbClr val="145BA2"/>
              </a:solidFill>
            </a:endParaRPr>
          </a:p>
          <a:p>
            <a:pPr marL="0" indent="0" algn="just">
              <a:spcBef>
                <a:spcPct val="0"/>
              </a:spcBef>
              <a:buNone/>
            </a:pPr>
            <a:r>
              <a:rPr lang="sr-Latn-RS" altLang="en-US" sz="1600" b="1">
                <a:solidFill>
                  <a:srgbClr val="FF0000"/>
                </a:solidFill>
              </a:rPr>
              <a:t>Eseji:</a:t>
            </a:r>
            <a:endParaRPr lang="sr-Latn-RS" altLang="en-US" sz="1600" b="1">
              <a:solidFill>
                <a:srgbClr val="145BA2"/>
              </a:solidFill>
            </a:endParaRPr>
          </a:p>
          <a:p>
            <a:pPr marL="0" indent="0" algn="just">
              <a:spcBef>
                <a:spcPct val="0"/>
              </a:spcBef>
              <a:buNone/>
            </a:pPr>
            <a:endParaRPr lang="sr-Latn-RS" altLang="en-US" sz="1600" b="1">
              <a:solidFill>
                <a:srgbClr val="145BA2"/>
              </a:solidFill>
            </a:endParaRPr>
          </a:p>
          <a:p>
            <a:pPr marL="0" indent="0" algn="just">
              <a:spcBef>
                <a:spcPts val="0"/>
              </a:spcBef>
              <a:buNone/>
            </a:pPr>
            <a:r>
              <a:rPr lang="sr-Latn-RS" altLang="en-US" sz="1600" b="1">
                <a:solidFill>
                  <a:srgbClr val="145BA2"/>
                </a:solidFill>
              </a:rPr>
              <a:t>1. </a:t>
            </a:r>
            <a:r>
              <a:rPr lang="sr-Latn-RS" altLang="en-US" sz="1600" b="1">
                <a:solidFill>
                  <a:schemeClr val="accent1">
                    <a:lumMod val="50000"/>
                  </a:schemeClr>
                </a:solidFill>
                <a:sym typeface="+mn-ea"/>
              </a:rPr>
              <a:t> “Veberovo shvatanje vlasti”, </a:t>
            </a:r>
            <a:r>
              <a:rPr lang="sr-Latn-RS" altLang="en-US" sz="1600" b="1">
                <a:solidFill>
                  <a:schemeClr val="accent1">
                    <a:lumMod val="50000"/>
                  </a:schemeClr>
                </a:solidFill>
                <a:sym typeface="+mn-ea"/>
              </a:rPr>
              <a:t>dopunska literatura; </a:t>
            </a:r>
            <a:r>
              <a:rPr lang="sr-Latn-RS" sz="1600" b="1">
                <a:solidFill>
                  <a:schemeClr val="accent1">
                    <a:lumMod val="50000"/>
                  </a:schemeClr>
                </a:solidFill>
                <a:sym typeface="+mn-ea"/>
              </a:rPr>
              <a:t>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sz="1600" b="1">
                <a:solidFill>
                  <a:schemeClr val="accent1">
                    <a:lumMod val="50000"/>
                  </a:schemeClr>
                </a:solidFill>
                <a:sym typeface="+mn-ea"/>
              </a:rPr>
              <a:t>49-92</a:t>
            </a:r>
            <a:r>
              <a:rPr lang="sr-Latn-RS" sz="1600" b="1">
                <a:solidFill>
                  <a:schemeClr val="accent1">
                    <a:lumMod val="50000"/>
                  </a:schemeClr>
                </a:solidFill>
                <a:sym typeface="+mn-ea"/>
              </a:rPr>
              <a:t>; </a:t>
            </a:r>
            <a:r>
              <a:rPr lang="sr-Latn-RS" sz="1600" b="1">
                <a:solidFill>
                  <a:srgbClr val="FF0000"/>
                </a:solidFill>
                <a:sym typeface="+mn-ea"/>
              </a:rPr>
              <a:t>Cvijović Irena</a:t>
            </a:r>
            <a:r>
              <a:rPr lang="sr-Latn-RS" sz="1600" b="1">
                <a:solidFill>
                  <a:srgbClr val="FF0000"/>
                </a:solidFill>
                <a:sym typeface="+mn-ea"/>
              </a:rPr>
              <a:t> </a:t>
            </a:r>
            <a:endParaRPr lang="sr-Latn-RS" sz="1600" b="1">
              <a:solidFill>
                <a:schemeClr val="accent1">
                  <a:lumMod val="50000"/>
                </a:schemeClr>
              </a:solidFill>
              <a:sym typeface="+mn-ea"/>
            </a:endParaRPr>
          </a:p>
          <a:p>
            <a:pPr marL="0" indent="0" algn="just">
              <a:spcBef>
                <a:spcPts val="0"/>
              </a:spcBef>
              <a:buNone/>
            </a:pPr>
            <a:r>
              <a:rPr lang="sr-Latn-RS" sz="1600" b="1">
                <a:solidFill>
                  <a:schemeClr val="accent1">
                    <a:lumMod val="50000"/>
                  </a:schemeClr>
                </a:solidFill>
                <a:sym typeface="+mn-ea"/>
              </a:rPr>
              <a:t>2. “Veberovo shvatanje političkog udruživanja”, 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sz="1600" b="1">
                <a:solidFill>
                  <a:schemeClr val="accent1">
                    <a:lumMod val="50000"/>
                  </a:schemeClr>
                </a:solidFill>
                <a:sym typeface="+mn-ea"/>
              </a:rPr>
              <a:t>49-92; </a:t>
            </a:r>
            <a:r>
              <a:rPr lang="sr-Latn-RS" sz="1600" b="1">
                <a:solidFill>
                  <a:srgbClr val="FF0000"/>
                </a:solidFill>
                <a:sym typeface="+mn-ea"/>
              </a:rPr>
              <a:t>Čolakov Danica </a:t>
            </a:r>
            <a:endParaRPr lang="sr-Latn-RS" sz="1600" b="1">
              <a:solidFill>
                <a:srgbClr val="FF0000"/>
              </a:solidFill>
              <a:sym typeface="+mn-ea"/>
            </a:endParaRPr>
          </a:p>
          <a:p>
            <a:pPr marL="0" indent="0" algn="just">
              <a:spcBef>
                <a:spcPts val="0"/>
              </a:spcBef>
              <a:buNone/>
            </a:pPr>
            <a:r>
              <a:rPr lang="sr-Latn-RS" sz="1600" b="1">
                <a:solidFill>
                  <a:schemeClr val="accent1">
                    <a:lumMod val="50000"/>
                  </a:schemeClr>
                </a:solidFill>
                <a:sym typeface="+mn-ea"/>
              </a:rPr>
              <a:t>3. </a:t>
            </a:r>
            <a:r>
              <a:rPr lang="sr-Latn-RS" altLang="en-US" sz="1600" b="1">
                <a:solidFill>
                  <a:schemeClr val="accent1">
                    <a:lumMod val="50000"/>
                  </a:schemeClr>
                </a:solidFill>
                <a:sym typeface="+mn-ea"/>
              </a:rPr>
              <a:t>“Patrimonijalna vlast ”, </a:t>
            </a:r>
            <a:r>
              <a:rPr lang="sr-Latn-RS" altLang="en-US" sz="1600" b="1">
                <a:solidFill>
                  <a:schemeClr val="accent1">
                    <a:lumMod val="50000"/>
                  </a:schemeClr>
                </a:solidFill>
                <a:sym typeface="+mn-ea"/>
              </a:rPr>
              <a:t>dopunska literatura; </a:t>
            </a:r>
            <a:r>
              <a:rPr lang="sr-Latn-RS" sz="1600" b="1">
                <a:solidFill>
                  <a:schemeClr val="accent1">
                    <a:lumMod val="50000"/>
                  </a:schemeClr>
                </a:solidFill>
                <a:sym typeface="+mn-ea"/>
              </a:rPr>
              <a:t>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sz="1600" b="1">
                <a:solidFill>
                  <a:schemeClr val="accent1">
                    <a:lumMod val="50000"/>
                  </a:schemeClr>
                </a:solidFill>
                <a:sym typeface="+mn-ea"/>
              </a:rPr>
              <a:t>93-146</a:t>
            </a:r>
            <a:r>
              <a:rPr lang="sr-Latn-RS" sz="1600" b="1">
                <a:solidFill>
                  <a:schemeClr val="accent1">
                    <a:lumMod val="50000"/>
                  </a:schemeClr>
                </a:solidFill>
                <a:sym typeface="+mn-ea"/>
              </a:rPr>
              <a:t>; </a:t>
            </a:r>
            <a:r>
              <a:rPr lang="sr-Latn-RS" sz="1600" b="1">
                <a:solidFill>
                  <a:srgbClr val="FF0000"/>
                </a:solidFill>
                <a:sym typeface="+mn-ea"/>
              </a:rPr>
              <a:t>Šaronjić Teodora </a:t>
            </a:r>
            <a:endParaRPr lang="sr-Latn-RS" sz="1600" b="1">
              <a:solidFill>
                <a:schemeClr val="accent1">
                  <a:lumMod val="50000"/>
                </a:schemeClr>
              </a:solidFill>
              <a:sym typeface="+mn-ea"/>
            </a:endParaRPr>
          </a:p>
          <a:p>
            <a:pPr marL="0" indent="0" algn="just">
              <a:spcBef>
                <a:spcPts val="0"/>
              </a:spcBef>
              <a:buNone/>
            </a:pPr>
            <a:r>
              <a:rPr lang="sr-Latn-RS" sz="1600" b="1">
                <a:solidFill>
                  <a:schemeClr val="accent1">
                    <a:lumMod val="50000"/>
                  </a:schemeClr>
                </a:solidFill>
                <a:sym typeface="+mn-ea"/>
              </a:rPr>
              <a:t>4. “Veberovo shvatanje političkih stranaka”, Max Weber, Vlast i politika, Zagreb, 1989,</a:t>
            </a:r>
            <a:r>
              <a:rPr lang="sr-Latn-RS" altLang="en-US" sz="1600" b="1">
                <a:solidFill>
                  <a:schemeClr val="accent1">
                    <a:lumMod val="50000"/>
                  </a:schemeClr>
                </a:solidFill>
                <a:sym typeface="+mn-ea"/>
              </a:rPr>
              <a:t> </a:t>
            </a:r>
            <a:r>
              <a:rPr lang="en-US" sz="1600" b="1">
                <a:solidFill>
                  <a:schemeClr val="accent1">
                    <a:lumMod val="50000"/>
                  </a:schemeClr>
                </a:solidFill>
                <a:sym typeface="+mn-ea"/>
              </a:rPr>
              <a:t>str. </a:t>
            </a:r>
            <a:r>
              <a:rPr lang="sr-Latn-RS" altLang="en-US" sz="1600" b="1">
                <a:solidFill>
                  <a:schemeClr val="accent1">
                    <a:lumMod val="50000"/>
                  </a:schemeClr>
                </a:solidFill>
                <a:sym typeface="+mn-ea"/>
              </a:rPr>
              <a:t>49-92; </a:t>
            </a:r>
            <a:r>
              <a:rPr lang="sr-Latn-RS" sz="1600" b="1">
                <a:solidFill>
                  <a:schemeClr val="accent1">
                    <a:lumMod val="50000"/>
                  </a:schemeClr>
                </a:solidFill>
                <a:sym typeface="+mn-ea"/>
              </a:rPr>
              <a:t>159-161</a:t>
            </a:r>
            <a:r>
              <a:rPr lang="sr-Latn-RS" sz="1600" b="1">
                <a:solidFill>
                  <a:schemeClr val="accent1">
                    <a:lumMod val="50000"/>
                  </a:schemeClr>
                </a:solidFill>
                <a:sym typeface="+mn-ea"/>
              </a:rPr>
              <a:t>; </a:t>
            </a:r>
            <a:r>
              <a:rPr lang="sr-Latn-RS" sz="1600" b="1">
                <a:solidFill>
                  <a:srgbClr val="FF0000"/>
                </a:solidFill>
                <a:sym typeface="+mn-ea"/>
              </a:rPr>
              <a:t>Štulović Milica </a:t>
            </a:r>
            <a:r>
              <a:rPr lang="sr-Latn-RS" altLang="en-US" b="1">
                <a:solidFill>
                  <a:srgbClr val="FF0000"/>
                </a:solidFill>
              </a:rPr>
              <a:t> </a:t>
            </a:r>
            <a:endParaRPr lang="sr-Latn-RS" altLang="en-US" b="1">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68313" y="188913"/>
            <a:ext cx="8229600" cy="600075"/>
          </a:xfrm>
        </p:spPr>
        <p:txBody>
          <a:bodyPr/>
          <a:lstStyle/>
          <a:p>
            <a:pPr eaLnBrk="1" hangingPunct="1">
              <a:defRPr/>
            </a:pPr>
            <a:r>
              <a:rPr lang="sr-Latn-CS" sz="3600" dirty="0" smtClean="0">
                <a:solidFill>
                  <a:srgbClr val="FF0000"/>
                </a:solidFill>
              </a:rPr>
              <a:t>Nastanak sociologije</a:t>
            </a:r>
            <a:endParaRPr lang="sr-Latn-CS" sz="3600" noProof="1" smtClean="0">
              <a:solidFill>
                <a:srgbClr val="FF0000"/>
              </a:solidFill>
            </a:endParaRPr>
          </a:p>
        </p:txBody>
      </p:sp>
      <p:sp>
        <p:nvSpPr>
          <p:cNvPr id="36867" name="Rectangle 3"/>
          <p:cNvSpPr>
            <a:spLocks noGrp="1" noChangeArrowheads="1"/>
          </p:cNvSpPr>
          <p:nvPr>
            <p:ph type="body" idx="1"/>
          </p:nvPr>
        </p:nvSpPr>
        <p:spPr>
          <a:xfrm>
            <a:off x="179388" y="1125538"/>
            <a:ext cx="8856662" cy="5543550"/>
          </a:xfrm>
        </p:spPr>
        <p:txBody>
          <a:bodyPr/>
          <a:lstStyle/>
          <a:p>
            <a:pPr eaLnBrk="1" hangingPunct="1">
              <a:lnSpc>
                <a:spcPct val="80000"/>
              </a:lnSpc>
            </a:pPr>
            <a:r>
              <a:rPr lang="sr-Latn-CS" sz="2000" smtClean="0">
                <a:solidFill>
                  <a:srgbClr val="000000"/>
                </a:solidFill>
                <a:effectLst/>
              </a:rPr>
              <a:t>Prirodne nauke su već u 17. i 18. veku počele da sistematično prikupljaju </a:t>
            </a:r>
            <a:r>
              <a:rPr lang="sr-Latn-CS" sz="2000" smtClean="0">
                <a:solidFill>
                  <a:srgbClr val="FF0000"/>
                </a:solidFill>
                <a:effectLst/>
              </a:rPr>
              <a:t>egzaktno i proverljivo znanje </a:t>
            </a:r>
            <a:r>
              <a:rPr lang="sr-Latn-CS" sz="2000" smtClean="0">
                <a:solidFill>
                  <a:srgbClr val="000000"/>
                </a:solidFill>
                <a:effectLst/>
              </a:rPr>
              <a:t>i zato su zabeležile velike uspehe. Početkom 19. veka sazreva svest da ih u tome i društvene nauke moraju slediti. </a:t>
            </a:r>
            <a:endParaRPr lang="sr-Latn-CS" sz="2000" smtClean="0">
              <a:solidFill>
                <a:srgbClr val="000000"/>
              </a:solidFill>
              <a:effectLst/>
            </a:endParaRPr>
          </a:p>
          <a:p>
            <a:pPr eaLnBrk="1" hangingPunct="1">
              <a:lnSpc>
                <a:spcPct val="80000"/>
              </a:lnSpc>
            </a:pPr>
            <a:r>
              <a:rPr lang="sr-Latn-CS" sz="2000" smtClean="0">
                <a:solidFill>
                  <a:srgbClr val="000000"/>
                </a:solidFill>
                <a:effectLst/>
              </a:rPr>
              <a:t>Tokom 19. veka napreduje proces odvajanja nauka od filozofije, zasnovan na tri premise: </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Svaka je nauka teorijska, a da bi mogla da razvije teoriju ona usklađivanje </a:t>
            </a:r>
            <a:r>
              <a:rPr lang="sr-Latn-CS" sz="1800" i="1" smtClean="0">
                <a:solidFill>
                  <a:srgbClr val="FF0000"/>
                </a:solidFill>
                <a:effectLst/>
              </a:rPr>
              <a:t>dedukcije</a:t>
            </a:r>
            <a:r>
              <a:rPr lang="sr-Latn-CS" sz="1800" smtClean="0">
                <a:solidFill>
                  <a:schemeClr val="folHlink"/>
                </a:solidFill>
                <a:effectLst/>
              </a:rPr>
              <a:t> </a:t>
            </a:r>
            <a:r>
              <a:rPr lang="sr-Latn-CS" sz="1800" smtClean="0">
                <a:solidFill>
                  <a:srgbClr val="000000"/>
                </a:solidFill>
                <a:effectLst/>
              </a:rPr>
              <a:t>(upojedinjavanja) i </a:t>
            </a:r>
            <a:r>
              <a:rPr lang="sr-Latn-CS" sz="1800" i="1" smtClean="0">
                <a:solidFill>
                  <a:srgbClr val="FF0000"/>
                </a:solidFill>
                <a:effectLst/>
              </a:rPr>
              <a:t>indukcije</a:t>
            </a:r>
            <a:r>
              <a:rPr lang="sr-Latn-CS" sz="1800" smtClean="0">
                <a:solidFill>
                  <a:schemeClr val="folHlink"/>
                </a:solidFill>
                <a:effectLst/>
              </a:rPr>
              <a:t> </a:t>
            </a:r>
            <a:r>
              <a:rPr lang="sr-Latn-CS" sz="1800" smtClean="0">
                <a:solidFill>
                  <a:srgbClr val="000000"/>
                </a:solidFill>
                <a:effectLst/>
              </a:rPr>
              <a:t>(uopštavanja) svojih stavova mora zasnivati na metodološki pravilno prikupljenoj </a:t>
            </a:r>
            <a:r>
              <a:rPr lang="sr-Latn-CS" sz="1800" i="1" smtClean="0">
                <a:solidFill>
                  <a:srgbClr val="FF0000"/>
                </a:solidFill>
                <a:effectLst/>
              </a:rPr>
              <a:t>empirijskoj građi</a:t>
            </a:r>
            <a:r>
              <a:rPr lang="sr-Latn-CS" sz="1800" i="1" smtClean="0">
                <a:solidFill>
                  <a:srgbClr val="000000"/>
                </a:solidFill>
                <a:effectLst/>
              </a:rPr>
              <a:t>.</a:t>
            </a:r>
            <a:endParaRPr lang="sr-Latn-CS" sz="1800" i="1" smtClean="0">
              <a:solidFill>
                <a:srgbClr val="000000"/>
              </a:solidFill>
              <a:effectLst/>
            </a:endParaRPr>
          </a:p>
          <a:p>
            <a:pPr lvl="1" eaLnBrk="1" hangingPunct="1">
              <a:lnSpc>
                <a:spcPct val="80000"/>
              </a:lnSpc>
            </a:pPr>
            <a:r>
              <a:rPr lang="sr-Latn-CS" sz="1800" smtClean="0">
                <a:solidFill>
                  <a:srgbClr val="000000"/>
                </a:solidFill>
                <a:effectLst/>
              </a:rPr>
              <a:t>Pošto je realnost isuviše kompleksna da bi se mogla jednoobrazno proučavati potrebna je </a:t>
            </a:r>
            <a:r>
              <a:rPr lang="sr-Latn-CS" sz="1800" smtClean="0">
                <a:solidFill>
                  <a:srgbClr val="FF0000"/>
                </a:solidFill>
                <a:effectLst/>
              </a:rPr>
              <a:t>specijalizacija</a:t>
            </a:r>
            <a:r>
              <a:rPr lang="sr-Latn-CS" sz="1800" smtClean="0">
                <a:solidFill>
                  <a:srgbClr val="000000"/>
                </a:solidFill>
                <a:effectLst/>
              </a:rPr>
              <a:t> (za pojedine delove realnosti) i </a:t>
            </a:r>
            <a:r>
              <a:rPr lang="sr-Latn-CS" sz="1800" smtClean="0">
                <a:solidFill>
                  <a:srgbClr val="FF0000"/>
                </a:solidFill>
                <a:effectLst/>
              </a:rPr>
              <a:t>podela naučnog rada – pre svega između društvenih i prirodnih nauka</a:t>
            </a:r>
            <a:r>
              <a:rPr lang="sr-Latn-CS" sz="1800" smtClean="0">
                <a:solidFill>
                  <a:srgbClr val="000000"/>
                </a:solidFill>
                <a:effectLst/>
              </a:rPr>
              <a:t>. </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Na osnovu postojećih (u 18. veku stečenih) uvida u razlike koje postoje između </a:t>
            </a:r>
            <a:r>
              <a:rPr lang="sr-Latn-CS" sz="1800" smtClean="0">
                <a:solidFill>
                  <a:srgbClr val="FF0000"/>
                </a:solidFill>
                <a:effectLst/>
              </a:rPr>
              <a:t>građanskog društva i države </a:t>
            </a:r>
            <a:r>
              <a:rPr lang="sr-Latn-CS" sz="1800" smtClean="0">
                <a:solidFill>
                  <a:srgbClr val="000000"/>
                </a:solidFill>
                <a:effectLst/>
              </a:rPr>
              <a:t>postalo je neophodno nastaviti </a:t>
            </a:r>
            <a:r>
              <a:rPr lang="sr-Latn-CS" sz="1800" smtClean="0">
                <a:solidFill>
                  <a:srgbClr val="FF0000"/>
                </a:solidFill>
                <a:effectLst/>
              </a:rPr>
              <a:t>specijalizaciju</a:t>
            </a:r>
            <a:r>
              <a:rPr lang="sr-Latn-CS" sz="1800" smtClean="0">
                <a:solidFill>
                  <a:srgbClr val="000000"/>
                </a:solidFill>
                <a:effectLst/>
              </a:rPr>
              <a:t> i </a:t>
            </a:r>
            <a:r>
              <a:rPr lang="sr-Latn-CS" sz="1800" smtClean="0">
                <a:solidFill>
                  <a:srgbClr val="FF0000"/>
                </a:solidFill>
                <a:effectLst/>
              </a:rPr>
              <a:t>podelu naučnog rada i u okviru društvenih nauka</a:t>
            </a:r>
            <a:r>
              <a:rPr lang="sr-Latn-CS" sz="1800" smtClean="0">
                <a:solidFill>
                  <a:srgbClr val="000000"/>
                </a:solidFill>
                <a:effectLst/>
              </a:rPr>
              <a:t>. </a:t>
            </a:r>
            <a:endParaRPr lang="sr-Latn-CS" sz="1800" smtClean="0">
              <a:solidFill>
                <a:srgbClr val="000000"/>
              </a:solidFill>
              <a:effectLst/>
            </a:endParaRPr>
          </a:p>
          <a:p>
            <a:pPr eaLnBrk="1" hangingPunct="1">
              <a:lnSpc>
                <a:spcPct val="80000"/>
              </a:lnSpc>
            </a:pPr>
            <a:r>
              <a:rPr lang="sr-Latn-CS" sz="2000" smtClean="0">
                <a:solidFill>
                  <a:srgbClr val="000000"/>
                </a:solidFill>
                <a:effectLst/>
              </a:rPr>
              <a:t>Sociologija je nauka o društvu kao poretku društvenih činjenica, što znači:</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nauka koja se bavi </a:t>
            </a:r>
            <a:r>
              <a:rPr lang="sr-Latn-CS" sz="1800" smtClean="0">
                <a:solidFill>
                  <a:srgbClr val="FF0000"/>
                </a:solidFill>
                <a:effectLst/>
              </a:rPr>
              <a:t>ljudskim društvom, </a:t>
            </a:r>
            <a:r>
              <a:rPr lang="sr-Latn-CS" sz="1800" smtClean="0">
                <a:solidFill>
                  <a:srgbClr val="000000"/>
                </a:solidFill>
                <a:effectLst/>
              </a:rPr>
              <a:t>a ne prirodom, kao prirodne nauke         (</a:t>
            </a:r>
            <a:r>
              <a:rPr lang="sr-Latn-CS" sz="1800" smtClean="0">
                <a:solidFill>
                  <a:srgbClr val="FF0000"/>
                </a:solidFill>
                <a:effectLst/>
              </a:rPr>
              <a:t>društvo nasuprot prirodi</a:t>
            </a:r>
            <a:r>
              <a:rPr lang="sr-Latn-CS" sz="1800" smtClean="0">
                <a:solidFill>
                  <a:srgbClr val="000000"/>
                </a:solidFill>
                <a:effectLst/>
              </a:rPr>
              <a:t>);</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nauka koja se bavi </a:t>
            </a:r>
            <a:r>
              <a:rPr lang="sr-Latn-CS" sz="1800" smtClean="0">
                <a:solidFill>
                  <a:srgbClr val="FF0000"/>
                </a:solidFill>
                <a:effectLst/>
              </a:rPr>
              <a:t>empirijskim društvom</a:t>
            </a:r>
            <a:r>
              <a:rPr lang="sr-Latn-CS" sz="1800" smtClean="0">
                <a:solidFill>
                  <a:srgbClr val="000000"/>
                </a:solidFill>
                <a:effectLst/>
              </a:rPr>
              <a:t>,</a:t>
            </a:r>
            <a:r>
              <a:rPr lang="sr-Latn-CS" sz="1800" smtClean="0">
                <a:solidFill>
                  <a:schemeClr val="folHlink"/>
                </a:solidFill>
                <a:effectLst/>
              </a:rPr>
              <a:t> </a:t>
            </a:r>
            <a:r>
              <a:rPr lang="sr-Latn-CS" sz="1800" smtClean="0">
                <a:solidFill>
                  <a:srgbClr val="000000"/>
                </a:solidFill>
                <a:effectLst/>
              </a:rPr>
              <a:t>a ne normama, kao pravna nauka ili etika (</a:t>
            </a:r>
            <a:r>
              <a:rPr lang="sr-Latn-CS" sz="1800" smtClean="0">
                <a:solidFill>
                  <a:srgbClr val="FF0000"/>
                </a:solidFill>
                <a:effectLst/>
              </a:rPr>
              <a:t>empirijsko društvo nasuprot normativnom društvu</a:t>
            </a:r>
            <a:r>
              <a:rPr lang="sr-Latn-CS" sz="1800" smtClean="0">
                <a:solidFill>
                  <a:srgbClr val="000000"/>
                </a:solidFill>
                <a:effectLst/>
              </a:rPr>
              <a:t>);</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nauka koja se bavi </a:t>
            </a:r>
            <a:r>
              <a:rPr lang="sr-Latn-CS" sz="1800" smtClean="0">
                <a:solidFill>
                  <a:srgbClr val="FF0000"/>
                </a:solidFill>
                <a:effectLst/>
              </a:rPr>
              <a:t>građanskim društvom</a:t>
            </a:r>
            <a:r>
              <a:rPr lang="sr-Latn-CS" sz="1800" smtClean="0">
                <a:solidFill>
                  <a:srgbClr val="000000"/>
                </a:solidFill>
                <a:effectLst/>
              </a:rPr>
              <a:t>, a ne državom, kao politička nauka (</a:t>
            </a:r>
            <a:r>
              <a:rPr lang="sr-Latn-CS" sz="1800" smtClean="0">
                <a:solidFill>
                  <a:srgbClr val="FF0000"/>
                </a:solidFill>
                <a:effectLst/>
              </a:rPr>
              <a:t>građansko društvo nasuprot državi</a:t>
            </a:r>
            <a:r>
              <a:rPr lang="sr-Latn-CS" sz="1800" smtClean="0">
                <a:solidFill>
                  <a:srgbClr val="000000"/>
                </a:solidFill>
                <a:effectLst/>
              </a:rPr>
              <a:t>).</a:t>
            </a:r>
            <a:endParaRPr lang="sr-Latn-CS" sz="1800" noProof="1" smtClean="0">
              <a:solidFill>
                <a:srgbClr val="000000"/>
              </a:solidFill>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p:txBody>
          <a:bodyPr anchor="ctr"/>
          <a:lstStyle/>
          <a:p>
            <a:endParaRPr lang="en-US" altLang="zh-CN"/>
          </a:p>
        </p:txBody>
      </p:sp>
      <p:sp>
        <p:nvSpPr>
          <p:cNvPr id="3" name="Content Placeholder 2"/>
          <p:cNvSpPr>
            <a:spLocks noGrp="1"/>
          </p:cNvSpPr>
          <p:nvPr>
            <p:ph idx="1"/>
          </p:nvPr>
        </p:nvSpPr>
        <p:spPr>
          <a:xfrm>
            <a:off x="457200" y="447675"/>
            <a:ext cx="8229600" cy="6300788"/>
          </a:xfrm>
        </p:spPr>
        <p:txBody>
          <a:bodyPr/>
          <a:lstStyle/>
          <a:p>
            <a:pPr fontAlgn="base">
              <a:buFont typeface="Wingdings" panose="05000000000000000000" charset="0"/>
              <a:buChar char="q"/>
            </a:pPr>
            <a:r>
              <a:rPr lang="en-US" sz="2000" b="1" strike="noStrike" noProof="1">
                <a:solidFill>
                  <a:schemeClr val="accent1">
                    <a:lumMod val="50000"/>
                  </a:schemeClr>
                </a:solidFill>
              </a:rPr>
              <a:t>Nastavnik </a:t>
            </a:r>
            <a:endParaRPr lang="en-US" sz="2000" b="1" strike="noStrike" noProof="1">
              <a:solidFill>
                <a:schemeClr val="accent1">
                  <a:lumMod val="50000"/>
                </a:schemeClr>
              </a:solidFill>
            </a:endParaRPr>
          </a:p>
          <a:p>
            <a:pPr marL="0" indent="0" fontAlgn="base">
              <a:buFont typeface="Wingdings" panose="05000000000000000000" charset="0"/>
              <a:buNone/>
            </a:pPr>
            <a:r>
              <a:rPr lang="en-US" sz="2000" b="1" strike="noStrike" noProof="1">
                <a:solidFill>
                  <a:schemeClr val="accent1">
                    <a:lumMod val="50000"/>
                  </a:schemeClr>
                </a:solidFill>
              </a:rPr>
              <a:t>     </a:t>
            </a:r>
            <a:r>
              <a:rPr lang="sr-Latn-RS" altLang="en-US" sz="2000" b="1" strike="noStrike" noProof="1">
                <a:solidFill>
                  <a:schemeClr val="accent1">
                    <a:lumMod val="50000"/>
                  </a:schemeClr>
                </a:solidFill>
              </a:rPr>
              <a:t>p</a:t>
            </a:r>
            <a:r>
              <a:rPr lang="en-US" sz="2000" b="1" strike="noStrike" noProof="1">
                <a:solidFill>
                  <a:schemeClr val="accent1">
                    <a:lumMod val="50000"/>
                  </a:schemeClr>
                </a:solidFill>
              </a:rPr>
              <a:t>rof</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 dr Aleksandar Molnar </a:t>
            </a:r>
            <a:endParaRPr lang="en-US" sz="2000" b="1" strike="noStrike" noProof="1">
              <a:solidFill>
                <a:schemeClr val="accent1">
                  <a:lumMod val="50000"/>
                </a:schemeClr>
              </a:solidFill>
            </a:endParaRPr>
          </a:p>
          <a:p>
            <a:pPr marL="0" indent="0" fontAlgn="base">
              <a:buFont typeface="Wingdings" panose="05000000000000000000" charset="0"/>
              <a:buNone/>
            </a:pPr>
            <a:r>
              <a:rPr lang="en-US" sz="2000" b="1" strike="noStrike" noProof="1">
                <a:solidFill>
                  <a:schemeClr val="accent1">
                    <a:lumMod val="50000"/>
                  </a:schemeClr>
                </a:solidFill>
              </a:rPr>
              <a:t>    (e-mail: </a:t>
            </a:r>
            <a:r>
              <a:rPr lang="en-US" sz="2000" b="1" strike="noStrike" noProof="1">
                <a:solidFill>
                  <a:schemeClr val="accent1">
                    <a:lumMod val="60000"/>
                    <a:lumOff val="40000"/>
                  </a:schemeClr>
                </a:solidFill>
              </a:rPr>
              <a:t>amolnar@f.bg.ac.rs</a:t>
            </a:r>
            <a:r>
              <a:rPr lang="en-US" sz="2000" b="1" strike="noStrike" noProof="1">
                <a:solidFill>
                  <a:schemeClr val="accent1">
                    <a:lumMod val="50000"/>
                  </a:schemeClr>
                </a:solidFill>
              </a:rPr>
              <a:t>) </a:t>
            </a:r>
            <a:endParaRPr lang="en-US" sz="2000" b="1" strike="noStrike" noProof="1">
              <a:solidFill>
                <a:schemeClr val="accent1">
                  <a:lumMod val="50000"/>
                </a:schemeClr>
              </a:solidFill>
            </a:endParaRPr>
          </a:p>
          <a:p>
            <a:pPr marL="0" indent="0" fontAlgn="base">
              <a:buNone/>
            </a:pPr>
            <a:r>
              <a:rPr lang="en-US" sz="2000" b="1" strike="noStrike" noProof="1">
                <a:solidFill>
                  <a:schemeClr val="accent1">
                    <a:lumMod val="50000"/>
                  </a:schemeClr>
                </a:solidFill>
              </a:rPr>
              <a:t>     Konsultacije: </a:t>
            </a:r>
            <a:r>
              <a:rPr lang="sr-Latn-RS" altLang="en-US" sz="2000" b="1" strike="noStrike" noProof="1">
                <a:solidFill>
                  <a:schemeClr val="accent1">
                    <a:lumMod val="50000"/>
                  </a:schemeClr>
                </a:solidFill>
              </a:rPr>
              <a:t>13:00-14:00</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 kabinet 368 </a:t>
            </a:r>
            <a:endParaRPr lang="en-US" sz="2000" b="1" strike="noStrike" noProof="1">
              <a:solidFill>
                <a:schemeClr val="accent1">
                  <a:lumMod val="50000"/>
                </a:schemeClr>
              </a:solidFill>
            </a:endParaRPr>
          </a:p>
          <a:p>
            <a:pPr marL="0" indent="0" fontAlgn="base">
              <a:buNone/>
            </a:pPr>
            <a:endParaRPr lang="en-US" sz="2000" b="1" strike="noStrike" noProof="1">
              <a:solidFill>
                <a:schemeClr val="accent1">
                  <a:lumMod val="50000"/>
                </a:schemeClr>
              </a:solidFill>
            </a:endParaRPr>
          </a:p>
          <a:p>
            <a:pPr fontAlgn="base">
              <a:buFont typeface="Wingdings" panose="05000000000000000000" charset="0"/>
              <a:buChar char="o"/>
            </a:pPr>
            <a:r>
              <a:rPr lang="sr-Latn-RS" altLang="en-US" sz="2000" b="1" strike="noStrike" noProof="1">
                <a:solidFill>
                  <a:schemeClr val="accent1">
                    <a:lumMod val="50000"/>
                  </a:schemeClr>
                </a:solidFill>
              </a:rPr>
              <a:t>Asistentkinja</a:t>
            </a:r>
            <a:endParaRPr lang="sr-Latn-RS" altLang="en-US" sz="2000" b="1" strike="noStrike" noProof="1">
              <a:solidFill>
                <a:schemeClr val="accent1">
                  <a:lumMod val="50000"/>
                </a:schemeClr>
              </a:solidFill>
            </a:endParaRPr>
          </a:p>
          <a:p>
            <a:pPr marL="0" indent="0" fontAlgn="base">
              <a:buFont typeface="Wingdings" panose="05000000000000000000" charset="0"/>
              <a:buNone/>
            </a:pPr>
            <a:r>
              <a:rPr lang="en-US" sz="2000" b="1" strike="noStrike" noProof="1">
                <a:solidFill>
                  <a:schemeClr val="accent1">
                    <a:lumMod val="50000"/>
                  </a:schemeClr>
                </a:solidFill>
              </a:rPr>
              <a:t>    </a:t>
            </a:r>
            <a:r>
              <a:rPr lang="sr-Latn-RS" altLang="en-US" sz="2000" b="1" strike="noStrike" noProof="1">
                <a:solidFill>
                  <a:schemeClr val="accent1">
                    <a:lumMod val="50000"/>
                  </a:schemeClr>
                </a:solidFill>
              </a:rPr>
              <a:t>dr </a:t>
            </a:r>
            <a:r>
              <a:rPr lang="en-US" sz="2000" b="1" strike="noStrike" noProof="1">
                <a:solidFill>
                  <a:schemeClr val="accent1">
                    <a:lumMod val="50000"/>
                  </a:schemeClr>
                </a:solidFill>
              </a:rPr>
              <a:t>Nataša Jovanović </a:t>
            </a:r>
            <a:r>
              <a:rPr lang="sr-Latn-RS" altLang="en-US" sz="2000" b="1" strike="noStrike" noProof="1">
                <a:solidFill>
                  <a:schemeClr val="accent1">
                    <a:lumMod val="50000"/>
                  </a:schemeClr>
                </a:solidFill>
              </a:rPr>
              <a:t>Ajzenhamer</a:t>
            </a:r>
            <a:endParaRPr lang="sr-Latn-RS" altLang="en-US" sz="2000" b="1" strike="noStrike" noProof="1">
              <a:solidFill>
                <a:schemeClr val="accent1">
                  <a:lumMod val="50000"/>
                </a:schemeClr>
              </a:solidFill>
            </a:endParaRPr>
          </a:p>
          <a:p>
            <a:pPr marL="0" indent="0" fontAlgn="base">
              <a:buFont typeface="Wingdings" panose="05000000000000000000" charset="0"/>
              <a:buNone/>
            </a:pPr>
            <a:r>
              <a:rPr lang="en-US" sz="2000" b="1" strike="noStrike" noProof="1">
                <a:solidFill>
                  <a:schemeClr val="accent1">
                    <a:lumMod val="50000"/>
                  </a:schemeClr>
                </a:solidFill>
              </a:rPr>
              <a:t>    (e-mail:</a:t>
            </a:r>
            <a:r>
              <a:rPr lang="en-US" sz="2000" b="1" strike="noStrike" noProof="1">
                <a:solidFill>
                  <a:schemeClr val="accent1">
                    <a:lumMod val="60000"/>
                    <a:lumOff val="40000"/>
                  </a:schemeClr>
                </a:solidFill>
              </a:rPr>
              <a:t> natasajovanović15@gmail.com</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 </a:t>
            </a:r>
            <a:endParaRPr lang="en-US" sz="2000" b="1" strike="noStrike" noProof="1">
              <a:solidFill>
                <a:schemeClr val="accent1">
                  <a:lumMod val="50000"/>
                </a:schemeClr>
              </a:solidFill>
            </a:endParaRPr>
          </a:p>
          <a:p>
            <a:pPr marL="0" indent="0" fontAlgn="base">
              <a:buNone/>
            </a:pPr>
            <a:r>
              <a:rPr lang="en-US" sz="2000" b="1" strike="noStrike" noProof="1">
                <a:solidFill>
                  <a:schemeClr val="accent1">
                    <a:lumMod val="50000"/>
                  </a:schemeClr>
                </a:solidFill>
              </a:rPr>
              <a:t>    Konsultacije: </a:t>
            </a:r>
            <a:r>
              <a:rPr lang="sr-Latn-RS" altLang="en-US" sz="2000" b="1" strike="noStrike" noProof="1">
                <a:solidFill>
                  <a:schemeClr val="accent1">
                    <a:lumMod val="50000"/>
                  </a:schemeClr>
                </a:solidFill>
              </a:rPr>
              <a:t>ponedeljak 13:30 - 14:30</a:t>
            </a:r>
            <a:r>
              <a:rPr lang="en-US" sz="2000" b="1" strike="noStrike" noProof="1">
                <a:solidFill>
                  <a:schemeClr val="accent1">
                    <a:lumMod val="50000"/>
                  </a:schemeClr>
                </a:solidFill>
              </a:rPr>
              <a:t>, kabinet 368  </a:t>
            </a:r>
            <a:endParaRPr lang="en-US" sz="2000" b="1" strike="noStrike" noProof="1">
              <a:solidFill>
                <a:schemeClr val="accent1">
                  <a:lumMod val="50000"/>
                </a:schemeClr>
              </a:solidFill>
            </a:endParaRPr>
          </a:p>
          <a:p>
            <a:pPr marL="0" indent="0" fontAlgn="base">
              <a:buNone/>
            </a:pPr>
            <a:endParaRPr lang="en-US" sz="2000" b="1" strike="noStrike" noProof="1">
              <a:solidFill>
                <a:schemeClr val="accent1">
                  <a:lumMod val="50000"/>
                </a:schemeClr>
              </a:solidFill>
            </a:endParaRPr>
          </a:p>
          <a:p>
            <a:pPr fontAlgn="base">
              <a:buFont typeface="Wingdings" panose="05000000000000000000" charset="0"/>
              <a:buChar char="q"/>
            </a:pPr>
            <a:r>
              <a:rPr lang="en-US" sz="2000" b="1" strike="noStrike" noProof="1">
                <a:solidFill>
                  <a:schemeClr val="accent1">
                    <a:lumMod val="50000"/>
                  </a:schemeClr>
                </a:solidFill>
              </a:rPr>
              <a:t>Predavanja</a:t>
            </a:r>
            <a:r>
              <a:rPr lang="sr-Latn-RS" altLang="en-US" sz="2000" b="1" strike="noStrike" noProof="1">
                <a:solidFill>
                  <a:schemeClr val="accent1">
                    <a:lumMod val="50000"/>
                  </a:schemeClr>
                </a:solidFill>
              </a:rPr>
              <a:t>: četvrtak</a:t>
            </a:r>
            <a:r>
              <a:rPr lang="en-US" sz="2000" b="1" strike="noStrike" noProof="1">
                <a:solidFill>
                  <a:schemeClr val="accent1">
                    <a:lumMod val="50000"/>
                  </a:schemeClr>
                </a:solidFill>
              </a:rPr>
              <a:t> 15</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00 </a:t>
            </a:r>
            <a:r>
              <a:rPr lang="sr-Latn-RS" altLang="en-US" sz="2000" b="1" strike="noStrike" noProof="1">
                <a:solidFill>
                  <a:schemeClr val="accent1">
                    <a:lumMod val="50000"/>
                  </a:schemeClr>
                </a:solidFill>
              </a:rPr>
              <a:t>- </a:t>
            </a:r>
            <a:r>
              <a:rPr lang="en-US" sz="2000" b="1" strike="noStrike" noProof="1">
                <a:solidFill>
                  <a:schemeClr val="accent1">
                    <a:lumMod val="50000"/>
                  </a:schemeClr>
                </a:solidFill>
              </a:rPr>
              <a:t>18</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15 (Sala 10</a:t>
            </a:r>
            <a:r>
              <a:rPr lang="sr-Latn-RS" altLang="en-US" sz="2000" b="1" strike="noStrike" noProof="1">
                <a:solidFill>
                  <a:schemeClr val="accent1">
                    <a:lumMod val="50000"/>
                  </a:schemeClr>
                </a:solidFill>
              </a:rPr>
              <a:t>3</a:t>
            </a:r>
            <a:r>
              <a:rPr lang="en-US" sz="2000" b="1" strike="noStrike" noProof="1">
                <a:solidFill>
                  <a:schemeClr val="accent1">
                    <a:lumMod val="50000"/>
                  </a:schemeClr>
                </a:solidFill>
              </a:rPr>
              <a:t>)</a:t>
            </a:r>
            <a:endParaRPr lang="en-US" sz="2000" b="1" strike="noStrike" noProof="1">
              <a:solidFill>
                <a:schemeClr val="accent1">
                  <a:lumMod val="50000"/>
                </a:schemeClr>
              </a:solidFill>
            </a:endParaRPr>
          </a:p>
          <a:p>
            <a:pPr marL="0" indent="0" fontAlgn="base">
              <a:buFont typeface="Wingdings" panose="05000000000000000000" charset="0"/>
              <a:buNone/>
            </a:pPr>
            <a:endParaRPr lang="en-US" sz="2000" b="1" strike="noStrike" noProof="1">
              <a:solidFill>
                <a:schemeClr val="accent1">
                  <a:lumMod val="50000"/>
                </a:schemeClr>
              </a:solidFill>
            </a:endParaRPr>
          </a:p>
          <a:p>
            <a:pPr fontAlgn="base">
              <a:buFont typeface="Wingdings" panose="05000000000000000000" charset="0"/>
              <a:buChar char="o"/>
            </a:pPr>
            <a:r>
              <a:rPr lang="en-US" sz="2000" b="1" strike="noStrike" noProof="1">
                <a:solidFill>
                  <a:schemeClr val="accent1">
                    <a:lumMod val="50000"/>
                  </a:schemeClr>
                </a:solidFill>
              </a:rPr>
              <a:t>Vežbe </a:t>
            </a:r>
            <a:endParaRPr lang="en-US" sz="2000" b="1" strike="noStrike" noProof="1">
              <a:solidFill>
                <a:schemeClr val="accent1">
                  <a:lumMod val="50000"/>
                </a:schemeClr>
              </a:solidFill>
            </a:endParaRPr>
          </a:p>
          <a:p>
            <a:pPr marL="0" indent="0" fontAlgn="base">
              <a:buFont typeface="Wingdings" panose="05000000000000000000" charset="0"/>
              <a:buNone/>
            </a:pPr>
            <a:r>
              <a:rPr lang="en-US" sz="2000" b="1" strike="noStrike" noProof="1">
                <a:solidFill>
                  <a:schemeClr val="accent1">
                    <a:lumMod val="50000"/>
                  </a:schemeClr>
                </a:solidFill>
              </a:rPr>
              <a:t>     Grupa A, ponedeljak, 11</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30 </a:t>
            </a:r>
            <a:r>
              <a:rPr lang="sr-Latn-RS" altLang="en-US" sz="2000" b="1" strike="noStrike" noProof="1">
                <a:solidFill>
                  <a:schemeClr val="accent1">
                    <a:lumMod val="50000"/>
                  </a:schemeClr>
                </a:solidFill>
              </a:rPr>
              <a:t>- </a:t>
            </a:r>
            <a:r>
              <a:rPr lang="en-US" sz="2000" b="1" strike="noStrike" noProof="1">
                <a:solidFill>
                  <a:schemeClr val="accent1">
                    <a:lumMod val="50000"/>
                  </a:schemeClr>
                </a:solidFill>
              </a:rPr>
              <a:t>13</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00 (učionica 104)  </a:t>
            </a:r>
            <a:endParaRPr lang="en-US" sz="2000" b="1" strike="noStrike" noProof="1">
              <a:solidFill>
                <a:schemeClr val="accent1">
                  <a:lumMod val="50000"/>
                </a:schemeClr>
              </a:solidFill>
            </a:endParaRPr>
          </a:p>
          <a:p>
            <a:pPr marL="0" indent="0" fontAlgn="base">
              <a:buNone/>
            </a:pPr>
            <a:r>
              <a:rPr lang="en-US" sz="2000" b="1" strike="noStrike" noProof="1">
                <a:solidFill>
                  <a:schemeClr val="accent1">
                    <a:lumMod val="50000"/>
                  </a:schemeClr>
                </a:solidFill>
              </a:rPr>
              <a:t>     Grupa B, ponedeljak, 15</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00 </a:t>
            </a:r>
            <a:r>
              <a:rPr lang="sr-Latn-RS" altLang="en-US" sz="2000" b="1" strike="noStrike" noProof="1">
                <a:solidFill>
                  <a:schemeClr val="accent1">
                    <a:lumMod val="50000"/>
                  </a:schemeClr>
                </a:solidFill>
              </a:rPr>
              <a:t>- </a:t>
            </a:r>
            <a:r>
              <a:rPr lang="en-US" sz="2000" b="1" strike="noStrike" noProof="1">
                <a:solidFill>
                  <a:schemeClr val="accent1">
                    <a:lumMod val="50000"/>
                  </a:schemeClr>
                </a:solidFill>
              </a:rPr>
              <a:t>16</a:t>
            </a:r>
            <a:r>
              <a:rPr lang="sr-Latn-RS" altLang="en-US" sz="2000" b="1" strike="noStrike" noProof="1">
                <a:solidFill>
                  <a:schemeClr val="accent1">
                    <a:lumMod val="50000"/>
                  </a:schemeClr>
                </a:solidFill>
              </a:rPr>
              <a:t>:</a:t>
            </a:r>
            <a:r>
              <a:rPr lang="en-US" sz="2000" b="1" strike="noStrike" noProof="1">
                <a:solidFill>
                  <a:schemeClr val="accent1">
                    <a:lumMod val="50000"/>
                  </a:schemeClr>
                </a:solidFill>
              </a:rPr>
              <a:t>30 (učionica 105)</a:t>
            </a:r>
            <a:endParaRPr lang="en-US" sz="2000" b="1" strike="noStrike" noProof="1">
              <a:solidFill>
                <a:schemeClr val="accent1">
                  <a:lumMod val="50000"/>
                </a:schemeClr>
              </a:solidFill>
            </a:endParaRPr>
          </a:p>
          <a:p>
            <a:pPr marL="0" indent="0" fontAlgn="base">
              <a:buNone/>
            </a:pPr>
            <a:endParaRPr lang="en-US" sz="2000" b="1" strike="noStrike" noProof="1">
              <a:solidFill>
                <a:schemeClr val="accent1">
                  <a:lumMod val="50000"/>
                </a:schemeClr>
              </a:solidFill>
            </a:endParaRPr>
          </a:p>
          <a:p>
            <a:pPr marL="0" indent="0" fontAlgn="base">
              <a:buNone/>
            </a:pPr>
            <a:r>
              <a:rPr lang="en-US" sz="2000" b="1" strike="noStrike" noProof="1">
                <a:solidFill>
                  <a:schemeClr val="accent1">
                    <a:lumMod val="50000"/>
                  </a:schemeClr>
                </a:solidFill>
              </a:rPr>
              <a:t> Vežbe počinju u ponedeljak, 2</a:t>
            </a:r>
            <a:r>
              <a:rPr lang="sr-Latn-RS" altLang="en-US" sz="2000" b="1" strike="noStrike" noProof="1">
                <a:solidFill>
                  <a:schemeClr val="accent1">
                    <a:lumMod val="50000"/>
                  </a:schemeClr>
                </a:solidFill>
              </a:rPr>
              <a:t>4</a:t>
            </a:r>
            <a:r>
              <a:rPr lang="en-US" sz="2000" b="1" strike="noStrike" noProof="1">
                <a:solidFill>
                  <a:schemeClr val="accent1">
                    <a:lumMod val="50000"/>
                  </a:schemeClr>
                </a:solidFill>
              </a:rPr>
              <a:t>. februara.</a:t>
            </a:r>
            <a:endParaRPr lang="en-US" sz="2000" b="1" strike="noStrike" noProof="1">
              <a:solidFill>
                <a:schemeClr val="accent1">
                  <a:lumMod val="5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57200" y="381000"/>
            <a:ext cx="8229600" cy="600075"/>
          </a:xfrm>
        </p:spPr>
        <p:txBody>
          <a:bodyPr/>
          <a:lstStyle/>
          <a:p>
            <a:pPr eaLnBrk="1" hangingPunct="1">
              <a:defRPr/>
            </a:pPr>
            <a:r>
              <a:rPr lang="sr-Latn-CS" sz="4000" dirty="0" smtClean="0">
                <a:solidFill>
                  <a:srgbClr val="FF0000"/>
                </a:solidFill>
              </a:rPr>
              <a:t>Sociologija i romantika</a:t>
            </a:r>
            <a:endParaRPr lang="sr-Latn-CS" sz="4000" noProof="1" smtClean="0">
              <a:solidFill>
                <a:srgbClr val="FF0000"/>
              </a:solidFill>
            </a:endParaRPr>
          </a:p>
        </p:txBody>
      </p:sp>
      <p:sp>
        <p:nvSpPr>
          <p:cNvPr id="37891" name="Rectangle 3"/>
          <p:cNvSpPr>
            <a:spLocks noGrp="1" noChangeArrowheads="1"/>
          </p:cNvSpPr>
          <p:nvPr>
            <p:ph type="body" idx="1"/>
          </p:nvPr>
        </p:nvSpPr>
        <p:spPr>
          <a:xfrm>
            <a:off x="0" y="1341438"/>
            <a:ext cx="9110663" cy="5327650"/>
          </a:xfrm>
        </p:spPr>
        <p:txBody>
          <a:bodyPr/>
          <a:lstStyle/>
          <a:p>
            <a:pPr marL="457200" indent="-457200" eaLnBrk="1" hangingPunct="1">
              <a:lnSpc>
                <a:spcPct val="90000"/>
              </a:lnSpc>
            </a:pPr>
            <a:r>
              <a:rPr lang="sr-Latn-CS" sz="2400" smtClean="0">
                <a:solidFill>
                  <a:srgbClr val="000000"/>
                </a:solidFill>
                <a:effectLst/>
              </a:rPr>
              <a:t>Iako se sociologija često smatra ishodištem klasike, odnosno racionalističkog nasleđa prosvetiteljstva i Francuske revolucije, postoje i vrlo važni uticaji romantike:</a:t>
            </a:r>
            <a:endParaRPr lang="sr-Latn-CS" sz="2400" smtClean="0">
              <a:solidFill>
                <a:srgbClr val="00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kritika racionalističkih i liberalnih obeležja modernosti u ime jednog </a:t>
            </a:r>
            <a:r>
              <a:rPr lang="sr-Latn-CS" sz="2000" smtClean="0">
                <a:solidFill>
                  <a:srgbClr val="FF0000"/>
                </a:solidFill>
                <a:effectLst/>
              </a:rPr>
              <a:t>višeg “duha”, </a:t>
            </a:r>
            <a:r>
              <a:rPr lang="sr-Latn-CS" sz="2000" smtClean="0">
                <a:solidFill>
                  <a:srgbClr val="000000"/>
                </a:solidFill>
                <a:effectLst/>
              </a:rPr>
              <a:t>koji miri čoveka i prirodu, razum i emocije itd.</a:t>
            </a:r>
            <a:endParaRPr lang="sr-Latn-CS" sz="2000" smtClean="0">
              <a:solidFill>
                <a:srgbClr val="00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umesto traganja za skrivenom harmonijom postojećeg sveta, isticanje njegovih </a:t>
            </a:r>
            <a:r>
              <a:rPr lang="sr-Latn-CS" sz="2000" smtClean="0">
                <a:solidFill>
                  <a:srgbClr val="FF0000"/>
                </a:solidFill>
                <a:effectLst/>
              </a:rPr>
              <a:t>strašnih, nezaglađenih strana, pa čak i “grotesknog”;</a:t>
            </a:r>
            <a:endParaRPr lang="sr-Latn-CS" sz="2000" smtClean="0">
              <a:solidFill>
                <a:srgbClr val="FF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traganje za </a:t>
            </a:r>
            <a:r>
              <a:rPr lang="sr-Latn-CS" sz="2000" smtClean="0">
                <a:solidFill>
                  <a:srgbClr val="FF0000"/>
                </a:solidFill>
                <a:effectLst/>
              </a:rPr>
              <a:t>harmonijom unutar marginalizovanih zajednica </a:t>
            </a:r>
            <a:r>
              <a:rPr lang="sr-Latn-CS" sz="2000" smtClean="0">
                <a:solidFill>
                  <a:srgbClr val="000000"/>
                </a:solidFill>
                <a:effectLst/>
              </a:rPr>
              <a:t>(klasa, narod itd.) koje se opiru represivnoj univerzalnosti postojećeg poretka;</a:t>
            </a:r>
            <a:endParaRPr lang="sr-Latn-CS" sz="2000" smtClean="0">
              <a:solidFill>
                <a:srgbClr val="00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otklon od (“egoistične”, “prazne”) slobode i zagovaranje </a:t>
            </a:r>
            <a:r>
              <a:rPr lang="sr-Latn-CS" sz="2000" smtClean="0">
                <a:solidFill>
                  <a:srgbClr val="FF0000"/>
                </a:solidFill>
                <a:effectLst/>
              </a:rPr>
              <a:t>“regeneracije” čovečanstva, </a:t>
            </a:r>
            <a:r>
              <a:rPr lang="sr-Latn-CS" sz="2000" smtClean="0">
                <a:solidFill>
                  <a:srgbClr val="000000"/>
                </a:solidFill>
                <a:effectLst/>
              </a:rPr>
              <a:t>koja vodi preko svih margnalizovanih zajednica;</a:t>
            </a:r>
            <a:endParaRPr lang="sr-Latn-CS" sz="2000" smtClean="0">
              <a:solidFill>
                <a:srgbClr val="00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umesto otkrivanja univerzalnih zakona, važećih za sva društva i za sva vremena, </a:t>
            </a:r>
            <a:r>
              <a:rPr lang="sr-Latn-CS" sz="2000" smtClean="0">
                <a:solidFill>
                  <a:srgbClr val="FF0000"/>
                </a:solidFill>
                <a:effectLst/>
              </a:rPr>
              <a:t>okretanje ka istoriji, posebnom, prošlom i neponovljivom;</a:t>
            </a:r>
            <a:endParaRPr lang="sr-Latn-CS" sz="1600" noProof="1" smtClean="0">
              <a:solidFill>
                <a:srgbClr val="FF0000"/>
              </a:solidFill>
              <a:effectLst/>
            </a:endParaRPr>
          </a:p>
          <a:p>
            <a:pPr marL="838200" lvl="1" indent="-381000" eaLnBrk="1" hangingPunct="1">
              <a:lnSpc>
                <a:spcPct val="90000"/>
              </a:lnSpc>
              <a:buFont typeface="Wingdings" panose="05000000000000000000" pitchFamily="2" charset="2"/>
              <a:buAutoNum type="arabicPeriod"/>
            </a:pPr>
            <a:r>
              <a:rPr lang="sr-Latn-CS" sz="2000" smtClean="0">
                <a:solidFill>
                  <a:srgbClr val="000000"/>
                </a:solidFill>
                <a:effectLst/>
              </a:rPr>
              <a:t>relativiranje nauke i rehabilitacija tekovina drugih duhovnih disciplina (umetničko viđenje istine, hrišćansko eshatološko shvatanje istorije itd.)</a:t>
            </a:r>
            <a:endParaRPr lang="sr-Latn-CS" sz="2000" smtClean="0">
              <a:solidFill>
                <a:srgbClr val="000000"/>
              </a:solidFill>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179388" y="115888"/>
            <a:ext cx="8856662" cy="1368425"/>
          </a:xfrm>
        </p:spPr>
        <p:txBody>
          <a:bodyPr/>
          <a:lstStyle/>
          <a:p>
            <a:pPr eaLnBrk="1" hangingPunct="1">
              <a:defRPr/>
            </a:pPr>
            <a:r>
              <a:rPr lang="sr-Latn-CS" sz="3800" dirty="0" smtClean="0">
                <a:solidFill>
                  <a:srgbClr val="FF0000"/>
                </a:solidFill>
              </a:rPr>
              <a:t>Romantičarska komponenta sociologije: francuski pozitivizam i nemački istorizam</a:t>
            </a:r>
            <a:endParaRPr lang="sr-Latn-CS" sz="3800" noProof="1" smtClean="0">
              <a:solidFill>
                <a:srgbClr val="FF0000"/>
              </a:solidFill>
            </a:endParaRPr>
          </a:p>
        </p:txBody>
      </p:sp>
      <p:sp>
        <p:nvSpPr>
          <p:cNvPr id="38915" name="Rectangle 3"/>
          <p:cNvSpPr>
            <a:spLocks noGrp="1" noChangeArrowheads="1"/>
          </p:cNvSpPr>
          <p:nvPr>
            <p:ph type="body" idx="1"/>
          </p:nvPr>
        </p:nvSpPr>
        <p:spPr>
          <a:xfrm>
            <a:off x="107950" y="1628775"/>
            <a:ext cx="8928100" cy="5113338"/>
          </a:xfrm>
        </p:spPr>
        <p:txBody>
          <a:bodyPr/>
          <a:lstStyle/>
          <a:p>
            <a:pPr eaLnBrk="1" hangingPunct="1">
              <a:lnSpc>
                <a:spcPct val="80000"/>
              </a:lnSpc>
            </a:pPr>
            <a:r>
              <a:rPr lang="sr-Latn-CS" sz="2000" smtClean="0">
                <a:solidFill>
                  <a:srgbClr val="000000"/>
                </a:solidFill>
                <a:effectLst/>
              </a:rPr>
              <a:t>Obično se kao glavne i međusobno suprotstavljene struje u okviru sociologije 19. veka pominju </a:t>
            </a:r>
            <a:r>
              <a:rPr lang="sr-Latn-CS" sz="2000" smtClean="0">
                <a:solidFill>
                  <a:srgbClr val="FF0000"/>
                </a:solidFill>
                <a:effectLst/>
              </a:rPr>
              <a:t>pozitivizam u Francuskoj i istorizam u Nemačkoj,</a:t>
            </a:r>
            <a:r>
              <a:rPr lang="sr-Latn-CS" sz="2000" smtClean="0">
                <a:solidFill>
                  <a:srgbClr val="000000"/>
                </a:solidFill>
                <a:effectLst/>
              </a:rPr>
              <a:t> pri čemu se samo istorizam tretira kao legitimni baštenik romantičarskog nasleđa. To ne odgovara u potpunosti istini.</a:t>
            </a:r>
            <a:endParaRPr lang="sr-Latn-CS" sz="2000" smtClean="0">
              <a:solidFill>
                <a:srgbClr val="000000"/>
              </a:solidFill>
              <a:effectLst/>
            </a:endParaRPr>
          </a:p>
          <a:p>
            <a:pPr eaLnBrk="1" hangingPunct="1">
              <a:lnSpc>
                <a:spcPct val="80000"/>
              </a:lnSpc>
            </a:pPr>
            <a:r>
              <a:rPr lang="sr-Latn-CS" sz="2000" smtClean="0">
                <a:solidFill>
                  <a:srgbClr val="000000"/>
                </a:solidFill>
                <a:effectLst/>
              </a:rPr>
              <a:t>Iako se pozitivizam često identifikuje sa nastojanjem da se društvo poistoveti sa prirodom, da se društvene pojave objašnjavaju identično (“kauzalno”) kao i prirodne, kao i da se u društvenim naukama primenjuje metodologija prirodnih nauka, pozitivizam je bio pod još uvek prejakim uticajem romantizma da bi mogao da prihvati sve ove stavove. </a:t>
            </a:r>
            <a:endParaRPr lang="sr-Latn-CS" sz="2000" smtClean="0">
              <a:solidFill>
                <a:srgbClr val="000000"/>
              </a:solidFill>
              <a:effectLst/>
            </a:endParaRPr>
          </a:p>
          <a:p>
            <a:pPr eaLnBrk="1" hangingPunct="1">
              <a:lnSpc>
                <a:spcPct val="80000"/>
              </a:lnSpc>
            </a:pPr>
            <a:r>
              <a:rPr lang="sr-Latn-CS" sz="2000" smtClean="0">
                <a:solidFill>
                  <a:srgbClr val="000000"/>
                </a:solidFill>
                <a:effectLst/>
              </a:rPr>
              <a:t>Uprkos tome što je pozitivizam u velikoj meri bio “čedo” prosvetiteljstva i ideja koje su pokrenule Francusku revoluciju, on je imao tri vrlo značajne romantičarske komponente: </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u izvesnoj meri je bio sklon prenaglašavanju slabosti razuma i moći osećanja,</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smatrao je neobjašnjivom “misteriju nastanka” (Kont) svake društvene pojave i</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zadržao je pozitivan stav prema religiji i prihvatio projekt “regeneracije”.</a:t>
            </a:r>
            <a:endParaRPr lang="sr-Latn-CS" sz="1800" noProof="1" smtClean="0">
              <a:solidFill>
                <a:srgbClr val="000000"/>
              </a:solidFill>
              <a:effectLst/>
            </a:endParaRPr>
          </a:p>
          <a:p>
            <a:pPr eaLnBrk="1" hangingPunct="1">
              <a:lnSpc>
                <a:spcPct val="80000"/>
              </a:lnSpc>
            </a:pPr>
            <a:r>
              <a:rPr lang="sr-Latn-CS" sz="2000" smtClean="0">
                <a:solidFill>
                  <a:srgbClr val="000000"/>
                </a:solidFill>
                <a:effectLst/>
              </a:rPr>
              <a:t>Odlučujući prodor prirodnonaučnog diskursa u sociologiju nastaje u drugoj polovini 19. </a:t>
            </a:r>
            <a:r>
              <a:rPr lang="sr-Latn-CS" sz="2000" smtClean="0">
                <a:solidFill>
                  <a:srgbClr val="FF0000"/>
                </a:solidFill>
                <a:effectLst/>
              </a:rPr>
              <a:t>veka sa socijaldarvinizmom u Engleskoj</a:t>
            </a:r>
            <a:r>
              <a:rPr lang="sr-Latn-CS" sz="2000" smtClean="0">
                <a:solidFill>
                  <a:srgbClr val="000000"/>
                </a:solidFill>
                <a:effectLst/>
              </a:rPr>
              <a:t>, iako ni on – baš kao ni pozitivizam – nije ostao imun na ova tri iskušenja romantizma.</a:t>
            </a:r>
            <a:endParaRPr lang="sr-Latn-CS" sz="2000" smtClean="0">
              <a:solidFill>
                <a:srgbClr val="000000"/>
              </a:solidFill>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68313" y="188913"/>
            <a:ext cx="8229600" cy="744537"/>
          </a:xfrm>
        </p:spPr>
        <p:txBody>
          <a:bodyPr/>
          <a:lstStyle/>
          <a:p>
            <a:pPr eaLnBrk="1" hangingPunct="1">
              <a:defRPr/>
            </a:pPr>
            <a:r>
              <a:rPr lang="sr-Latn-CS" sz="4000" dirty="0" smtClean="0">
                <a:solidFill>
                  <a:srgbClr val="FF0000"/>
                </a:solidFill>
              </a:rPr>
              <a:t>Sociologija i Francuska revolucija</a:t>
            </a:r>
            <a:endParaRPr lang="sr-Latn-CS" sz="4000" noProof="1" smtClean="0">
              <a:solidFill>
                <a:srgbClr val="FF0000"/>
              </a:solidFill>
            </a:endParaRPr>
          </a:p>
        </p:txBody>
      </p:sp>
      <p:sp>
        <p:nvSpPr>
          <p:cNvPr id="40963" name="Rectangle 3"/>
          <p:cNvSpPr>
            <a:spLocks noGrp="1" noChangeArrowheads="1"/>
          </p:cNvSpPr>
          <p:nvPr>
            <p:ph type="body" idx="1"/>
          </p:nvPr>
        </p:nvSpPr>
        <p:spPr>
          <a:xfrm>
            <a:off x="457200" y="1052513"/>
            <a:ext cx="8435975" cy="5616575"/>
          </a:xfrm>
        </p:spPr>
        <p:txBody>
          <a:bodyPr/>
          <a:lstStyle/>
          <a:p>
            <a:pPr eaLnBrk="1" hangingPunct="1">
              <a:lnSpc>
                <a:spcPct val="80000"/>
              </a:lnSpc>
            </a:pPr>
            <a:r>
              <a:rPr lang="sr-Latn-CS" sz="2200" smtClean="0">
                <a:solidFill>
                  <a:srgbClr val="000000"/>
                </a:solidFill>
                <a:effectLst/>
              </a:rPr>
              <a:t>U 19. veku najbrže i najintenzivnije se razvijala francuska sociologija – Dirkem ju je čak nazivao “francuskom naukom”.</a:t>
            </a:r>
            <a:endParaRPr lang="sr-Latn-CS" sz="2200" smtClean="0">
              <a:solidFill>
                <a:srgbClr val="000000"/>
              </a:solidFill>
              <a:effectLst/>
            </a:endParaRPr>
          </a:p>
          <a:p>
            <a:pPr eaLnBrk="1" hangingPunct="1">
              <a:lnSpc>
                <a:spcPct val="80000"/>
              </a:lnSpc>
            </a:pPr>
            <a:r>
              <a:rPr lang="sr-Latn-CS" sz="2200" smtClean="0">
                <a:solidFill>
                  <a:srgbClr val="000000"/>
                </a:solidFill>
                <a:effectLst/>
              </a:rPr>
              <a:t>Iako je jasno da je glavni razlog tome bila Francuska revolucija, sporno je u kakvoj su vezi stajali njeni ideali (</a:t>
            </a:r>
            <a:r>
              <a:rPr lang="sr-Latn-CS" sz="2200" smtClean="0">
                <a:solidFill>
                  <a:srgbClr val="FF0000"/>
                </a:solidFill>
                <a:effectLst/>
              </a:rPr>
              <a:t>sloboda, jednakost, bratstvo</a:t>
            </a:r>
            <a:r>
              <a:rPr lang="sr-Latn-CS" sz="2200" smtClean="0">
                <a:solidFill>
                  <a:srgbClr val="000000"/>
                </a:solidFill>
                <a:effectLst/>
              </a:rPr>
              <a:t>) i sociologija (mnogi francuski sociolozi u 19. veku bili su kritičari Francuske revolucije).</a:t>
            </a:r>
            <a:endParaRPr lang="sr-Latn-CS" sz="2200" smtClean="0">
              <a:solidFill>
                <a:srgbClr val="000000"/>
              </a:solidFill>
              <a:effectLst/>
            </a:endParaRPr>
          </a:p>
          <a:p>
            <a:pPr eaLnBrk="1" hangingPunct="1">
              <a:lnSpc>
                <a:spcPct val="80000"/>
              </a:lnSpc>
            </a:pPr>
            <a:r>
              <a:rPr lang="sr-Latn-CS" sz="2200" smtClean="0">
                <a:solidFill>
                  <a:srgbClr val="000000"/>
                </a:solidFill>
                <a:effectLst/>
              </a:rPr>
              <a:t>Na razvoj sociologije uticale su sve pomenute ideologije.</a:t>
            </a:r>
            <a:endParaRPr lang="sr-Latn-CS" sz="2200" smtClean="0">
              <a:solidFill>
                <a:srgbClr val="000000"/>
              </a:solidFill>
              <a:effectLst/>
            </a:endParaRPr>
          </a:p>
          <a:p>
            <a:pPr eaLnBrk="1" hangingPunct="1">
              <a:lnSpc>
                <a:spcPct val="80000"/>
              </a:lnSpc>
            </a:pPr>
            <a:r>
              <a:rPr lang="sr-Latn-CS" sz="2200" smtClean="0">
                <a:solidFill>
                  <a:srgbClr val="000000"/>
                </a:solidFill>
                <a:effectLst/>
              </a:rPr>
              <a:t>Tek u Trećoj republici (formiranoj 1871) započinje institucionalizacija sociologije, pod preovlađujućim uticajem Emila Dirkema, koji zauzima nedvosmisleno pozitivan stav i prema Francuskoj revoluciji i prema novouspostavljenoj </a:t>
            </a:r>
            <a:r>
              <a:rPr lang="sr-Latn-CS" sz="2200" smtClean="0">
                <a:solidFill>
                  <a:srgbClr val="FF0000"/>
                </a:solidFill>
                <a:effectLst/>
              </a:rPr>
              <a:t>demokratsko- radikalskoj ideologiji </a:t>
            </a:r>
            <a:r>
              <a:rPr lang="sr-Latn-CS" sz="2200" smtClean="0">
                <a:solidFill>
                  <a:srgbClr val="000000"/>
                </a:solidFill>
                <a:effectLst/>
              </a:rPr>
              <a:t>(</a:t>
            </a:r>
            <a:r>
              <a:rPr lang="sr-Latn-CS" sz="2200" smtClean="0">
                <a:solidFill>
                  <a:srgbClr val="FF0000"/>
                </a:solidFill>
                <a:effectLst/>
              </a:rPr>
              <a:t>solidarizam</a:t>
            </a:r>
            <a:r>
              <a:rPr lang="sr-Latn-CS" sz="2200" smtClean="0">
                <a:solidFill>
                  <a:srgbClr val="000000"/>
                </a:solidFill>
                <a:effectLst/>
              </a:rPr>
              <a:t>). </a:t>
            </a:r>
            <a:endParaRPr lang="sr-Latn-CS" sz="2200" smtClean="0">
              <a:solidFill>
                <a:srgbClr val="000000"/>
              </a:solidFill>
              <a:effectLst/>
            </a:endParaRPr>
          </a:p>
          <a:p>
            <a:pPr eaLnBrk="1" hangingPunct="1">
              <a:lnSpc>
                <a:spcPct val="80000"/>
              </a:lnSpc>
            </a:pPr>
            <a:r>
              <a:rPr lang="sr-Latn-CS" sz="2200" smtClean="0">
                <a:solidFill>
                  <a:srgbClr val="000000"/>
                </a:solidFill>
                <a:effectLst/>
              </a:rPr>
              <a:t>Uzme li se u obzir da je Francuska revolucija trajala dugo (1789-1871) i da je okončana realizacijom njenih ideala upravo u Trećoj republici, onda se može zaključiti da je i francuska sociologija zauzela nedvosmisleno pozitivan stav prema Francuskoj revoluciji tek kada je ona bila završena i kada ju je smenio relativno </a:t>
            </a:r>
            <a:r>
              <a:rPr lang="sr-Latn-CS" sz="2200" smtClean="0">
                <a:solidFill>
                  <a:srgbClr val="FF0000"/>
                </a:solidFill>
                <a:effectLst/>
              </a:rPr>
              <a:t>stabilan politički i socijalni poredak</a:t>
            </a:r>
            <a:r>
              <a:rPr lang="sr-Latn-CS" sz="2200" smtClean="0">
                <a:solidFill>
                  <a:srgbClr val="000000"/>
                </a:solidFill>
                <a:effectLst/>
              </a:rPr>
              <a:t>, čija je glavna politička snaga bila demokratski radikalizam.</a:t>
            </a:r>
            <a:endParaRPr lang="sr-Latn-CS" sz="2200" noProof="1" smtClean="0">
              <a:solidFill>
                <a:srgbClr val="000000"/>
              </a:soli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260350"/>
            <a:ext cx="8362950" cy="647700"/>
          </a:xfrm>
        </p:spPr>
        <p:txBody>
          <a:bodyPr/>
          <a:lstStyle/>
          <a:p>
            <a:pPr eaLnBrk="1" hangingPunct="1">
              <a:defRPr/>
            </a:pPr>
            <a:r>
              <a:rPr lang="sr-Latn-CS" sz="4000" dirty="0" smtClean="0">
                <a:solidFill>
                  <a:srgbClr val="FF0000"/>
                </a:solidFill>
              </a:rPr>
              <a:t>Sociologija i “industrijska revolucija”</a:t>
            </a:r>
            <a:endParaRPr lang="sr-Latn-CS" sz="4000" noProof="1" smtClean="0">
              <a:solidFill>
                <a:srgbClr val="FF0000"/>
              </a:solidFill>
            </a:endParaRPr>
          </a:p>
        </p:txBody>
      </p:sp>
      <p:sp>
        <p:nvSpPr>
          <p:cNvPr id="87043" name="Rectangle 3"/>
          <p:cNvSpPr>
            <a:spLocks noGrp="1" noChangeArrowheads="1"/>
          </p:cNvSpPr>
          <p:nvPr>
            <p:ph type="body" idx="1"/>
          </p:nvPr>
        </p:nvSpPr>
        <p:spPr>
          <a:xfrm>
            <a:off x="179388" y="1125538"/>
            <a:ext cx="8785225" cy="5543550"/>
          </a:xfrm>
        </p:spPr>
        <p:txBody>
          <a:bodyPr/>
          <a:lstStyle/>
          <a:p>
            <a:pPr eaLnBrk="1" hangingPunct="1">
              <a:lnSpc>
                <a:spcPct val="80000"/>
              </a:lnSpc>
            </a:pPr>
            <a:r>
              <a:rPr lang="sr-Latn-CS" sz="2400" smtClean="0">
                <a:solidFill>
                  <a:srgbClr val="000000"/>
                </a:solidFill>
                <a:effectLst/>
              </a:rPr>
              <a:t>Osamdesetih godina 18. u Engleskoj je započela “industrijska revolucija” (izraz potiče iz dvadesetih godina 19. veka).</a:t>
            </a:r>
            <a:endParaRPr lang="sr-Latn-CS" sz="2400" smtClean="0">
              <a:solidFill>
                <a:srgbClr val="000000"/>
              </a:solidFill>
              <a:effectLst/>
            </a:endParaRPr>
          </a:p>
          <a:p>
            <a:pPr eaLnBrk="1" hangingPunct="1">
              <a:lnSpc>
                <a:spcPct val="80000"/>
              </a:lnSpc>
            </a:pPr>
            <a:r>
              <a:rPr lang="sr-Latn-CS" sz="2400" smtClean="0">
                <a:solidFill>
                  <a:srgbClr val="000000"/>
                </a:solidFill>
                <a:effectLst/>
              </a:rPr>
              <a:t>Krajem 18. veka je stvorena zrela industrijska ekonomija, lišena svih političkih stega i  sposobna da proizvede sve što je moguće u okvirima postojećih tehnologija.</a:t>
            </a:r>
            <a:endParaRPr lang="sr-Latn-CS" sz="2400" smtClean="0">
              <a:solidFill>
                <a:srgbClr val="000000"/>
              </a:solidFill>
              <a:effectLst/>
            </a:endParaRPr>
          </a:p>
          <a:p>
            <a:pPr eaLnBrk="1" hangingPunct="1">
              <a:lnSpc>
                <a:spcPct val="80000"/>
              </a:lnSpc>
            </a:pPr>
            <a:r>
              <a:rPr lang="sr-Latn-CS" sz="2400" smtClean="0">
                <a:solidFill>
                  <a:srgbClr val="000000"/>
                </a:solidFill>
                <a:effectLst/>
              </a:rPr>
              <a:t>Kontinuirani industrijski rast je do početka četrdesetih godina 19. veka stvorio velika fabrička postrojenja i željeznicu.</a:t>
            </a:r>
            <a:endParaRPr lang="sr-Latn-CS" sz="2400" smtClean="0">
              <a:solidFill>
                <a:srgbClr val="000000"/>
              </a:solidFill>
              <a:effectLst/>
            </a:endParaRPr>
          </a:p>
          <a:p>
            <a:pPr eaLnBrk="1" hangingPunct="1">
              <a:lnSpc>
                <a:spcPct val="80000"/>
              </a:lnSpc>
            </a:pPr>
            <a:r>
              <a:rPr lang="sr-Latn-CS" sz="2400" smtClean="0">
                <a:solidFill>
                  <a:srgbClr val="000000"/>
                </a:solidFill>
                <a:effectLst/>
              </a:rPr>
              <a:t>Ulaganje u tehnologiju (koja je još uvek relativno primitivna) tada je još bilo malo, a profit ogroman.</a:t>
            </a:r>
            <a:endParaRPr lang="sr-Latn-CS" sz="2400" smtClean="0">
              <a:solidFill>
                <a:srgbClr val="000000"/>
              </a:solidFill>
              <a:effectLst/>
            </a:endParaRPr>
          </a:p>
          <a:p>
            <a:pPr eaLnBrk="1" hangingPunct="1">
              <a:lnSpc>
                <a:spcPct val="80000"/>
              </a:lnSpc>
            </a:pPr>
            <a:r>
              <a:rPr lang="sr-Latn-CS" sz="2400" smtClean="0">
                <a:solidFill>
                  <a:srgbClr val="000000"/>
                </a:solidFill>
                <a:effectLst/>
              </a:rPr>
              <a:t>Stvarala se moderna radnička klasa, koja se nalazila u lošoj materijalnoj situaciji; počinju problemi i sa nezaposlenošću.</a:t>
            </a:r>
            <a:endParaRPr lang="sr-Latn-CS" sz="2400" smtClean="0">
              <a:solidFill>
                <a:srgbClr val="000000"/>
              </a:solidFill>
              <a:effectLst/>
            </a:endParaRPr>
          </a:p>
          <a:p>
            <a:pPr eaLnBrk="1" hangingPunct="1">
              <a:lnSpc>
                <a:spcPct val="80000"/>
              </a:lnSpc>
            </a:pPr>
            <a:r>
              <a:rPr lang="sr-Latn-CS" sz="2400" smtClean="0">
                <a:solidFill>
                  <a:srgbClr val="FF0000"/>
                </a:solidFill>
                <a:effectLst/>
              </a:rPr>
              <a:t>Osnovni paradoks kojim započinje moderna epoha</a:t>
            </a:r>
            <a:r>
              <a:rPr lang="sr-Latn-CS" sz="2400" smtClean="0">
                <a:solidFill>
                  <a:srgbClr val="000000"/>
                </a:solidFill>
                <a:effectLst/>
              </a:rPr>
              <a:t>: realizacija ciljeva Francuske revolucije (</a:t>
            </a:r>
            <a:r>
              <a:rPr lang="sr-Latn-CS" sz="2400" smtClean="0">
                <a:solidFill>
                  <a:srgbClr val="FF0000"/>
                </a:solidFill>
                <a:effectLst/>
              </a:rPr>
              <a:t>sloboda, jednakost, bratstvo</a:t>
            </a:r>
            <a:r>
              <a:rPr lang="sr-Latn-CS" sz="2400" smtClean="0">
                <a:solidFill>
                  <a:srgbClr val="000000"/>
                </a:solidFill>
                <a:effectLst/>
              </a:rPr>
              <a:t>) ide ruku pod ruku stvaranjem velikog bogatstva, na jednoj strani, i velikog siromaštva, na drugoj strani, i sa zaoštravanjem</a:t>
            </a:r>
            <a:r>
              <a:rPr lang="sr-Latn-CS" sz="2400" smtClean="0">
                <a:solidFill>
                  <a:schemeClr val="folHlink"/>
                </a:solidFill>
                <a:effectLst/>
              </a:rPr>
              <a:t> </a:t>
            </a:r>
            <a:r>
              <a:rPr lang="sr-Latn-CS" sz="2400" smtClean="0">
                <a:solidFill>
                  <a:srgbClr val="FF0000"/>
                </a:solidFill>
                <a:effectLst/>
              </a:rPr>
              <a:t>klasnih</a:t>
            </a:r>
            <a:r>
              <a:rPr lang="sr-Latn-CS" sz="2400" smtClean="0">
                <a:solidFill>
                  <a:schemeClr val="folHlink"/>
                </a:solidFill>
                <a:effectLst/>
              </a:rPr>
              <a:t> </a:t>
            </a:r>
            <a:r>
              <a:rPr lang="sr-Latn-CS" sz="2400" smtClean="0">
                <a:solidFill>
                  <a:srgbClr val="000000"/>
                </a:solidFill>
                <a:effectLst/>
              </a:rPr>
              <a:t>konflikata. </a:t>
            </a:r>
            <a:r>
              <a:rPr lang="sr-Latn-CS" sz="2400" smtClean="0">
                <a:solidFill>
                  <a:srgbClr val="FF0000"/>
                </a:solidFill>
                <a:effectLst/>
              </a:rPr>
              <a:t>Demokratija</a:t>
            </a:r>
            <a:r>
              <a:rPr lang="sr-Latn-CS" sz="2400" smtClean="0">
                <a:solidFill>
                  <a:srgbClr val="000000"/>
                </a:solidFill>
                <a:effectLst/>
              </a:rPr>
              <a:t> je bila rešenje u državama u kojima nije bilo većih </a:t>
            </a:r>
            <a:r>
              <a:rPr lang="sr-Latn-CS" sz="2400" smtClean="0">
                <a:solidFill>
                  <a:srgbClr val="FF0000"/>
                </a:solidFill>
                <a:effectLst/>
              </a:rPr>
              <a:t>nacionalnih problema</a:t>
            </a:r>
            <a:r>
              <a:rPr lang="sr-Latn-CS" sz="2400" smtClean="0">
                <a:solidFill>
                  <a:srgbClr val="000000"/>
                </a:solidFill>
                <a:effectLst/>
              </a:rPr>
              <a:t>.</a:t>
            </a:r>
            <a:endParaRPr lang="sr-Latn-CS" sz="2400" noProof="1" smtClean="0">
              <a:solidFill>
                <a:srgbClr val="00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blinds(horizontal)">
                                      <p:cBhvr>
                                        <p:cTn id="7" dur="500"/>
                                        <p:tgtEl>
                                          <p:spTgt spid="8704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7043">
                                            <p:txEl>
                                              <p:pRg st="1" end="1"/>
                                            </p:txEl>
                                          </p:spTgt>
                                        </p:tgtEl>
                                        <p:attrNameLst>
                                          <p:attrName>style.visibility</p:attrName>
                                        </p:attrNameLst>
                                      </p:cBhvr>
                                      <p:to>
                                        <p:strVal val="visible"/>
                                      </p:to>
                                    </p:set>
                                    <p:animEffect transition="in" filter="blinds(horizontal)">
                                      <p:cBhvr>
                                        <p:cTn id="10" dur="500"/>
                                        <p:tgtEl>
                                          <p:spTgt spid="8704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animEffect transition="in" filter="blinds(horizontal)">
                                      <p:cBhvr>
                                        <p:cTn id="13" dur="500"/>
                                        <p:tgtEl>
                                          <p:spTgt spid="8704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87043">
                                            <p:txEl>
                                              <p:pRg st="3" end="3"/>
                                            </p:txEl>
                                          </p:spTgt>
                                        </p:tgtEl>
                                        <p:attrNameLst>
                                          <p:attrName>style.visibility</p:attrName>
                                        </p:attrNameLst>
                                      </p:cBhvr>
                                      <p:to>
                                        <p:strVal val="visible"/>
                                      </p:to>
                                    </p:set>
                                    <p:animEffect transition="in" filter="blinds(horizontal)">
                                      <p:cBhvr>
                                        <p:cTn id="16" dur="500"/>
                                        <p:tgtEl>
                                          <p:spTgt spid="8704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87043">
                                            <p:txEl>
                                              <p:pRg st="4" end="4"/>
                                            </p:txEl>
                                          </p:spTgt>
                                        </p:tgtEl>
                                        <p:attrNameLst>
                                          <p:attrName>style.visibility</p:attrName>
                                        </p:attrNameLst>
                                      </p:cBhvr>
                                      <p:to>
                                        <p:strVal val="visible"/>
                                      </p:to>
                                    </p:set>
                                    <p:animEffect transition="in" filter="blinds(horizontal)">
                                      <p:cBhvr>
                                        <p:cTn id="19" dur="500"/>
                                        <p:tgtEl>
                                          <p:spTgt spid="87043">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87043">
                                            <p:txEl>
                                              <p:pRg st="5" end="5"/>
                                            </p:txEl>
                                          </p:spTgt>
                                        </p:tgtEl>
                                        <p:attrNameLst>
                                          <p:attrName>style.visibility</p:attrName>
                                        </p:attrNameLst>
                                      </p:cBhvr>
                                      <p:to>
                                        <p:strVal val="visible"/>
                                      </p:to>
                                    </p:set>
                                    <p:animEffect transition="in" filter="blinds(horizontal)">
                                      <p:cBhvr>
                                        <p:cTn id="22" dur="500"/>
                                        <p:tgtEl>
                                          <p:spTgt spid="870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68313" y="260350"/>
            <a:ext cx="8229600" cy="527050"/>
          </a:xfrm>
        </p:spPr>
        <p:txBody>
          <a:bodyPr/>
          <a:lstStyle/>
          <a:p>
            <a:pPr eaLnBrk="1" hangingPunct="1">
              <a:defRPr/>
            </a:pPr>
            <a:r>
              <a:rPr lang="sr-Latn-CS" sz="4000" dirty="0" smtClean="0">
                <a:solidFill>
                  <a:srgbClr val="FF0000"/>
                </a:solidFill>
              </a:rPr>
              <a:t>Sociologija i sekularna revolucija</a:t>
            </a:r>
            <a:endParaRPr lang="sr-Latn-CS" sz="4000" noProof="1" smtClean="0">
              <a:solidFill>
                <a:srgbClr val="FF0000"/>
              </a:solidFill>
            </a:endParaRPr>
          </a:p>
        </p:txBody>
      </p:sp>
      <p:sp>
        <p:nvSpPr>
          <p:cNvPr id="43011" name="Rectangle 3"/>
          <p:cNvSpPr>
            <a:spLocks noGrp="1" noChangeArrowheads="1"/>
          </p:cNvSpPr>
          <p:nvPr>
            <p:ph type="body" idx="1"/>
          </p:nvPr>
        </p:nvSpPr>
        <p:spPr>
          <a:xfrm>
            <a:off x="179388" y="1052513"/>
            <a:ext cx="8713787" cy="5616575"/>
          </a:xfrm>
        </p:spPr>
        <p:txBody>
          <a:bodyPr/>
          <a:lstStyle/>
          <a:p>
            <a:pPr eaLnBrk="1" hangingPunct="1">
              <a:lnSpc>
                <a:spcPct val="80000"/>
              </a:lnSpc>
            </a:pPr>
            <a:r>
              <a:rPr lang="sr-Latn-CS" sz="2400" smtClean="0">
                <a:solidFill>
                  <a:srgbClr val="000000"/>
                </a:solidFill>
                <a:effectLst/>
              </a:rPr>
              <a:t>Francuska revolucija je zadala snažan udarac hrišćanskoj religiji (u Francuskoj katoličanstvu) i doprinela sekularizaciji društvenog života, ali ateizam (ili agnosticizam) nije učinila jedinom alternativom hrišćanstvu.</a:t>
            </a:r>
            <a:endParaRPr lang="sr-Latn-CS" sz="2400" smtClean="0">
              <a:solidFill>
                <a:srgbClr val="000000"/>
              </a:solidFill>
              <a:effectLst/>
            </a:endParaRPr>
          </a:p>
          <a:p>
            <a:pPr eaLnBrk="1" hangingPunct="1">
              <a:lnSpc>
                <a:spcPct val="80000"/>
              </a:lnSpc>
            </a:pPr>
            <a:r>
              <a:rPr lang="sr-Latn-CS" sz="2400" smtClean="0">
                <a:solidFill>
                  <a:srgbClr val="000000"/>
                </a:solidFill>
                <a:effectLst/>
              </a:rPr>
              <a:t>U Francuskoj revoluciji oživljen je Rusoov projekat građanske religije – </a:t>
            </a:r>
            <a:r>
              <a:rPr lang="sr-Latn-CS" sz="2400" smtClean="0">
                <a:solidFill>
                  <a:srgbClr val="FF0000"/>
                </a:solidFill>
                <a:effectLst/>
              </a:rPr>
              <a:t>na mesto Boga dolazi društvo</a:t>
            </a:r>
            <a:r>
              <a:rPr lang="sr-Latn-CS" sz="2400" smtClean="0">
                <a:solidFill>
                  <a:srgbClr val="000000"/>
                </a:solidFill>
                <a:effectLst/>
              </a:rPr>
              <a:t>.</a:t>
            </a:r>
            <a:endParaRPr lang="sr-Latn-CS" sz="2400" smtClean="0">
              <a:solidFill>
                <a:srgbClr val="000000"/>
              </a:solidFill>
              <a:effectLst/>
            </a:endParaRPr>
          </a:p>
          <a:p>
            <a:pPr eaLnBrk="1" hangingPunct="1">
              <a:lnSpc>
                <a:spcPct val="80000"/>
              </a:lnSpc>
            </a:pPr>
            <a:r>
              <a:rPr lang="sr-Latn-CS" sz="2400" smtClean="0">
                <a:solidFill>
                  <a:srgbClr val="000000"/>
                </a:solidFill>
                <a:effectLst/>
              </a:rPr>
              <a:t>Nije bilo jasno šta je “društvo” koje zauzima mesto Boga: </a:t>
            </a:r>
            <a:endParaRPr lang="sr-Latn-CS" sz="2400" smtClean="0">
              <a:solidFill>
                <a:srgbClr val="000000"/>
              </a:solidFill>
              <a:effectLst/>
            </a:endParaRPr>
          </a:p>
          <a:p>
            <a:pPr lvl="1" eaLnBrk="1" hangingPunct="1">
              <a:lnSpc>
                <a:spcPct val="80000"/>
              </a:lnSpc>
            </a:pPr>
            <a:r>
              <a:rPr lang="sr-Latn-CS" sz="2000" smtClean="0">
                <a:solidFill>
                  <a:srgbClr val="000000"/>
                </a:solidFill>
                <a:effectLst/>
              </a:rPr>
              <a:t>liberalna doktrina je tumačila društvo kao udruženje pojedinaca (građana), koji imaju slobodu da ulaze u različite ugovorne odnose sa drugim udruženjima;</a:t>
            </a:r>
            <a:endParaRPr lang="sr-Latn-CS" sz="2000" smtClean="0">
              <a:solidFill>
                <a:srgbClr val="000000"/>
              </a:solidFill>
              <a:effectLst/>
            </a:endParaRPr>
          </a:p>
          <a:p>
            <a:pPr lvl="1" eaLnBrk="1" hangingPunct="1">
              <a:lnSpc>
                <a:spcPct val="80000"/>
              </a:lnSpc>
            </a:pPr>
            <a:r>
              <a:rPr lang="sr-Latn-CS" sz="2000" smtClean="0">
                <a:solidFill>
                  <a:srgbClr val="000000"/>
                </a:solidFill>
                <a:effectLst/>
              </a:rPr>
              <a:t>solidaristička doktrina je činila slično, ali je stavljala akcenat na korporativno ustrojstvo udruženja;</a:t>
            </a:r>
            <a:endParaRPr lang="sr-Latn-CS" sz="2000" smtClean="0">
              <a:solidFill>
                <a:srgbClr val="000000"/>
              </a:solidFill>
              <a:effectLst/>
            </a:endParaRPr>
          </a:p>
          <a:p>
            <a:pPr lvl="1" eaLnBrk="1" hangingPunct="1">
              <a:lnSpc>
                <a:spcPct val="80000"/>
              </a:lnSpc>
            </a:pPr>
            <a:r>
              <a:rPr lang="sr-Latn-CS" sz="2000" smtClean="0">
                <a:solidFill>
                  <a:srgbClr val="000000"/>
                </a:solidFill>
                <a:effectLst/>
              </a:rPr>
              <a:t>socijalistička doktrina je znala samo za građansko društvo u kojem se sprovodi beskrupulozna eksploatacija i koje mora biti zamenjeno novim poretkom u kojem će tek moći da zavlada prava sloboda;</a:t>
            </a:r>
            <a:endParaRPr lang="sr-Latn-CS" sz="2000" smtClean="0">
              <a:solidFill>
                <a:srgbClr val="000000"/>
              </a:solidFill>
              <a:effectLst/>
            </a:endParaRPr>
          </a:p>
          <a:p>
            <a:pPr lvl="1" eaLnBrk="1" hangingPunct="1">
              <a:lnSpc>
                <a:spcPct val="80000"/>
              </a:lnSpc>
            </a:pPr>
            <a:r>
              <a:rPr lang="sr-Latn-CS" sz="2000" smtClean="0">
                <a:solidFill>
                  <a:srgbClr val="000000"/>
                </a:solidFill>
                <a:effectLst/>
              </a:rPr>
              <a:t>nacionalistička doktrina je društvo shvatala kao </a:t>
            </a:r>
            <a:r>
              <a:rPr lang="sr-Latn-CS" sz="2000" smtClean="0">
                <a:solidFill>
                  <a:srgbClr val="FF0000"/>
                </a:solidFill>
                <a:effectLst/>
              </a:rPr>
              <a:t>sinonim za naciju</a:t>
            </a:r>
            <a:r>
              <a:rPr lang="sr-Latn-CS" sz="2000" smtClean="0">
                <a:solidFill>
                  <a:srgbClr val="000000"/>
                </a:solidFill>
                <a:effectLst/>
              </a:rPr>
              <a:t>, koja, kao ekskluzivna zajednica (“jedna i nedeljiva”) apsorbuje sve pojedince i eliminiše sva uža udruženja i koja se nalazi u trajnom sukobu sa drugim – istim takvim – nacijama.</a:t>
            </a:r>
            <a:endParaRPr lang="sr-Latn-CS" sz="2000" noProof="1" smtClean="0">
              <a:solidFill>
                <a:srgbClr val="000000"/>
              </a:solidFill>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52400" y="115888"/>
            <a:ext cx="8991600" cy="720725"/>
          </a:xfrm>
        </p:spPr>
        <p:txBody>
          <a:bodyPr/>
          <a:lstStyle/>
          <a:p>
            <a:pPr eaLnBrk="1" hangingPunct="1">
              <a:defRPr/>
            </a:pPr>
            <a:r>
              <a:rPr lang="sr-Latn-CS" sz="4000" dirty="0" smtClean="0">
                <a:solidFill>
                  <a:srgbClr val="FF0000"/>
                </a:solidFill>
              </a:rPr>
              <a:t>Klod-Anri de Sen-Simon (1760-1825)</a:t>
            </a:r>
            <a:endParaRPr lang="en-US" sz="4000" dirty="0" smtClean="0">
              <a:solidFill>
                <a:srgbClr val="FF0000"/>
              </a:solidFill>
            </a:endParaRPr>
          </a:p>
        </p:txBody>
      </p:sp>
      <p:sp>
        <p:nvSpPr>
          <p:cNvPr id="15363" name="Rectangle 3"/>
          <p:cNvSpPr>
            <a:spLocks noGrp="1" noChangeArrowheads="1"/>
          </p:cNvSpPr>
          <p:nvPr>
            <p:ph type="body" idx="1"/>
          </p:nvPr>
        </p:nvSpPr>
        <p:spPr>
          <a:xfrm>
            <a:off x="457200" y="981075"/>
            <a:ext cx="8572500" cy="5688013"/>
          </a:xfrm>
        </p:spPr>
        <p:txBody>
          <a:bodyPr/>
          <a:lstStyle/>
          <a:p>
            <a:pPr eaLnBrk="1" hangingPunct="1"/>
            <a:r>
              <a:rPr lang="sr-Latn-CS" sz="2000" smtClean="0">
                <a:solidFill>
                  <a:srgbClr val="000000"/>
                </a:solidFill>
                <a:effectLst/>
              </a:rPr>
              <a:t>Kao mladi aristokrata, željan avanturizma, </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Sen-Simon je otišao u Ameriku i borio se</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na strani revolucionara, protiv Engleza.</a:t>
            </a:r>
            <a:endParaRPr lang="sr-Latn-CS" sz="2000" smtClean="0">
              <a:solidFill>
                <a:srgbClr val="000000"/>
              </a:solidFill>
              <a:effectLst/>
            </a:endParaRPr>
          </a:p>
          <a:p>
            <a:pPr eaLnBrk="1" hangingPunct="1"/>
            <a:r>
              <a:rPr lang="sr-Latn-CS" sz="2000" smtClean="0">
                <a:solidFill>
                  <a:srgbClr val="000000"/>
                </a:solidFill>
                <a:effectLst/>
              </a:rPr>
              <a:t>Odmah po početku revolucije 1789. </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odrekao se plemićke titule tvrdeći da je</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časnije biti “građanin” nego “grof”. </a:t>
            </a:r>
            <a:endParaRPr lang="sr-Latn-CS" sz="2000" smtClean="0">
              <a:solidFill>
                <a:srgbClr val="000000"/>
              </a:solidFill>
              <a:effectLst/>
            </a:endParaRPr>
          </a:p>
          <a:p>
            <a:pPr eaLnBrk="1" hangingPunct="1"/>
            <a:r>
              <a:rPr lang="sr-Latn-CS" sz="2000" smtClean="0">
                <a:solidFill>
                  <a:srgbClr val="000000"/>
                </a:solidFill>
                <a:effectLst/>
              </a:rPr>
              <a:t>Počeo je da se bavi špekulantskim </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poslovima, zbog čega je zatvoren kao </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kontrarevolucionar i skoro giljotiniran </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(posle pada jakobinaca je oslobođen).</a:t>
            </a:r>
            <a:endParaRPr lang="sr-Latn-CS" sz="2000" smtClean="0">
              <a:solidFill>
                <a:srgbClr val="000000"/>
              </a:solidFill>
              <a:effectLst/>
            </a:endParaRPr>
          </a:p>
          <a:p>
            <a:pPr eaLnBrk="1" hangingPunct="1"/>
            <a:r>
              <a:rPr lang="sr-Latn-CS" sz="2000" smtClean="0">
                <a:solidFill>
                  <a:srgbClr val="000000"/>
                </a:solidFill>
                <a:effectLst/>
              </a:rPr>
              <a:t>Nakon neuspešne poslovne karijere i</a:t>
            </a:r>
            <a:endParaRPr lang="sr-Latn-CS" sz="2000" smtClean="0">
              <a:solidFill>
                <a:srgbClr val="000000"/>
              </a:solidFill>
              <a:effectLst/>
            </a:endParaRPr>
          </a:p>
          <a:p>
            <a:pPr eaLnBrk="1" hangingPunct="1">
              <a:buFont typeface="Wingdings" panose="05000000000000000000" pitchFamily="2" charset="2"/>
              <a:buNone/>
            </a:pPr>
            <a:r>
              <a:rPr lang="sr-Latn-CS" sz="2000" smtClean="0">
                <a:solidFill>
                  <a:srgbClr val="000000"/>
                </a:solidFill>
                <a:effectLst/>
              </a:rPr>
              <a:t>	braka, u 42. godini života, okrenuo se propovedanju i spisateljstvu.</a:t>
            </a:r>
            <a:endParaRPr lang="sr-Latn-CS" sz="2000" smtClean="0">
              <a:solidFill>
                <a:srgbClr val="000000"/>
              </a:solidFill>
              <a:effectLst/>
            </a:endParaRPr>
          </a:p>
          <a:p>
            <a:pPr eaLnBrk="1" hangingPunct="1"/>
            <a:r>
              <a:rPr lang="sr-Latn-CS" sz="2000" smtClean="0">
                <a:solidFill>
                  <a:srgbClr val="000000"/>
                </a:solidFill>
                <a:effectLst/>
              </a:rPr>
              <a:t>Živi skromno, uglavnom ga izdržavaju prijatelji i porodica.</a:t>
            </a:r>
            <a:endParaRPr lang="sr-Latn-CS" sz="2000" smtClean="0">
              <a:solidFill>
                <a:srgbClr val="000000"/>
              </a:solidFill>
              <a:effectLst/>
            </a:endParaRPr>
          </a:p>
          <a:p>
            <a:pPr eaLnBrk="1" hangingPunct="1"/>
            <a:r>
              <a:rPr lang="sr-Latn-CS" sz="2000" smtClean="0">
                <a:solidFill>
                  <a:srgbClr val="000000"/>
                </a:solidFill>
                <a:effectLst/>
              </a:rPr>
              <a:t>Podržavao je Napoleona i verovao da on otpočinje novu svetsku epohu.</a:t>
            </a:r>
            <a:endParaRPr lang="sr-Latn-CS" sz="2000" smtClean="0">
              <a:solidFill>
                <a:srgbClr val="000000"/>
              </a:solidFill>
              <a:effectLst/>
            </a:endParaRPr>
          </a:p>
          <a:p>
            <a:pPr eaLnBrk="1" hangingPunct="1"/>
            <a:r>
              <a:rPr lang="sr-Latn-CS" sz="2000" smtClean="0">
                <a:solidFill>
                  <a:srgbClr val="000000"/>
                </a:solidFill>
                <a:effectLst/>
              </a:rPr>
              <a:t>Nakon 1815. umereno je podržavao restaurisanu monarhiju.</a:t>
            </a:r>
            <a:endParaRPr lang="sr-Latn-CS" sz="2000" smtClean="0">
              <a:solidFill>
                <a:srgbClr val="000000"/>
              </a:solidFill>
              <a:effectLst/>
            </a:endParaRPr>
          </a:p>
        </p:txBody>
      </p:sp>
      <p:pic>
        <p:nvPicPr>
          <p:cNvPr id="15364" name="Picture 10" descr="Labille-Guyard_Portrait-of-Claude-Henri-de-Rouvroy-Count-of-Saint-Simon"/>
          <p:cNvPicPr>
            <a:picLocks noChangeAspect="1" noChangeArrowheads="1"/>
          </p:cNvPicPr>
          <p:nvPr/>
        </p:nvPicPr>
        <p:blipFill>
          <a:blip r:embed="rId1" cstate="print"/>
          <a:srcRect/>
          <a:stretch>
            <a:fillRect/>
          </a:stretch>
        </p:blipFill>
        <p:spPr bwMode="auto">
          <a:xfrm>
            <a:off x="5751513" y="1125538"/>
            <a:ext cx="3105150" cy="3816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457200" y="381000"/>
            <a:ext cx="8229600" cy="815975"/>
          </a:xfrm>
        </p:spPr>
        <p:txBody>
          <a:bodyPr/>
          <a:lstStyle/>
          <a:p>
            <a:pPr eaLnBrk="1" hangingPunct="1">
              <a:defRPr/>
            </a:pPr>
            <a:r>
              <a:rPr lang="sr-Latn-CS" sz="4000" dirty="0" smtClean="0">
                <a:solidFill>
                  <a:srgbClr val="FF0000"/>
                </a:solidFill>
              </a:rPr>
              <a:t>Prvi uticaj: boravak u Americi</a:t>
            </a:r>
            <a:endParaRPr lang="sr-Latn-CS" sz="4000" noProof="1" smtClean="0">
              <a:solidFill>
                <a:srgbClr val="FF0000"/>
              </a:solidFill>
            </a:endParaRPr>
          </a:p>
        </p:txBody>
      </p:sp>
      <p:sp>
        <p:nvSpPr>
          <p:cNvPr id="17411" name="Rectangle 3"/>
          <p:cNvSpPr>
            <a:spLocks noGrp="1" noChangeArrowheads="1"/>
          </p:cNvSpPr>
          <p:nvPr>
            <p:ph type="body" idx="1"/>
          </p:nvPr>
        </p:nvSpPr>
        <p:spPr>
          <a:xfrm>
            <a:off x="457200" y="1844675"/>
            <a:ext cx="8229600" cy="4251325"/>
          </a:xfrm>
        </p:spPr>
        <p:txBody>
          <a:bodyPr/>
          <a:lstStyle/>
          <a:p>
            <a:pPr eaLnBrk="1" hangingPunct="1">
              <a:lnSpc>
                <a:spcPct val="90000"/>
              </a:lnSpc>
            </a:pPr>
            <a:r>
              <a:rPr lang="sr-Latn-CS" sz="2400" smtClean="0">
                <a:solidFill>
                  <a:srgbClr val="000000"/>
                </a:solidFill>
                <a:effectLst/>
              </a:rPr>
              <a:t>“U Americi, boreći se za </a:t>
            </a:r>
            <a:r>
              <a:rPr lang="sr-Latn-CS" sz="2400" smtClean="0">
                <a:solidFill>
                  <a:srgbClr val="339966"/>
                </a:solidFill>
                <a:effectLst/>
              </a:rPr>
              <a:t>industrijsku slobodu</a:t>
            </a:r>
            <a:r>
              <a:rPr lang="sr-Latn-CS" sz="2400" smtClean="0">
                <a:solidFill>
                  <a:srgbClr val="000000"/>
                </a:solidFill>
                <a:effectLst/>
              </a:rPr>
              <a:t>, osetio sam žarku želju da i u svojoj zemlji vidim tu biljku drugog sveta kako cveta i ta je želja zavladala potom svim mojim mislima. Proučavajući tok stvari, neprestano sam samog sebe sve više uveravao da </a:t>
            </a:r>
            <a:r>
              <a:rPr lang="sr-Latn-CS" sz="2400" smtClean="0">
                <a:solidFill>
                  <a:srgbClr val="339966"/>
                </a:solidFill>
                <a:effectLst/>
              </a:rPr>
              <a:t>napredak civilizacije </a:t>
            </a:r>
            <a:r>
              <a:rPr lang="sr-Latn-CS" sz="2400" smtClean="0">
                <a:solidFill>
                  <a:srgbClr val="000000"/>
                </a:solidFill>
                <a:effectLst/>
              </a:rPr>
              <a:t>nema drugog cilja. Taj cilj istinske slobode, istinske sreće naroda, dozivao sam svom strašću svojih želja; svaki događaj za koji mi se činilo da mu vodi, bio je za mene nova radost, nova nada. Izbila je Francuska revolucija, ona se isprva činila sasvim industrijskom, ali je naskoro izgubila to obeležje, a svi su napori za postizanje slobode urodili tiranijom i vojnim despotizmom.”</a:t>
            </a:r>
            <a:endParaRPr lang="sr-Latn-CS" sz="2400" noProof="1" smtClean="0">
              <a:solidFill>
                <a:srgbClr val="000000"/>
              </a:solidFill>
              <a:effectLs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468313" y="188913"/>
            <a:ext cx="8229600" cy="600075"/>
          </a:xfrm>
        </p:spPr>
        <p:txBody>
          <a:bodyPr/>
          <a:lstStyle/>
          <a:p>
            <a:pPr eaLnBrk="1" hangingPunct="1">
              <a:defRPr/>
            </a:pPr>
            <a:r>
              <a:rPr lang="sr-Latn-CS" sz="4000" dirty="0" smtClean="0">
                <a:solidFill>
                  <a:srgbClr val="FF0000"/>
                </a:solidFill>
              </a:rPr>
              <a:t>Shvatanje industrije (proizvodnje)</a:t>
            </a:r>
            <a:endParaRPr lang="sr-Latn-CS" sz="4000" noProof="1" smtClean="0">
              <a:solidFill>
                <a:srgbClr val="FF0000"/>
              </a:solidFill>
            </a:endParaRPr>
          </a:p>
        </p:txBody>
      </p:sp>
      <p:sp>
        <p:nvSpPr>
          <p:cNvPr id="18435" name="Rectangle 3"/>
          <p:cNvSpPr>
            <a:spLocks noGrp="1" noChangeArrowheads="1"/>
          </p:cNvSpPr>
          <p:nvPr>
            <p:ph type="body" idx="1"/>
          </p:nvPr>
        </p:nvSpPr>
        <p:spPr>
          <a:xfrm>
            <a:off x="179388" y="1052513"/>
            <a:ext cx="8856662" cy="5616575"/>
          </a:xfrm>
        </p:spPr>
        <p:txBody>
          <a:bodyPr/>
          <a:lstStyle/>
          <a:p>
            <a:pPr eaLnBrk="1" hangingPunct="1">
              <a:lnSpc>
                <a:spcPct val="80000"/>
              </a:lnSpc>
            </a:pPr>
            <a:r>
              <a:rPr lang="sr-Latn-CS" sz="2000" smtClean="0">
                <a:solidFill>
                  <a:srgbClr val="000000"/>
                </a:solidFill>
                <a:effectLst/>
              </a:rPr>
              <a:t>“Društvo je savez ljudi koji se bave korisnim poslovima”.</a:t>
            </a:r>
            <a:endParaRPr lang="sr-Latn-CS" sz="2000" smtClean="0">
              <a:solidFill>
                <a:srgbClr val="000000"/>
              </a:solidFill>
              <a:effectLst/>
            </a:endParaRPr>
          </a:p>
          <a:p>
            <a:pPr eaLnBrk="1" hangingPunct="1">
              <a:lnSpc>
                <a:spcPct val="80000"/>
              </a:lnSpc>
            </a:pPr>
            <a:r>
              <a:rPr lang="sr-Latn-CS" sz="2000" smtClean="0">
                <a:solidFill>
                  <a:srgbClr val="000000"/>
                </a:solidFill>
                <a:effectLst/>
              </a:rPr>
              <a:t>Čovek se </a:t>
            </a:r>
            <a:r>
              <a:rPr lang="sr-Latn-CS" sz="2000" smtClean="0">
                <a:solidFill>
                  <a:srgbClr val="339966"/>
                </a:solidFill>
                <a:effectLst/>
              </a:rPr>
              <a:t>po prirodi </a:t>
            </a:r>
            <a:r>
              <a:rPr lang="sr-Latn-CS" sz="2000" smtClean="0">
                <a:solidFill>
                  <a:srgbClr val="000000"/>
                </a:solidFill>
                <a:effectLst/>
              </a:rPr>
              <a:t>suočava sa iskušenjem </a:t>
            </a:r>
            <a:r>
              <a:rPr lang="sr-Latn-CS" sz="2000" smtClean="0">
                <a:solidFill>
                  <a:srgbClr val="339966"/>
                </a:solidFill>
                <a:effectLst/>
              </a:rPr>
              <a:t>lenjosti </a:t>
            </a:r>
            <a:r>
              <a:rPr lang="sr-Latn-CS" sz="2000" smtClean="0">
                <a:solidFill>
                  <a:srgbClr val="000000"/>
                </a:solidFill>
                <a:effectLst/>
              </a:rPr>
              <a:t>i pokorava </a:t>
            </a:r>
            <a:r>
              <a:rPr lang="sr-Latn-CS" sz="2000" smtClean="0">
                <a:solidFill>
                  <a:srgbClr val="339966"/>
                </a:solidFill>
                <a:effectLst/>
              </a:rPr>
              <a:t>zakonu ličnog interesa</a:t>
            </a:r>
            <a:r>
              <a:rPr lang="sr-Latn-CS" sz="2000" smtClean="0">
                <a:solidFill>
                  <a:srgbClr val="000000"/>
                </a:solidFill>
                <a:effectLst/>
              </a:rPr>
              <a:t>. </a:t>
            </a:r>
            <a:endParaRPr lang="sr-Latn-CS" sz="2000" smtClean="0">
              <a:solidFill>
                <a:srgbClr val="000000"/>
              </a:solidFill>
              <a:effectLst/>
            </a:endParaRPr>
          </a:p>
          <a:p>
            <a:pPr eaLnBrk="1" hangingPunct="1">
              <a:lnSpc>
                <a:spcPct val="80000"/>
              </a:lnSpc>
            </a:pPr>
            <a:r>
              <a:rPr lang="sr-Latn-CS" sz="2000" smtClean="0">
                <a:solidFill>
                  <a:srgbClr val="339966"/>
                </a:solidFill>
                <a:effectLst/>
              </a:rPr>
              <a:t>Sloboda</a:t>
            </a:r>
            <a:r>
              <a:rPr lang="sr-Latn-CS" sz="2000" smtClean="0">
                <a:solidFill>
                  <a:srgbClr val="000000"/>
                </a:solidFill>
                <a:effectLst/>
              </a:rPr>
              <a:t> za čoveka koji je prevladao lenjost i podvrgao se zakonu ličnog interesa znači </a:t>
            </a:r>
            <a:r>
              <a:rPr lang="sr-Latn-CS" sz="2000" smtClean="0">
                <a:solidFill>
                  <a:srgbClr val="339966"/>
                </a:solidFill>
                <a:effectLst/>
              </a:rPr>
              <a:t>slobodu proizvodnje i uživanja u onome što je proizvedeno</a:t>
            </a:r>
            <a:r>
              <a:rPr lang="sr-Latn-CS" sz="2000" smtClean="0">
                <a:solidFill>
                  <a:srgbClr val="000000"/>
                </a:solidFill>
                <a:effectLst/>
              </a:rPr>
              <a:t>.</a:t>
            </a:r>
            <a:endParaRPr lang="sr-Latn-CS" sz="2000" smtClean="0">
              <a:solidFill>
                <a:srgbClr val="000000"/>
              </a:solidFill>
              <a:effectLst/>
            </a:endParaRPr>
          </a:p>
          <a:p>
            <a:pPr eaLnBrk="1" hangingPunct="1">
              <a:lnSpc>
                <a:spcPct val="80000"/>
              </a:lnSpc>
            </a:pPr>
            <a:r>
              <a:rPr lang="sr-Latn-CS" sz="2000" smtClean="0">
                <a:solidFill>
                  <a:srgbClr val="000000"/>
                </a:solidFill>
                <a:effectLst/>
              </a:rPr>
              <a:t>Da bi mogao biti slobodan, čovek hoće da živi u društvu:</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koje nije uređeno ni anarhično ni despotski, </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u kojem ne mora da izdržava parazite.</a:t>
            </a:r>
            <a:endParaRPr lang="sr-Latn-CS" sz="1800" smtClean="0">
              <a:solidFill>
                <a:srgbClr val="000000"/>
              </a:solidFill>
              <a:effectLst/>
            </a:endParaRPr>
          </a:p>
          <a:p>
            <a:pPr eaLnBrk="1" hangingPunct="1">
              <a:lnSpc>
                <a:spcPct val="80000"/>
              </a:lnSpc>
            </a:pPr>
            <a:r>
              <a:rPr lang="sr-Latn-CS" sz="2000" smtClean="0">
                <a:solidFill>
                  <a:srgbClr val="000000"/>
                </a:solidFill>
                <a:effectLst/>
              </a:rPr>
              <a:t>Društvo slobodnih ljudi jeste industrijsko (proizvođačko) društvo.</a:t>
            </a:r>
            <a:endParaRPr lang="sr-Latn-CS" sz="2000" smtClean="0">
              <a:solidFill>
                <a:srgbClr val="000000"/>
              </a:solidFill>
              <a:effectLst/>
            </a:endParaRPr>
          </a:p>
          <a:p>
            <a:pPr eaLnBrk="1" hangingPunct="1">
              <a:lnSpc>
                <a:spcPct val="80000"/>
              </a:lnSpc>
            </a:pPr>
            <a:r>
              <a:rPr lang="sr-Latn-CS" sz="2000" smtClean="0">
                <a:solidFill>
                  <a:srgbClr val="000000"/>
                </a:solidFill>
                <a:effectLst/>
              </a:rPr>
              <a:t>“Celo ljudsko društvo zasniva se na industriji. Industrija je jedina garantija njegovog postojanja, jedini </a:t>
            </a:r>
            <a:r>
              <a:rPr lang="sr-Latn-CS" sz="2000" smtClean="0">
                <a:solidFill>
                  <a:srgbClr val="339966"/>
                </a:solidFill>
                <a:effectLst/>
              </a:rPr>
              <a:t>izvor sveg bogatstva i blagostanja</a:t>
            </a:r>
            <a:r>
              <a:rPr lang="sr-Latn-CS" sz="2000" smtClean="0">
                <a:solidFill>
                  <a:srgbClr val="000000"/>
                </a:solidFill>
                <a:effectLst/>
              </a:rPr>
              <a:t>.”</a:t>
            </a:r>
            <a:endParaRPr lang="sr-Latn-CS" sz="2000" smtClean="0">
              <a:solidFill>
                <a:srgbClr val="000000"/>
              </a:solidFill>
              <a:effectLst/>
            </a:endParaRPr>
          </a:p>
          <a:p>
            <a:pPr eaLnBrk="1" hangingPunct="1">
              <a:lnSpc>
                <a:spcPct val="80000"/>
              </a:lnSpc>
            </a:pPr>
            <a:r>
              <a:rPr lang="sr-Latn-CS" sz="2000" smtClean="0">
                <a:solidFill>
                  <a:srgbClr val="000000"/>
                </a:solidFill>
                <a:effectLst/>
              </a:rPr>
              <a:t>“Industrija je samo jedno prostrano telo u kojem se svi udovi međusobno slažu i </a:t>
            </a:r>
            <a:r>
              <a:rPr lang="sr-Latn-CS" sz="2000" smtClean="0">
                <a:solidFill>
                  <a:srgbClr val="339966"/>
                </a:solidFill>
                <a:effectLst/>
              </a:rPr>
              <a:t>solidarni </a:t>
            </a:r>
            <a:r>
              <a:rPr lang="sr-Latn-CS" sz="2000" smtClean="0">
                <a:solidFill>
                  <a:srgbClr val="000000"/>
                </a:solidFill>
                <a:effectLst/>
              </a:rPr>
              <a:t>su: dobro i zlo svakog dela pogađa sve druge”.</a:t>
            </a:r>
            <a:endParaRPr lang="sr-Latn-CS" sz="2000" smtClean="0">
              <a:solidFill>
                <a:srgbClr val="000000"/>
              </a:solidFill>
              <a:effectLst/>
            </a:endParaRPr>
          </a:p>
          <a:p>
            <a:pPr eaLnBrk="1" hangingPunct="1">
              <a:lnSpc>
                <a:spcPct val="80000"/>
              </a:lnSpc>
            </a:pPr>
            <a:r>
              <a:rPr lang="sr-Latn-CS" sz="2000" smtClean="0">
                <a:solidFill>
                  <a:srgbClr val="000000"/>
                </a:solidFill>
                <a:effectLst/>
              </a:rPr>
              <a:t>Industrijskim društvom se ne vlada, nego upravlja – </a:t>
            </a:r>
            <a:r>
              <a:rPr lang="sr-Latn-CS" sz="2000" smtClean="0">
                <a:solidFill>
                  <a:srgbClr val="339966"/>
                </a:solidFill>
                <a:effectLst/>
              </a:rPr>
              <a:t>upravljanje je organizovanje korisnih poslova kako bi raslo blagostanje svih članova društva</a:t>
            </a:r>
            <a:r>
              <a:rPr lang="sr-Latn-CS" sz="2000" smtClean="0">
                <a:solidFill>
                  <a:srgbClr val="000000"/>
                </a:solidFill>
                <a:effectLst/>
              </a:rPr>
              <a:t>.</a:t>
            </a:r>
            <a:endParaRPr lang="sr-Latn-CS" sz="2000" smtClean="0">
              <a:solidFill>
                <a:srgbClr val="000000"/>
              </a:solidFill>
              <a:effectLst/>
            </a:endParaRPr>
          </a:p>
          <a:p>
            <a:pPr eaLnBrk="1" hangingPunct="1">
              <a:lnSpc>
                <a:spcPct val="80000"/>
              </a:lnSpc>
            </a:pPr>
            <a:r>
              <a:rPr lang="sr-Latn-CS" sz="2000" smtClean="0">
                <a:solidFill>
                  <a:srgbClr val="000000"/>
                </a:solidFill>
                <a:effectLst/>
              </a:rPr>
              <a:t>Svojina je tokom celokupne istorije čovečanstva bila motor svih društvenih promena; ona određuje i državno uređenje i oblik vladavine.</a:t>
            </a:r>
            <a:endParaRPr lang="sr-Latn-CS" sz="2000" smtClean="0">
              <a:solidFill>
                <a:srgbClr val="000000"/>
              </a:solidFill>
              <a:effectLst/>
            </a:endParaRPr>
          </a:p>
          <a:p>
            <a:pPr eaLnBrk="1" hangingPunct="1">
              <a:lnSpc>
                <a:spcPct val="80000"/>
              </a:lnSpc>
            </a:pPr>
            <a:r>
              <a:rPr lang="sr-Latn-CS" sz="2000" smtClean="0">
                <a:solidFill>
                  <a:srgbClr val="000000"/>
                </a:solidFill>
                <a:effectLst/>
              </a:rPr>
              <a:t>Razvijenom industrijskom društvu najprimerenija je </a:t>
            </a:r>
            <a:r>
              <a:rPr lang="sr-Latn-CS" sz="2000" smtClean="0">
                <a:solidFill>
                  <a:srgbClr val="339966"/>
                </a:solidFill>
                <a:effectLst/>
              </a:rPr>
              <a:t>državna svojina</a:t>
            </a:r>
            <a:r>
              <a:rPr lang="sr-Latn-CS" sz="2000" smtClean="0">
                <a:solidFill>
                  <a:srgbClr val="000000"/>
                </a:solidFill>
                <a:effectLst/>
              </a:rPr>
              <a:t>.</a:t>
            </a:r>
            <a:endParaRPr lang="sr-Latn-CS" sz="2000" noProof="1" smtClean="0">
              <a:solidFill>
                <a:srgbClr val="000000"/>
              </a:solidFill>
              <a:effectLs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395288" y="381000"/>
            <a:ext cx="8291512" cy="960438"/>
          </a:xfrm>
        </p:spPr>
        <p:txBody>
          <a:bodyPr/>
          <a:lstStyle/>
          <a:p>
            <a:pPr eaLnBrk="1" hangingPunct="1">
              <a:defRPr/>
            </a:pPr>
            <a:r>
              <a:rPr lang="sr-Latn-CS" sz="3200" dirty="0" smtClean="0">
                <a:solidFill>
                  <a:srgbClr val="FF0000"/>
                </a:solidFill>
              </a:rPr>
              <a:t>Drugi uticaj:</a:t>
            </a:r>
            <a:r>
              <a:rPr lang="sr-Latn-CS" sz="3200" noProof="1" smtClean="0">
                <a:solidFill>
                  <a:srgbClr val="FF0000"/>
                </a:solidFill>
              </a:rPr>
              <a:t> </a:t>
            </a:r>
            <a:r>
              <a:rPr lang="sr-Latn-CS" sz="3200" dirty="0" smtClean="0">
                <a:solidFill>
                  <a:srgbClr val="FF0000"/>
                </a:solidFill>
              </a:rPr>
              <a:t>K</a:t>
            </a:r>
            <a:r>
              <a:rPr lang="sr-Latn-CS" sz="3200" noProof="1" smtClean="0">
                <a:solidFill>
                  <a:srgbClr val="FF0000"/>
                </a:solidFill>
              </a:rPr>
              <a:t>ondor</a:t>
            </a:r>
            <a:r>
              <a:rPr lang="sr-Latn-CS" sz="3200" dirty="0" smtClean="0">
                <a:solidFill>
                  <a:srgbClr val="FF0000"/>
                </a:solidFill>
              </a:rPr>
              <a:t>s</a:t>
            </a:r>
            <a:r>
              <a:rPr lang="sr-Latn-CS" sz="3200" noProof="1" smtClean="0">
                <a:solidFill>
                  <a:srgbClr val="FF0000"/>
                </a:solidFill>
              </a:rPr>
              <a:t>e</a:t>
            </a:r>
            <a:r>
              <a:rPr lang="sr-Latn-CS" sz="3200" dirty="0" smtClean="0">
                <a:solidFill>
                  <a:srgbClr val="FF0000"/>
                </a:solidFill>
              </a:rPr>
              <a:t>ov</a:t>
            </a:r>
            <a:r>
              <a:rPr lang="sr-Latn-CS" sz="3200" noProof="1" smtClean="0">
                <a:solidFill>
                  <a:srgbClr val="FF0000"/>
                </a:solidFill>
              </a:rPr>
              <a:t> </a:t>
            </a:r>
            <a:r>
              <a:rPr lang="sr-Latn-CS" sz="3200" i="1" dirty="0" smtClean="0">
                <a:solidFill>
                  <a:srgbClr val="FF0000"/>
                </a:solidFill>
              </a:rPr>
              <a:t>Nacrt za istorijsku sliku napretka ljudskog uma </a:t>
            </a:r>
            <a:r>
              <a:rPr lang="sr-Latn-CS" sz="3200" dirty="0" smtClean="0">
                <a:solidFill>
                  <a:srgbClr val="FF0000"/>
                </a:solidFill>
              </a:rPr>
              <a:t>(1794)</a:t>
            </a:r>
            <a:endParaRPr lang="sr-Latn-CS" sz="3200" noProof="1" smtClean="0">
              <a:solidFill>
                <a:srgbClr val="FF0000"/>
              </a:solidFill>
            </a:endParaRPr>
          </a:p>
        </p:txBody>
      </p:sp>
      <p:sp>
        <p:nvSpPr>
          <p:cNvPr id="19459" name="Rectangle 3"/>
          <p:cNvSpPr>
            <a:spLocks noGrp="1" noChangeArrowheads="1"/>
          </p:cNvSpPr>
          <p:nvPr>
            <p:ph type="body" idx="1"/>
          </p:nvPr>
        </p:nvSpPr>
        <p:spPr>
          <a:xfrm>
            <a:off x="457200" y="1557338"/>
            <a:ext cx="8229600" cy="5111750"/>
          </a:xfrm>
        </p:spPr>
        <p:txBody>
          <a:bodyPr/>
          <a:lstStyle/>
          <a:p>
            <a:pPr eaLnBrk="1" hangingPunct="1">
              <a:lnSpc>
                <a:spcPct val="80000"/>
              </a:lnSpc>
            </a:pPr>
            <a:r>
              <a:rPr lang="sr-Latn-CS" sz="2400" smtClean="0">
                <a:solidFill>
                  <a:srgbClr val="000000"/>
                </a:solidFill>
                <a:effectLst/>
              </a:rPr>
              <a:t>Vrhunac </a:t>
            </a:r>
            <a:r>
              <a:rPr lang="sr-Latn-CS" sz="2400" smtClean="0">
                <a:solidFill>
                  <a:srgbClr val="339966"/>
                </a:solidFill>
                <a:effectLst/>
              </a:rPr>
              <a:t>prosvetiteljske filozofije </a:t>
            </a:r>
            <a:r>
              <a:rPr lang="sr-Latn-CS" sz="2400" smtClean="0">
                <a:solidFill>
                  <a:srgbClr val="000000"/>
                </a:solidFill>
                <a:effectLst/>
              </a:rPr>
              <a:t>istorije koja </a:t>
            </a:r>
            <a:r>
              <a:rPr lang="sr-Latn-CS" sz="2400" smtClean="0">
                <a:solidFill>
                  <a:srgbClr val="339966"/>
                </a:solidFill>
                <a:effectLst/>
              </a:rPr>
              <a:t>sociologiji</a:t>
            </a:r>
            <a:endParaRPr lang="sr-Latn-CS" sz="2400" smtClean="0">
              <a:solidFill>
                <a:srgbClr val="339966"/>
              </a:solidFill>
              <a:effectLst/>
            </a:endParaRPr>
          </a:p>
          <a:p>
            <a:pPr eaLnBrk="1" hangingPunct="1">
              <a:lnSpc>
                <a:spcPct val="80000"/>
              </a:lnSpc>
              <a:buFont typeface="Wingdings" panose="05000000000000000000" pitchFamily="2" charset="2"/>
              <a:buNone/>
            </a:pPr>
            <a:r>
              <a:rPr lang="sr-Latn-CS" sz="2400" smtClean="0">
                <a:solidFill>
                  <a:srgbClr val="339966"/>
                </a:solidFill>
                <a:effectLst/>
              </a:rPr>
              <a:t>	daje osnovnu ideju</a:t>
            </a:r>
            <a:r>
              <a:rPr lang="sr-Latn-CS" sz="2400" smtClean="0">
                <a:solidFill>
                  <a:srgbClr val="000000"/>
                </a:solidFill>
                <a:effectLst/>
              </a:rPr>
              <a:t>: da usavršavanje  </a:t>
            </a:r>
            <a:endParaRPr lang="sr-Latn-CS" sz="2400" smtClean="0">
              <a:solidFill>
                <a:srgbClr val="000000"/>
              </a:solidFill>
              <a:effectLst/>
            </a:endParaRPr>
          </a:p>
          <a:p>
            <a:pPr eaLnBrk="1" hangingPunct="1">
              <a:lnSpc>
                <a:spcPct val="80000"/>
              </a:lnSpc>
              <a:buFont typeface="Wingdings" panose="05000000000000000000" pitchFamily="2" charset="2"/>
              <a:buNone/>
            </a:pPr>
            <a:r>
              <a:rPr lang="sr-Latn-CS" sz="2400" smtClean="0">
                <a:solidFill>
                  <a:srgbClr val="000000"/>
                </a:solidFill>
                <a:effectLst/>
              </a:rPr>
              <a:t>	razuma pokreće čovečanstvo da </a:t>
            </a:r>
            <a:endParaRPr lang="sr-Latn-CS" sz="2400" smtClean="0">
              <a:solidFill>
                <a:srgbClr val="000000"/>
              </a:solidFill>
              <a:effectLst/>
            </a:endParaRPr>
          </a:p>
          <a:p>
            <a:pPr eaLnBrk="1" hangingPunct="1">
              <a:lnSpc>
                <a:spcPct val="80000"/>
              </a:lnSpc>
              <a:buFont typeface="Wingdings" panose="05000000000000000000" pitchFamily="2" charset="2"/>
              <a:buNone/>
            </a:pPr>
            <a:r>
              <a:rPr lang="sr-Latn-CS" sz="2400" smtClean="0">
                <a:solidFill>
                  <a:srgbClr val="000000"/>
                </a:solidFill>
                <a:effectLst/>
              </a:rPr>
              <a:t>	stalno napreduje ka savršenstvu</a:t>
            </a:r>
            <a:r>
              <a:rPr lang="sr-Latn-CS" sz="2400" noProof="1" smtClean="0">
                <a:solidFill>
                  <a:srgbClr val="000000"/>
                </a:solidFill>
                <a:effectLst/>
              </a:rPr>
              <a:t>.</a:t>
            </a:r>
            <a:endParaRPr lang="sr-Latn-CS" sz="2400" smtClean="0">
              <a:solidFill>
                <a:srgbClr val="000000"/>
              </a:solidFill>
              <a:effectLst/>
            </a:endParaRPr>
          </a:p>
          <a:p>
            <a:pPr eaLnBrk="1" hangingPunct="1">
              <a:lnSpc>
                <a:spcPct val="80000"/>
              </a:lnSpc>
            </a:pPr>
            <a:r>
              <a:rPr lang="sr-Latn-CS" sz="2400" smtClean="0">
                <a:solidFill>
                  <a:srgbClr val="000000"/>
                </a:solidFill>
                <a:effectLst/>
              </a:rPr>
              <a:t>Prošavši već kroz devet faza, </a:t>
            </a:r>
            <a:endParaRPr lang="sr-Latn-CS" sz="2400" smtClean="0">
              <a:solidFill>
                <a:srgbClr val="000000"/>
              </a:solidFill>
              <a:effectLst/>
            </a:endParaRPr>
          </a:p>
          <a:p>
            <a:pPr eaLnBrk="1" hangingPunct="1">
              <a:lnSpc>
                <a:spcPct val="80000"/>
              </a:lnSpc>
              <a:buFont typeface="Wingdings" panose="05000000000000000000" pitchFamily="2" charset="2"/>
              <a:buNone/>
            </a:pPr>
            <a:r>
              <a:rPr lang="sr-Latn-CS" sz="2400" smtClean="0">
                <a:solidFill>
                  <a:srgbClr val="000000"/>
                </a:solidFill>
                <a:effectLst/>
              </a:rPr>
              <a:t>	čovečanstvo se nalazi pred </a:t>
            </a:r>
            <a:endParaRPr lang="sr-Latn-CS" sz="2400" smtClean="0">
              <a:solidFill>
                <a:srgbClr val="000000"/>
              </a:solidFill>
              <a:effectLst/>
            </a:endParaRPr>
          </a:p>
          <a:p>
            <a:pPr eaLnBrk="1" hangingPunct="1">
              <a:lnSpc>
                <a:spcPct val="80000"/>
              </a:lnSpc>
              <a:buFont typeface="Wingdings" panose="05000000000000000000" pitchFamily="2" charset="2"/>
              <a:buNone/>
            </a:pPr>
            <a:r>
              <a:rPr lang="sr-Latn-CS" sz="2400" smtClean="0">
                <a:solidFill>
                  <a:srgbClr val="000000"/>
                </a:solidFill>
                <a:effectLst/>
              </a:rPr>
              <a:t>	ulaskom u desetu, poslednju fazu, </a:t>
            </a:r>
            <a:endParaRPr lang="sr-Latn-CS" sz="2400" smtClean="0">
              <a:solidFill>
                <a:srgbClr val="000000"/>
              </a:solidFill>
              <a:effectLst/>
            </a:endParaRPr>
          </a:p>
          <a:p>
            <a:pPr eaLnBrk="1" hangingPunct="1">
              <a:lnSpc>
                <a:spcPct val="80000"/>
              </a:lnSpc>
              <a:buFont typeface="Wingdings" panose="05000000000000000000" pitchFamily="2" charset="2"/>
              <a:buNone/>
            </a:pPr>
            <a:r>
              <a:rPr lang="sr-Latn-CS" sz="2400" smtClean="0">
                <a:solidFill>
                  <a:srgbClr val="000000"/>
                </a:solidFill>
                <a:effectLst/>
              </a:rPr>
              <a:t>	koju će karakterisati:</a:t>
            </a:r>
            <a:endParaRPr lang="sr-Latn-CS" sz="2400" noProof="1" smtClean="0">
              <a:solidFill>
                <a:srgbClr val="000000"/>
              </a:solidFill>
              <a:effectLst/>
            </a:endParaRPr>
          </a:p>
          <a:p>
            <a:pPr lvl="1" eaLnBrk="1" hangingPunct="1">
              <a:lnSpc>
                <a:spcPct val="80000"/>
              </a:lnSpc>
            </a:pPr>
            <a:r>
              <a:rPr lang="sr-Latn-CS" sz="2000" smtClean="0">
                <a:solidFill>
                  <a:srgbClr val="000000"/>
                </a:solidFill>
                <a:effectLst/>
              </a:rPr>
              <a:t>pravna jednakost svih nacija na svetu,</a:t>
            </a:r>
            <a:endParaRPr lang="sr-Latn-CS" sz="2000" noProof="1" smtClean="0">
              <a:solidFill>
                <a:srgbClr val="000000"/>
              </a:solidFill>
              <a:effectLst/>
            </a:endParaRPr>
          </a:p>
          <a:p>
            <a:pPr lvl="1" eaLnBrk="1" hangingPunct="1">
              <a:lnSpc>
                <a:spcPct val="80000"/>
              </a:lnSpc>
            </a:pPr>
            <a:r>
              <a:rPr lang="sr-Latn-CS" sz="2000" smtClean="0">
                <a:solidFill>
                  <a:srgbClr val="000000"/>
                </a:solidFill>
                <a:effectLst/>
              </a:rPr>
              <a:t>pravna jednakost svih društvenih klasa i</a:t>
            </a:r>
            <a:endParaRPr lang="sr-Latn-CS" sz="2000" noProof="1" smtClean="0">
              <a:solidFill>
                <a:srgbClr val="000000"/>
              </a:solidFill>
              <a:effectLst/>
            </a:endParaRPr>
          </a:p>
          <a:p>
            <a:pPr lvl="1" eaLnBrk="1" hangingPunct="1">
              <a:lnSpc>
                <a:spcPct val="80000"/>
              </a:lnSpc>
            </a:pPr>
            <a:r>
              <a:rPr lang="sr-Latn-CS" sz="2000" noProof="1" smtClean="0">
                <a:solidFill>
                  <a:srgbClr val="000000"/>
                </a:solidFill>
                <a:effectLst/>
              </a:rPr>
              <a:t>intele</a:t>
            </a:r>
            <a:r>
              <a:rPr lang="sr-Latn-CS" sz="2000" smtClean="0">
                <a:solidFill>
                  <a:srgbClr val="000000"/>
                </a:solidFill>
                <a:effectLst/>
              </a:rPr>
              <a:t>k</a:t>
            </a:r>
            <a:r>
              <a:rPr lang="sr-Latn-CS" sz="2000" noProof="1" smtClean="0">
                <a:solidFill>
                  <a:srgbClr val="000000"/>
                </a:solidFill>
                <a:effectLst/>
              </a:rPr>
              <a:t>tual</a:t>
            </a:r>
            <a:r>
              <a:rPr lang="sr-Latn-CS" sz="2000" smtClean="0">
                <a:solidFill>
                  <a:srgbClr val="000000"/>
                </a:solidFill>
                <a:effectLst/>
              </a:rPr>
              <a:t>no</a:t>
            </a:r>
            <a:r>
              <a:rPr lang="sr-Latn-CS" sz="2000" noProof="1" smtClean="0">
                <a:solidFill>
                  <a:srgbClr val="000000"/>
                </a:solidFill>
                <a:effectLst/>
              </a:rPr>
              <a:t>, moral</a:t>
            </a:r>
            <a:r>
              <a:rPr lang="sr-Latn-CS" sz="2000" smtClean="0">
                <a:solidFill>
                  <a:srgbClr val="000000"/>
                </a:solidFill>
                <a:effectLst/>
              </a:rPr>
              <a:t>no</a:t>
            </a:r>
            <a:r>
              <a:rPr lang="sr-Latn-CS" sz="2000" noProof="1" smtClean="0">
                <a:solidFill>
                  <a:srgbClr val="000000"/>
                </a:solidFill>
                <a:effectLst/>
              </a:rPr>
              <a:t> </a:t>
            </a:r>
            <a:r>
              <a:rPr lang="sr-Latn-CS" sz="2000" smtClean="0">
                <a:solidFill>
                  <a:srgbClr val="000000"/>
                </a:solidFill>
                <a:effectLst/>
              </a:rPr>
              <a:t>i fizičko</a:t>
            </a:r>
            <a:endParaRPr lang="sr-Latn-CS" sz="2000" smtClean="0">
              <a:solidFill>
                <a:srgbClr val="000000"/>
              </a:solidFill>
              <a:effectLst/>
            </a:endParaRPr>
          </a:p>
          <a:p>
            <a:pPr lvl="1" eaLnBrk="1" hangingPunct="1">
              <a:lnSpc>
                <a:spcPct val="80000"/>
              </a:lnSpc>
              <a:buFont typeface="Wingdings" panose="05000000000000000000" pitchFamily="2" charset="2"/>
              <a:buNone/>
            </a:pPr>
            <a:r>
              <a:rPr lang="sr-Latn-CS" sz="2000" smtClean="0">
                <a:solidFill>
                  <a:srgbClr val="000000"/>
                </a:solidFill>
                <a:effectLst/>
              </a:rPr>
              <a:t>	 usavršavanje svih ljudi na svetu.</a:t>
            </a:r>
            <a:endParaRPr lang="sr-Latn-CS" sz="2000" noProof="1" smtClean="0">
              <a:solidFill>
                <a:srgbClr val="000000"/>
              </a:solidFill>
              <a:effectLst/>
            </a:endParaRPr>
          </a:p>
          <a:p>
            <a:pPr eaLnBrk="1" hangingPunct="1">
              <a:lnSpc>
                <a:spcPct val="80000"/>
              </a:lnSpc>
            </a:pPr>
            <a:r>
              <a:rPr lang="sr-Latn-CS" sz="2400" smtClean="0">
                <a:solidFill>
                  <a:srgbClr val="000000"/>
                </a:solidFill>
                <a:effectLst/>
              </a:rPr>
              <a:t>U poslednjoj fazi više neće biti mesta ni za religiju, ni za represivna državna uređenja (poput monarhije).</a:t>
            </a:r>
            <a:endParaRPr lang="sr-Latn-CS" sz="2400" noProof="1" smtClean="0">
              <a:solidFill>
                <a:srgbClr val="000000"/>
              </a:solidFill>
              <a:effectLst/>
            </a:endParaRPr>
          </a:p>
        </p:txBody>
      </p:sp>
      <p:pic>
        <p:nvPicPr>
          <p:cNvPr id="19460" name="Picture 4" descr="420px-Nicolas_de_Condorcet"/>
          <p:cNvPicPr>
            <a:picLocks noChangeAspect="1" noChangeArrowheads="1"/>
          </p:cNvPicPr>
          <p:nvPr/>
        </p:nvPicPr>
        <p:blipFill>
          <a:blip r:embed="rId1" cstate="print"/>
          <a:srcRect/>
          <a:stretch>
            <a:fillRect/>
          </a:stretch>
        </p:blipFill>
        <p:spPr bwMode="auto">
          <a:xfrm>
            <a:off x="6011863" y="1989138"/>
            <a:ext cx="2571750" cy="3671887"/>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68313" y="188913"/>
            <a:ext cx="8229600" cy="744537"/>
          </a:xfrm>
        </p:spPr>
        <p:txBody>
          <a:bodyPr/>
          <a:lstStyle/>
          <a:p>
            <a:pPr eaLnBrk="1" hangingPunct="1">
              <a:defRPr/>
            </a:pPr>
            <a:r>
              <a:rPr lang="sr-Latn-CS" sz="4000" smtClean="0">
                <a:solidFill>
                  <a:srgbClr val="FF0000"/>
                </a:solidFill>
              </a:rPr>
              <a:t>Sen-Simonovo shvatanje istorije</a:t>
            </a:r>
            <a:endParaRPr lang="sr-Latn-CS" sz="4000" noProof="1" smtClean="0">
              <a:solidFill>
                <a:srgbClr val="FF0000"/>
              </a:solidFill>
            </a:endParaRPr>
          </a:p>
        </p:txBody>
      </p:sp>
      <p:sp>
        <p:nvSpPr>
          <p:cNvPr id="21507" name="Rectangle 3"/>
          <p:cNvSpPr>
            <a:spLocks noGrp="1" noChangeArrowheads="1"/>
          </p:cNvSpPr>
          <p:nvPr>
            <p:ph type="body" idx="1"/>
          </p:nvPr>
        </p:nvSpPr>
        <p:spPr>
          <a:xfrm>
            <a:off x="250825" y="1052513"/>
            <a:ext cx="8713788" cy="5545137"/>
          </a:xfrm>
        </p:spPr>
        <p:txBody>
          <a:bodyPr/>
          <a:lstStyle/>
          <a:p>
            <a:pPr eaLnBrk="1" hangingPunct="1">
              <a:lnSpc>
                <a:spcPct val="80000"/>
              </a:lnSpc>
            </a:pPr>
            <a:r>
              <a:rPr lang="sr-Latn-CS" sz="2400" smtClean="0">
                <a:solidFill>
                  <a:srgbClr val="000000"/>
                </a:solidFill>
                <a:effectLst/>
              </a:rPr>
              <a:t>Sen-Simon preuzima tri bitna elementa Kondorseovog shvatanja istorije: </a:t>
            </a:r>
            <a:endParaRPr lang="sr-Latn-CS" sz="2400" smtClean="0">
              <a:solidFill>
                <a:srgbClr val="000000"/>
              </a:solidFill>
              <a:effectLst/>
            </a:endParaRPr>
          </a:p>
          <a:p>
            <a:pPr lvl="1" eaLnBrk="1" hangingPunct="1">
              <a:lnSpc>
                <a:spcPct val="80000"/>
              </a:lnSpc>
            </a:pPr>
            <a:r>
              <a:rPr lang="sr-Latn-CS" sz="2000" smtClean="0">
                <a:solidFill>
                  <a:schemeClr val="accent1"/>
                </a:solidFill>
                <a:effectLst/>
              </a:rPr>
              <a:t>istorija ima cilj</a:t>
            </a:r>
            <a:r>
              <a:rPr lang="sr-Latn-CS" sz="2000" smtClean="0">
                <a:solidFill>
                  <a:srgbClr val="000000"/>
                </a:solidFill>
                <a:effectLst/>
              </a:rPr>
              <a:t>, a to je povećanje blagostanja celog čovečanstva (pogotovo najsiromašnije klase) i omogućavanje razvoja svih potencijala u svakom čoveku pojedinačno;</a:t>
            </a:r>
            <a:endParaRPr lang="sr-Latn-CS" sz="2000" smtClean="0">
              <a:solidFill>
                <a:srgbClr val="000000"/>
              </a:solidFill>
              <a:effectLst/>
            </a:endParaRPr>
          </a:p>
          <a:p>
            <a:pPr lvl="1" eaLnBrk="1" hangingPunct="1">
              <a:lnSpc>
                <a:spcPct val="80000"/>
              </a:lnSpc>
            </a:pPr>
            <a:r>
              <a:rPr lang="sr-Latn-CS" sz="2000" smtClean="0">
                <a:solidFill>
                  <a:srgbClr val="000000"/>
                </a:solidFill>
                <a:effectLst/>
              </a:rPr>
              <a:t>cilj istorije nikada </a:t>
            </a:r>
            <a:r>
              <a:rPr lang="sr-Latn-CS" sz="2000" smtClean="0">
                <a:solidFill>
                  <a:schemeClr val="accent1"/>
                </a:solidFill>
                <a:effectLst/>
              </a:rPr>
              <a:t>ne može biti uspostavljanje apsolutne jednakosti</a:t>
            </a:r>
            <a:r>
              <a:rPr lang="sr-Latn-CS" sz="2000" smtClean="0">
                <a:solidFill>
                  <a:srgbClr val="000000"/>
                </a:solidFill>
                <a:effectLst/>
              </a:rPr>
              <a:t> među ljudima, jer ona vodi u stagnaciju i ukidanje podele rada;</a:t>
            </a:r>
            <a:endParaRPr lang="sr-Latn-CS" sz="2000" smtClean="0">
              <a:solidFill>
                <a:srgbClr val="000000"/>
              </a:solidFill>
              <a:effectLst/>
            </a:endParaRPr>
          </a:p>
          <a:p>
            <a:pPr lvl="1" eaLnBrk="1" hangingPunct="1">
              <a:lnSpc>
                <a:spcPct val="80000"/>
              </a:lnSpc>
            </a:pPr>
            <a:r>
              <a:rPr lang="sr-Latn-CS" sz="2000" smtClean="0">
                <a:solidFill>
                  <a:schemeClr val="accent1"/>
                </a:solidFill>
                <a:effectLst/>
              </a:rPr>
              <a:t>Francuska revolucija je prekretnica</a:t>
            </a:r>
            <a:r>
              <a:rPr lang="sr-Latn-CS" sz="2000" smtClean="0">
                <a:solidFill>
                  <a:srgbClr val="000000"/>
                </a:solidFill>
                <a:effectLst/>
              </a:rPr>
              <a:t> u istoriji čovečanstva.</a:t>
            </a:r>
            <a:endParaRPr lang="sr-Latn-CS" sz="2000" smtClean="0">
              <a:solidFill>
                <a:srgbClr val="000000"/>
              </a:solidFill>
              <a:effectLst/>
            </a:endParaRPr>
          </a:p>
          <a:p>
            <a:pPr eaLnBrk="1" hangingPunct="1">
              <a:lnSpc>
                <a:spcPct val="80000"/>
              </a:lnSpc>
            </a:pPr>
            <a:r>
              <a:rPr lang="sr-Latn-CS" sz="2400" smtClean="0">
                <a:solidFill>
                  <a:srgbClr val="000000"/>
                </a:solidFill>
                <a:effectLst/>
              </a:rPr>
              <a:t>Kao i Kondorse, i Sen-Simon je verovao da je Francuska revolucija bila opravdana jer je </a:t>
            </a:r>
            <a:r>
              <a:rPr lang="sr-Latn-CS" sz="2400" smtClean="0">
                <a:solidFill>
                  <a:schemeClr val="accent1"/>
                </a:solidFill>
                <a:effectLst/>
              </a:rPr>
              <a:t>ukinula vladavinu plemstva</a:t>
            </a:r>
            <a:r>
              <a:rPr lang="sr-Latn-CS" sz="2400" smtClean="0">
                <a:solidFill>
                  <a:schemeClr val="folHlink"/>
                </a:solidFill>
                <a:effectLst/>
              </a:rPr>
              <a:t> </a:t>
            </a:r>
            <a:r>
              <a:rPr lang="sr-Latn-CS" sz="2400" smtClean="0">
                <a:solidFill>
                  <a:schemeClr val="accent1"/>
                </a:solidFill>
                <a:effectLst/>
              </a:rPr>
              <a:t>i sveštenstva</a:t>
            </a:r>
            <a:r>
              <a:rPr lang="sr-Latn-CS" sz="2400" smtClean="0">
                <a:solidFill>
                  <a:srgbClr val="000000"/>
                </a:solidFill>
                <a:effectLst/>
              </a:rPr>
              <a:t> – oni ne samo što su bili neprijatelji razuma, nego su bili servilni i neproduktivni deo društva.</a:t>
            </a:r>
            <a:endParaRPr lang="sr-Latn-CS" sz="2400" smtClean="0">
              <a:solidFill>
                <a:srgbClr val="000000"/>
              </a:solidFill>
              <a:effectLst/>
            </a:endParaRPr>
          </a:p>
          <a:p>
            <a:pPr eaLnBrk="1" hangingPunct="1">
              <a:lnSpc>
                <a:spcPct val="80000"/>
              </a:lnSpc>
            </a:pPr>
            <a:r>
              <a:rPr lang="sr-Latn-CS" sz="2400" smtClean="0">
                <a:solidFill>
                  <a:srgbClr val="000000"/>
                </a:solidFill>
                <a:effectLst/>
              </a:rPr>
              <a:t>Međutim, za razliku od Kondorsea, Sen-Simon je verovao da se konačni cilj istorije može postići tek </a:t>
            </a:r>
            <a:r>
              <a:rPr lang="sr-Latn-CS" sz="2400" smtClean="0">
                <a:solidFill>
                  <a:schemeClr val="accent1"/>
                </a:solidFill>
                <a:effectLst/>
              </a:rPr>
              <a:t>pošto se Francuska</a:t>
            </a:r>
            <a:r>
              <a:rPr lang="sr-Latn-CS" sz="2400" smtClean="0">
                <a:solidFill>
                  <a:schemeClr val="folHlink"/>
                </a:solidFill>
                <a:effectLst/>
              </a:rPr>
              <a:t> </a:t>
            </a:r>
            <a:r>
              <a:rPr lang="sr-Latn-CS" sz="2400" smtClean="0">
                <a:solidFill>
                  <a:schemeClr val="accent1"/>
                </a:solidFill>
                <a:effectLst/>
              </a:rPr>
              <a:t>revolucija okonča</a:t>
            </a:r>
            <a:r>
              <a:rPr lang="sr-Latn-CS" sz="2400" smtClean="0">
                <a:solidFill>
                  <a:srgbClr val="000000"/>
                </a:solidFill>
                <a:effectLst/>
              </a:rPr>
              <a:t>, a ona se očigledno nije okončala 1815.</a:t>
            </a:r>
            <a:endParaRPr lang="sr-Latn-CS" sz="2400" smtClean="0">
              <a:solidFill>
                <a:srgbClr val="000000"/>
              </a:solidFill>
              <a:effectLst/>
            </a:endParaRPr>
          </a:p>
          <a:p>
            <a:pPr eaLnBrk="1" hangingPunct="1">
              <a:lnSpc>
                <a:spcPct val="80000"/>
              </a:lnSpc>
            </a:pPr>
            <a:r>
              <a:rPr lang="sr-Latn-CS" sz="2400" smtClean="0">
                <a:solidFill>
                  <a:srgbClr val="000000"/>
                </a:solidFill>
                <a:effectLst/>
              </a:rPr>
              <a:t>Problem koji je opsedao Sen-Simona do kraja života bio je: kako okončati Francusku revoluciju i omogućiti nastupanje poslednje faze u istoriji čovečanstva.</a:t>
            </a:r>
            <a:endParaRPr lang="sr-Latn-CS" sz="2400" noProof="1" smtClean="0">
              <a:solidFill>
                <a:srgbClr val="000000"/>
              </a:solidFill>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a:xfrm>
            <a:off x="457200" y="142875"/>
            <a:ext cx="8229600" cy="812800"/>
          </a:xfrm>
        </p:spPr>
        <p:txBody>
          <a:bodyPr anchor="ctr"/>
          <a:lstStyle/>
          <a:p>
            <a:r>
              <a:rPr lang="sr-Latn-RS" altLang="en-US" sz="3200">
                <a:solidFill>
                  <a:srgbClr val="0070C0"/>
                </a:solidFill>
              </a:rPr>
              <a:t>Način ocenjivanja</a:t>
            </a:r>
            <a:endParaRPr lang="sr-Latn-RS" altLang="en-US" sz="3200">
              <a:solidFill>
                <a:srgbClr val="0070C0"/>
              </a:solidFill>
            </a:endParaRPr>
          </a:p>
        </p:txBody>
      </p:sp>
      <p:sp>
        <p:nvSpPr>
          <p:cNvPr id="6146" name="Content Placeholder 2"/>
          <p:cNvSpPr>
            <a:spLocks noGrp="1"/>
          </p:cNvSpPr>
          <p:nvPr>
            <p:ph idx="1"/>
          </p:nvPr>
        </p:nvSpPr>
        <p:spPr>
          <a:xfrm>
            <a:off x="166688" y="809625"/>
            <a:ext cx="8745537" cy="5884863"/>
          </a:xfrm>
        </p:spPr>
        <p:txBody>
          <a:bodyPr anchor="t"/>
          <a:lstStyle/>
          <a:p>
            <a:pPr algn="just">
              <a:lnSpc>
                <a:spcPct val="90000"/>
              </a:lnSpc>
            </a:pPr>
            <a:r>
              <a:rPr lang="en-US" altLang="x-none" sz="2000" dirty="0">
                <a:solidFill>
                  <a:srgbClr val="000000"/>
                </a:solidFill>
                <a:latin typeface="Times New Roman" panose="02020603050405020304" pitchFamily="18" charset="0"/>
              </a:rPr>
              <a:t>Student za aktivnosti na predmetu dobija bodove na sledeći način:</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CS" altLang="x-none" sz="2000" dirty="0">
                <a:solidFill>
                  <a:srgbClr val="000000"/>
                </a:solidFill>
                <a:latin typeface="Times New Roman" panose="02020603050405020304" pitchFamily="18" charset="0"/>
              </a:rPr>
              <a:t>a) </a:t>
            </a:r>
            <a:r>
              <a:rPr lang="en-US" altLang="x-none" sz="2000" dirty="0">
                <a:solidFill>
                  <a:srgbClr val="000000"/>
                </a:solidFill>
                <a:latin typeface="Times New Roman" panose="02020603050405020304" pitchFamily="18" charset="0"/>
              </a:rPr>
              <a:t>1</a:t>
            </a:r>
            <a:r>
              <a:rPr lang="sr-Latn-RS" altLang="en-US" sz="2000" dirty="0">
                <a:solidFill>
                  <a:srgbClr val="000000"/>
                </a:solidFill>
                <a:latin typeface="Times New Roman" panose="02020603050405020304" pitchFamily="18" charset="0"/>
              </a:rPr>
              <a:t>1</a:t>
            </a:r>
            <a:r>
              <a:rPr lang="en-US" altLang="x-none" sz="2000" dirty="0">
                <a:solidFill>
                  <a:srgbClr val="000000"/>
                </a:solidFill>
                <a:latin typeface="Times New Roman" panose="02020603050405020304" pitchFamily="18" charset="0"/>
              </a:rPr>
              <a:t>–20 bodova – aktivnost na času vežbi;</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CS" altLang="x-none" sz="2000" dirty="0">
                <a:solidFill>
                  <a:srgbClr val="000000"/>
                </a:solidFill>
                <a:latin typeface="Times New Roman" panose="02020603050405020304" pitchFamily="18" charset="0"/>
              </a:rPr>
              <a:t>b) </a:t>
            </a:r>
            <a:r>
              <a:rPr lang="en-US" altLang="x-none" sz="2000" dirty="0">
                <a:solidFill>
                  <a:srgbClr val="000000"/>
                </a:solidFill>
                <a:latin typeface="Times New Roman" panose="02020603050405020304" pitchFamily="18" charset="0"/>
              </a:rPr>
              <a:t>1</a:t>
            </a:r>
            <a:r>
              <a:rPr lang="sr-Latn-RS" altLang="en-US" sz="2000" dirty="0">
                <a:solidFill>
                  <a:srgbClr val="000000"/>
                </a:solidFill>
                <a:latin typeface="Times New Roman" panose="02020603050405020304" pitchFamily="18" charset="0"/>
              </a:rPr>
              <a:t>6</a:t>
            </a:r>
            <a:r>
              <a:rPr lang="en-US" altLang="x-none" sz="2000" dirty="0">
                <a:solidFill>
                  <a:srgbClr val="000000"/>
                </a:solidFill>
                <a:latin typeface="Times New Roman" panose="02020603050405020304" pitchFamily="18" charset="0"/>
              </a:rPr>
              <a:t>–</a:t>
            </a:r>
            <a:r>
              <a:rPr lang="sr-Latn-CS" altLang="x-none" sz="2000" dirty="0">
                <a:solidFill>
                  <a:srgbClr val="000000"/>
                </a:solidFill>
                <a:latin typeface="Times New Roman" panose="02020603050405020304" pitchFamily="18" charset="0"/>
              </a:rPr>
              <a:t>3</a:t>
            </a:r>
            <a:r>
              <a:rPr lang="en-US" altLang="x-none" sz="2000" dirty="0">
                <a:solidFill>
                  <a:srgbClr val="000000"/>
                </a:solidFill>
                <a:latin typeface="Times New Roman" panose="02020603050405020304" pitchFamily="18" charset="0"/>
              </a:rPr>
              <a:t>0 bodova – esej (pisanje 15 bodova i odbrana 15 bodova);</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CS" altLang="x-none" sz="2000" dirty="0">
                <a:solidFill>
                  <a:srgbClr val="000000"/>
                </a:solidFill>
                <a:latin typeface="Times New Roman" panose="02020603050405020304" pitchFamily="18" charset="0"/>
              </a:rPr>
              <a:t>c) </a:t>
            </a:r>
            <a:r>
              <a:rPr lang="en-US" altLang="x-none" sz="2000" dirty="0">
                <a:solidFill>
                  <a:srgbClr val="000000"/>
                </a:solidFill>
                <a:latin typeface="Times New Roman" panose="02020603050405020304" pitchFamily="18" charset="0"/>
              </a:rPr>
              <a:t>1</a:t>
            </a:r>
            <a:r>
              <a:rPr lang="sr-Latn-RS" altLang="en-US" sz="2000" dirty="0">
                <a:solidFill>
                  <a:srgbClr val="000000"/>
                </a:solidFill>
                <a:latin typeface="Times New Roman" panose="02020603050405020304" pitchFamily="18" charset="0"/>
              </a:rPr>
              <a:t>1</a:t>
            </a:r>
            <a:r>
              <a:rPr lang="en-US" altLang="x-none" sz="2000" dirty="0">
                <a:solidFill>
                  <a:srgbClr val="000000"/>
                </a:solidFill>
                <a:latin typeface="Times New Roman" panose="02020603050405020304" pitchFamily="18" charset="0"/>
              </a:rPr>
              <a:t>–20 bodova – kolokvijum (test);</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en-US" altLang="x-none" sz="2000" dirty="0">
                <a:solidFill>
                  <a:srgbClr val="000000"/>
                </a:solidFill>
                <a:latin typeface="Times New Roman" panose="02020603050405020304" pitchFamily="18" charset="0"/>
              </a:rPr>
              <a:t>d) 1</a:t>
            </a:r>
            <a:r>
              <a:rPr lang="sr-Latn-RS" altLang="en-US" sz="2000" dirty="0">
                <a:solidFill>
                  <a:srgbClr val="000000"/>
                </a:solidFill>
                <a:latin typeface="Times New Roman" panose="02020603050405020304" pitchFamily="18" charset="0"/>
              </a:rPr>
              <a:t>6</a:t>
            </a:r>
            <a:r>
              <a:rPr lang="en-US" altLang="x-none" sz="2000" dirty="0">
                <a:solidFill>
                  <a:srgbClr val="000000"/>
                </a:solidFill>
                <a:latin typeface="Times New Roman" panose="02020603050405020304" pitchFamily="18" charset="0"/>
                <a:sym typeface="+mn-ea"/>
              </a:rPr>
              <a:t>–</a:t>
            </a:r>
            <a:r>
              <a:rPr lang="en-US" altLang="x-none" sz="2000" dirty="0">
                <a:solidFill>
                  <a:srgbClr val="000000"/>
                </a:solidFill>
                <a:latin typeface="Times New Roman" panose="02020603050405020304" pitchFamily="18" charset="0"/>
              </a:rPr>
              <a:t>30 bodova – usmeni ispit.</a:t>
            </a:r>
            <a:endParaRPr lang="en-US" altLang="x-none" sz="2000" dirty="0">
              <a:solidFill>
                <a:srgbClr val="000000"/>
              </a:solidFill>
              <a:latin typeface="Times New Roman" panose="02020603050405020304" pitchFamily="18" charset="0"/>
            </a:endParaRPr>
          </a:p>
          <a:p>
            <a:pPr algn="just">
              <a:lnSpc>
                <a:spcPct val="90000"/>
              </a:lnSpc>
            </a:pPr>
            <a:r>
              <a:rPr lang="en-US" altLang="x-none" sz="2000" dirty="0">
                <a:solidFill>
                  <a:srgbClr val="000000"/>
                </a:solidFill>
                <a:latin typeface="Times New Roman" panose="02020603050405020304" pitchFamily="18" charset="0"/>
              </a:rPr>
              <a:t>Bodovi za aktivnost na vežbama stiču se učešćem u diskusijama koje asistent</a:t>
            </a:r>
            <a:r>
              <a:rPr lang="sr-Latn-RS" altLang="en-US" sz="2000" dirty="0">
                <a:solidFill>
                  <a:srgbClr val="000000"/>
                </a:solidFill>
                <a:latin typeface="Times New Roman" panose="02020603050405020304" pitchFamily="18" charset="0"/>
              </a:rPr>
              <a:t>kinja</a:t>
            </a:r>
            <a:r>
              <a:rPr lang="en-US" altLang="x-none" sz="2000" dirty="0">
                <a:solidFill>
                  <a:srgbClr val="000000"/>
                </a:solidFill>
                <a:latin typeface="Times New Roman" panose="02020603050405020304" pitchFamily="18" charset="0"/>
              </a:rPr>
              <a:t> organizuj</a:t>
            </a:r>
            <a:r>
              <a:rPr lang="sr-Latn-RS" altLang="en-US" sz="2000" dirty="0">
                <a:solidFill>
                  <a:srgbClr val="000000"/>
                </a:solidFill>
                <a:latin typeface="Times New Roman" panose="02020603050405020304" pitchFamily="18" charset="0"/>
              </a:rPr>
              <a:t>e</a:t>
            </a:r>
            <a:r>
              <a:rPr lang="en-US" altLang="x-none" sz="2000" dirty="0">
                <a:solidFill>
                  <a:srgbClr val="000000"/>
                </a:solidFill>
                <a:latin typeface="Times New Roman" panose="02020603050405020304" pitchFamily="18" charset="0"/>
              </a:rPr>
              <a:t> tokom celog semestra.</a:t>
            </a:r>
            <a:endParaRPr lang="en-US" altLang="x-none" sz="2000" dirty="0">
              <a:solidFill>
                <a:srgbClr val="000000"/>
              </a:solidFill>
              <a:latin typeface="Times New Roman" panose="02020603050405020304" pitchFamily="18" charset="0"/>
            </a:endParaRPr>
          </a:p>
          <a:p>
            <a:pPr algn="just">
              <a:lnSpc>
                <a:spcPct val="90000"/>
              </a:lnSpc>
            </a:pPr>
            <a:r>
              <a:rPr lang="sr-Latn-CS" altLang="x-none" sz="2000" dirty="0">
                <a:solidFill>
                  <a:srgbClr val="000000"/>
                </a:solidFill>
                <a:latin typeface="Times New Roman" panose="02020603050405020304" pitchFamily="18" charset="0"/>
              </a:rPr>
              <a:t>Esej rad </a:t>
            </a:r>
            <a:r>
              <a:rPr lang="en-US" altLang="x-none" sz="2000" dirty="0">
                <a:solidFill>
                  <a:srgbClr val="000000"/>
                </a:solidFill>
                <a:latin typeface="Times New Roman" panose="02020603050405020304" pitchFamily="18" charset="0"/>
              </a:rPr>
              <a:t>ima 2-3 strane </a:t>
            </a:r>
            <a:r>
              <a:rPr lang="sr-Latn-CS" altLang="x-none" sz="2000" dirty="0">
                <a:solidFill>
                  <a:srgbClr val="000000"/>
                </a:solidFill>
                <a:latin typeface="Times New Roman" panose="02020603050405020304" pitchFamily="18" charset="0"/>
              </a:rPr>
              <a:t>kompjuterski obrađenog </a:t>
            </a:r>
            <a:r>
              <a:rPr lang="en-US" altLang="x-none" sz="2000" dirty="0">
                <a:solidFill>
                  <a:srgbClr val="000000"/>
                </a:solidFill>
                <a:latin typeface="Times New Roman" panose="02020603050405020304" pitchFamily="18" charset="0"/>
              </a:rPr>
              <a:t>teksta, brani se u drugom delu drugog dvočasa (</a:t>
            </a:r>
            <a:r>
              <a:rPr lang="sr-Latn-RS" altLang="en-US" sz="2000" dirty="0">
                <a:solidFill>
                  <a:srgbClr val="000000"/>
                </a:solidFill>
                <a:latin typeface="Times New Roman" panose="02020603050405020304" pitchFamily="18" charset="0"/>
              </a:rPr>
              <a:t>17:30 </a:t>
            </a:r>
            <a:r>
              <a:rPr lang="en-US" altLang="x-none" sz="2000" dirty="0">
                <a:solidFill>
                  <a:srgbClr val="000000"/>
                </a:solidFill>
                <a:latin typeface="Times New Roman" panose="02020603050405020304" pitchFamily="18" charset="0"/>
                <a:sym typeface="+mn-ea"/>
              </a:rPr>
              <a:t>–</a:t>
            </a:r>
            <a:r>
              <a:rPr lang="sr-Latn-RS" altLang="en-US" sz="2000" dirty="0">
                <a:solidFill>
                  <a:srgbClr val="000000"/>
                </a:solidFill>
                <a:latin typeface="Times New Roman" panose="02020603050405020304" pitchFamily="18" charset="0"/>
              </a:rPr>
              <a:t> 18:15</a:t>
            </a:r>
            <a:r>
              <a:rPr lang="en-US" altLang="x-none" sz="2000" dirty="0">
                <a:solidFill>
                  <a:srgbClr val="000000"/>
                </a:solidFill>
                <a:latin typeface="Times New Roman" panose="02020603050405020304" pitchFamily="18" charset="0"/>
              </a:rPr>
              <a:t>) shodno rasporedu i predaje </a:t>
            </a:r>
            <a:r>
              <a:rPr lang="sr-Latn-RS" altLang="en-US" sz="2000" dirty="0">
                <a:solidFill>
                  <a:srgbClr val="000000"/>
                </a:solidFill>
                <a:latin typeface="Times New Roman" panose="02020603050405020304" pitchFamily="18" charset="0"/>
              </a:rPr>
              <a:t>se asistentkinji</a:t>
            </a:r>
            <a:r>
              <a:rPr lang="en-US" altLang="x-none" sz="2000" dirty="0">
                <a:solidFill>
                  <a:srgbClr val="000000"/>
                </a:solidFill>
                <a:latin typeface="Times New Roman" panose="02020603050405020304" pitchFamily="18" charset="0"/>
              </a:rPr>
              <a:t> najkasnije do </a:t>
            </a:r>
            <a:r>
              <a:rPr lang="sr-Latn-RS" altLang="en-US" sz="2000" b="1" dirty="0">
                <a:solidFill>
                  <a:srgbClr val="FF0000"/>
                </a:solidFill>
                <a:latin typeface="Times New Roman" panose="02020603050405020304" pitchFamily="18" charset="0"/>
              </a:rPr>
              <a:t>15.4.2019.</a:t>
            </a:r>
            <a:r>
              <a:rPr lang="sr-Latn-RS" altLang="en-US" sz="2000" dirty="0">
                <a:solidFill>
                  <a:srgbClr val="000000"/>
                </a:solidFill>
                <a:latin typeface="Times New Roman" panose="02020603050405020304" pitchFamily="18" charset="0"/>
              </a:rPr>
              <a:t> (ukoliko student/kinja želi povratne komentare) a krajnji rok za predaju rada je</a:t>
            </a:r>
            <a:r>
              <a:rPr lang="en-US" altLang="x-none" sz="2000" dirty="0">
                <a:solidFill>
                  <a:srgbClr val="000000"/>
                </a:solidFill>
                <a:latin typeface="Times New Roman" panose="02020603050405020304" pitchFamily="18" charset="0"/>
              </a:rPr>
              <a:t> </a:t>
            </a:r>
            <a:r>
              <a:rPr lang="sr-Latn-RS" altLang="en-US" sz="2000" b="1" dirty="0">
                <a:solidFill>
                  <a:srgbClr val="FF0000"/>
                </a:solidFill>
                <a:latin typeface="Times New Roman" panose="02020603050405020304" pitchFamily="18" charset="0"/>
              </a:rPr>
              <a:t>1.5.2019</a:t>
            </a:r>
            <a:r>
              <a:rPr lang="en-US" altLang="x-none" sz="2000" dirty="0">
                <a:solidFill>
                  <a:srgbClr val="FF0000"/>
                </a:solidFill>
                <a:latin typeface="Times New Roman" panose="02020603050405020304" pitchFamily="18" charset="0"/>
              </a:rPr>
              <a:t>.</a:t>
            </a:r>
            <a:endParaRPr lang="en-US" altLang="x-none" sz="2000" dirty="0">
              <a:solidFill>
                <a:srgbClr val="000000"/>
              </a:solidFill>
              <a:latin typeface="Times New Roman" panose="02020603050405020304" pitchFamily="18" charset="0"/>
            </a:endParaRPr>
          </a:p>
          <a:p>
            <a:pPr algn="just">
              <a:lnSpc>
                <a:spcPct val="90000"/>
              </a:lnSpc>
            </a:pPr>
            <a:r>
              <a:rPr lang="en-US" altLang="x-none" sz="2000" dirty="0">
                <a:solidFill>
                  <a:srgbClr val="000000"/>
                </a:solidFill>
                <a:latin typeface="Times New Roman" panose="02020603050405020304" pitchFamily="18" charset="0"/>
              </a:rPr>
              <a:t>Kolokvijum (test) se polaže u formi testa sa 20 pitanja </a:t>
            </a:r>
            <a:r>
              <a:rPr lang="sr-Latn-RS" altLang="en-US" sz="2000" dirty="0">
                <a:solidFill>
                  <a:srgbClr val="000000"/>
                </a:solidFill>
                <a:latin typeface="Times New Roman" panose="02020603050405020304" pitchFamily="18" charset="0"/>
              </a:rPr>
              <a:t>otvorenog i </a:t>
            </a:r>
            <a:r>
              <a:rPr lang="en-US" altLang="x-none" sz="2000" dirty="0">
                <a:solidFill>
                  <a:srgbClr val="000000"/>
                </a:solidFill>
                <a:latin typeface="Times New Roman" panose="02020603050405020304" pitchFamily="18" charset="0"/>
              </a:rPr>
              <a:t>zatvorenog tipa.</a:t>
            </a:r>
            <a:endParaRPr lang="en-US" altLang="x-none" sz="2000" dirty="0">
              <a:solidFill>
                <a:srgbClr val="000000"/>
              </a:solidFill>
              <a:latin typeface="Times New Roman" panose="02020603050405020304" pitchFamily="18" charset="0"/>
            </a:endParaRPr>
          </a:p>
          <a:p>
            <a:pPr algn="just">
              <a:lnSpc>
                <a:spcPct val="90000"/>
              </a:lnSpc>
            </a:pPr>
            <a:r>
              <a:rPr lang="en-US" altLang="x-none" sz="2000" dirty="0">
                <a:solidFill>
                  <a:srgbClr val="000000"/>
                </a:solidFill>
                <a:latin typeface="Times New Roman" panose="02020603050405020304" pitchFamily="18" charset="0"/>
              </a:rPr>
              <a:t>Student</a:t>
            </a:r>
            <a:r>
              <a:rPr lang="sr-Latn-RS" altLang="en-US" sz="2000" dirty="0">
                <a:solidFill>
                  <a:srgbClr val="000000"/>
                </a:solidFill>
                <a:latin typeface="Times New Roman" panose="02020603050405020304" pitchFamily="18" charset="0"/>
              </a:rPr>
              <a:t>/kinja</a:t>
            </a:r>
            <a:r>
              <a:rPr lang="en-US" altLang="x-none" sz="2000" dirty="0">
                <a:solidFill>
                  <a:srgbClr val="000000"/>
                </a:solidFill>
                <a:latin typeface="Times New Roman" panose="02020603050405020304" pitchFamily="18" charset="0"/>
              </a:rPr>
              <a:t> ne može pristupiti ispitu (d) ako tokom semestra ne prikupi barem 50 bodova, i to: </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RS" altLang="en-US" sz="2000" dirty="0">
                <a:solidFill>
                  <a:srgbClr val="000000"/>
                </a:solidFill>
                <a:latin typeface="Times New Roman" panose="02020603050405020304" pitchFamily="18" charset="0"/>
              </a:rPr>
              <a:t>- </a:t>
            </a:r>
            <a:r>
              <a:rPr lang="en-US" altLang="x-none" sz="2000" dirty="0">
                <a:solidFill>
                  <a:srgbClr val="000000"/>
                </a:solidFill>
                <a:latin typeface="Times New Roman" panose="02020603050405020304" pitchFamily="18" charset="0"/>
              </a:rPr>
              <a:t>11 bodova za aktivnost na času vežbi (a),</a:t>
            </a:r>
            <a:endParaRPr lang="sr-Latn-CS" altLang="x-none" sz="2000" dirty="0">
              <a:solidFill>
                <a:srgbClr val="000000"/>
              </a:solidFill>
              <a:latin typeface="Times New Roman" panose="02020603050405020304" pitchFamily="18" charset="0"/>
            </a:endParaRPr>
          </a:p>
          <a:p>
            <a:pPr marL="457200" lvl="1" indent="0" algn="just">
              <a:lnSpc>
                <a:spcPct val="90000"/>
              </a:lnSpc>
              <a:buNone/>
            </a:pPr>
            <a:r>
              <a:rPr lang="sr-Latn-RS" altLang="sr-Latn-CS" sz="2000" dirty="0">
                <a:solidFill>
                  <a:srgbClr val="000000"/>
                </a:solidFill>
                <a:latin typeface="Times New Roman" panose="02020603050405020304" pitchFamily="18" charset="0"/>
              </a:rPr>
              <a:t>- </a:t>
            </a:r>
            <a:r>
              <a:rPr lang="sr-Latn-CS" altLang="x-none" sz="2000" dirty="0">
                <a:solidFill>
                  <a:srgbClr val="000000"/>
                </a:solidFill>
                <a:latin typeface="Times New Roman" panose="02020603050405020304" pitchFamily="18" charset="0"/>
              </a:rPr>
              <a:t>8 bodova za napisani</a:t>
            </a:r>
            <a:r>
              <a:rPr lang="en-US" altLang="x-none" sz="2000" dirty="0">
                <a:solidFill>
                  <a:srgbClr val="000000"/>
                </a:solidFill>
                <a:latin typeface="Times New Roman" panose="02020603050405020304" pitchFamily="18" charset="0"/>
              </a:rPr>
              <a:t> esej (b), </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RS" altLang="en-US" sz="2000" dirty="0">
                <a:solidFill>
                  <a:srgbClr val="000000"/>
                </a:solidFill>
                <a:latin typeface="Times New Roman" panose="02020603050405020304" pitchFamily="18" charset="0"/>
              </a:rPr>
              <a:t>- </a:t>
            </a:r>
            <a:r>
              <a:rPr lang="en-US" altLang="x-none" sz="2000" dirty="0">
                <a:solidFill>
                  <a:srgbClr val="000000"/>
                </a:solidFill>
                <a:latin typeface="Times New Roman" panose="02020603050405020304" pitchFamily="18" charset="0"/>
              </a:rPr>
              <a:t>8 bodova za odbranu eseja (</a:t>
            </a:r>
            <a:r>
              <a:rPr lang="sr-Latn-CS" altLang="x-none" sz="2000" dirty="0">
                <a:solidFill>
                  <a:srgbClr val="000000"/>
                </a:solidFill>
                <a:latin typeface="Times New Roman" panose="02020603050405020304" pitchFamily="18" charset="0"/>
              </a:rPr>
              <a:t>b</a:t>
            </a:r>
            <a:r>
              <a:rPr lang="en-US" altLang="x-none" sz="2000" dirty="0">
                <a:solidFill>
                  <a:srgbClr val="000000"/>
                </a:solidFill>
                <a:latin typeface="Times New Roman" panose="02020603050405020304" pitchFamily="18" charset="0"/>
              </a:rPr>
              <a:t>) i </a:t>
            </a:r>
            <a:endParaRPr lang="en-US" altLang="x-none" sz="2000" dirty="0">
              <a:solidFill>
                <a:srgbClr val="000000"/>
              </a:solidFill>
              <a:latin typeface="Times New Roman" panose="02020603050405020304" pitchFamily="18" charset="0"/>
            </a:endParaRPr>
          </a:p>
          <a:p>
            <a:pPr marL="457200" lvl="1" indent="0" algn="just">
              <a:lnSpc>
                <a:spcPct val="90000"/>
              </a:lnSpc>
              <a:buNone/>
            </a:pPr>
            <a:r>
              <a:rPr lang="sr-Latn-RS" altLang="en-US" sz="2000" dirty="0">
                <a:solidFill>
                  <a:srgbClr val="000000"/>
                </a:solidFill>
                <a:latin typeface="Times New Roman" panose="02020603050405020304" pitchFamily="18" charset="0"/>
              </a:rPr>
              <a:t>- </a:t>
            </a:r>
            <a:r>
              <a:rPr lang="en-US" altLang="x-none" sz="2000" dirty="0">
                <a:solidFill>
                  <a:srgbClr val="000000"/>
                </a:solidFill>
                <a:latin typeface="Times New Roman" panose="02020603050405020304" pitchFamily="18" charset="0"/>
              </a:rPr>
              <a:t>11 bodova na kolokvijumu (c).</a:t>
            </a:r>
            <a:endParaRPr lang="en-US" altLang="x-none" sz="3200" dirty="0">
              <a:solidFill>
                <a:srgbClr val="000000"/>
              </a:solidFill>
              <a:latin typeface="Times New Roman" panose="02020603050405020304" pitchFamily="18" charset="0"/>
            </a:endParaRPr>
          </a:p>
          <a:p>
            <a:endParaRPr lang="en-US" altLang="zh-C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323850" y="115888"/>
            <a:ext cx="8569325" cy="600075"/>
          </a:xfrm>
        </p:spPr>
        <p:txBody>
          <a:bodyPr/>
          <a:lstStyle/>
          <a:p>
            <a:pPr eaLnBrk="1" hangingPunct="1">
              <a:defRPr/>
            </a:pPr>
            <a:r>
              <a:rPr lang="sr-Latn-CS" sz="3600" smtClean="0">
                <a:solidFill>
                  <a:srgbClr val="FF0000"/>
                </a:solidFill>
              </a:rPr>
              <a:t>Fiziologija kao vrhunska pozitivna nauka</a:t>
            </a:r>
            <a:endParaRPr lang="sr-Latn-CS" sz="3600" noProof="1" smtClean="0">
              <a:solidFill>
                <a:srgbClr val="FF0000"/>
              </a:solidFill>
            </a:endParaRPr>
          </a:p>
        </p:txBody>
      </p:sp>
      <p:sp>
        <p:nvSpPr>
          <p:cNvPr id="22531" name="Rectangle 3"/>
          <p:cNvSpPr>
            <a:spLocks noGrp="1" noChangeArrowheads="1"/>
          </p:cNvSpPr>
          <p:nvPr>
            <p:ph type="body" idx="1"/>
          </p:nvPr>
        </p:nvSpPr>
        <p:spPr>
          <a:xfrm>
            <a:off x="107950" y="908050"/>
            <a:ext cx="8928100" cy="5834063"/>
          </a:xfrm>
        </p:spPr>
        <p:txBody>
          <a:bodyPr/>
          <a:lstStyle/>
          <a:p>
            <a:pPr eaLnBrk="1" hangingPunct="1">
              <a:lnSpc>
                <a:spcPct val="80000"/>
              </a:lnSpc>
            </a:pPr>
            <a:r>
              <a:rPr lang="sr-Latn-CS" sz="2000" smtClean="0">
                <a:solidFill>
                  <a:srgbClr val="000000"/>
                </a:solidFill>
                <a:effectLst/>
              </a:rPr>
              <a:t>Izlaz leži u reviziji prosvetiteljskog projekta: enciklopedisti i Kondorse su bili uspešniji u rušenju starog (</a:t>
            </a:r>
            <a:r>
              <a:rPr lang="sr-Latn-CS" sz="2000" smtClean="0">
                <a:solidFill>
                  <a:schemeClr val="accent1"/>
                </a:solidFill>
                <a:effectLst/>
              </a:rPr>
              <a:t>teološkog i feudalnog</a:t>
            </a:r>
            <a:r>
              <a:rPr lang="sr-Latn-CS" sz="2000" smtClean="0">
                <a:solidFill>
                  <a:srgbClr val="000000"/>
                </a:solidFill>
                <a:effectLst/>
              </a:rPr>
              <a:t>) sistema, nego u izgradnji novog – a novi sistem je </a:t>
            </a:r>
            <a:r>
              <a:rPr lang="sr-Latn-CS" sz="2000" smtClean="0">
                <a:solidFill>
                  <a:schemeClr val="accent1"/>
                </a:solidFill>
                <a:effectLst/>
              </a:rPr>
              <a:t>pozitivni i industrijski</a:t>
            </a:r>
            <a:r>
              <a:rPr lang="sr-Latn-CS" sz="2000" smtClean="0">
                <a:solidFill>
                  <a:srgbClr val="000000"/>
                </a:solidFill>
                <a:effectLst/>
              </a:rPr>
              <a:t> sistem.</a:t>
            </a:r>
            <a:endParaRPr lang="sr-Latn-CS" sz="2000" smtClean="0">
              <a:solidFill>
                <a:srgbClr val="000000"/>
              </a:solidFill>
              <a:effectLst/>
            </a:endParaRPr>
          </a:p>
          <a:p>
            <a:pPr eaLnBrk="1" hangingPunct="1">
              <a:lnSpc>
                <a:spcPct val="80000"/>
              </a:lnSpc>
            </a:pPr>
            <a:r>
              <a:rPr lang="sr-Latn-CS" sz="2000" smtClean="0">
                <a:solidFill>
                  <a:srgbClr val="000000"/>
                </a:solidFill>
                <a:effectLst/>
              </a:rPr>
              <a:t>Na mesto </a:t>
            </a:r>
            <a:r>
              <a:rPr lang="sr-Latn-CS" sz="2000" smtClean="0">
                <a:solidFill>
                  <a:schemeClr val="accent1"/>
                </a:solidFill>
                <a:effectLst/>
              </a:rPr>
              <a:t>prosvetiteljstva (koje je zadatak destrukcije obavilo u 18. veku)</a:t>
            </a:r>
            <a:r>
              <a:rPr lang="sr-Latn-CS" sz="2000" smtClean="0">
                <a:solidFill>
                  <a:srgbClr val="000000"/>
                </a:solidFill>
                <a:effectLst/>
              </a:rPr>
              <a:t> dolazi </a:t>
            </a:r>
            <a:r>
              <a:rPr lang="sr-Latn-CS" sz="2000" smtClean="0">
                <a:solidFill>
                  <a:schemeClr val="accent1"/>
                </a:solidFill>
                <a:effectLst/>
              </a:rPr>
              <a:t>pozitivizam, koji za cilj ima uspostavljanje industrijskog društva</a:t>
            </a:r>
            <a:r>
              <a:rPr lang="sr-Latn-CS" sz="2000" smtClean="0">
                <a:solidFill>
                  <a:srgbClr val="000000"/>
                </a:solidFill>
                <a:effectLst/>
              </a:rPr>
              <a:t>.</a:t>
            </a:r>
            <a:endParaRPr lang="sr-Latn-CS" sz="2000" smtClean="0">
              <a:solidFill>
                <a:srgbClr val="000000"/>
              </a:solidFill>
              <a:effectLst/>
            </a:endParaRPr>
          </a:p>
          <a:p>
            <a:pPr eaLnBrk="1" hangingPunct="1">
              <a:lnSpc>
                <a:spcPct val="80000"/>
              </a:lnSpc>
            </a:pPr>
            <a:r>
              <a:rPr lang="sr-Latn-CS" sz="2000" smtClean="0">
                <a:solidFill>
                  <a:srgbClr val="000000"/>
                </a:solidFill>
                <a:effectLst/>
              </a:rPr>
              <a:t>Svaka nauka počiva u početku na nagađanjima, da bi se tek kasnije uzdigla do sistematskog prikupljanja činjenica i egzaktnog proučavanja.</a:t>
            </a:r>
            <a:endParaRPr lang="sr-Latn-CS" sz="2000" smtClean="0">
              <a:solidFill>
                <a:srgbClr val="000000"/>
              </a:solidFill>
              <a:effectLst/>
            </a:endParaRPr>
          </a:p>
          <a:p>
            <a:pPr eaLnBrk="1" hangingPunct="1">
              <a:lnSpc>
                <a:spcPct val="80000"/>
              </a:lnSpc>
            </a:pPr>
            <a:r>
              <a:rPr lang="sr-Latn-CS" sz="2000" smtClean="0">
                <a:solidFill>
                  <a:schemeClr val="accent1"/>
                </a:solidFill>
                <a:effectLst/>
              </a:rPr>
              <a:t>Astronomija</a:t>
            </a:r>
            <a:r>
              <a:rPr lang="sr-Latn-CS" sz="2000" smtClean="0">
                <a:solidFill>
                  <a:srgbClr val="000000"/>
                </a:solidFill>
                <a:effectLst/>
              </a:rPr>
              <a:t> je u početku bila astrologija, </a:t>
            </a:r>
            <a:r>
              <a:rPr lang="sr-Latn-CS" sz="2000" smtClean="0">
                <a:solidFill>
                  <a:schemeClr val="accent1"/>
                </a:solidFill>
                <a:effectLst/>
              </a:rPr>
              <a:t>fizika</a:t>
            </a:r>
            <a:r>
              <a:rPr lang="sr-Latn-CS" sz="2000" smtClean="0">
                <a:solidFill>
                  <a:srgbClr val="000000"/>
                </a:solidFill>
                <a:effectLst/>
              </a:rPr>
              <a:t> metafizika, a </a:t>
            </a:r>
            <a:r>
              <a:rPr lang="sr-Latn-CS" sz="2000" smtClean="0">
                <a:solidFill>
                  <a:schemeClr val="accent1"/>
                </a:solidFill>
                <a:effectLst/>
              </a:rPr>
              <a:t>hemija </a:t>
            </a:r>
            <a:r>
              <a:rPr lang="sr-Latn-CS" sz="2000" smtClean="0">
                <a:solidFill>
                  <a:srgbClr val="000000"/>
                </a:solidFill>
                <a:effectLst/>
              </a:rPr>
              <a:t>alhemija. Do početka 19. veka sve tri su postale pozitivne nauke.</a:t>
            </a:r>
            <a:endParaRPr lang="sr-Latn-CS" sz="2000" smtClean="0">
              <a:solidFill>
                <a:srgbClr val="000000"/>
              </a:solidFill>
              <a:effectLst/>
            </a:endParaRPr>
          </a:p>
          <a:p>
            <a:pPr eaLnBrk="1" hangingPunct="1">
              <a:lnSpc>
                <a:spcPct val="80000"/>
              </a:lnSpc>
            </a:pPr>
            <a:r>
              <a:rPr lang="sr-Latn-CS" sz="2000" smtClean="0">
                <a:solidFill>
                  <a:srgbClr val="000000"/>
                </a:solidFill>
                <a:effectLst/>
              </a:rPr>
              <a:t>Fiziologija se takođe uzdigla iznad šarlatanstva, ali još nije postala pozitivna nauka – prvenstveno zato što još nije dovoljno proučila čoveka. </a:t>
            </a:r>
            <a:endParaRPr lang="sr-Latn-CS" sz="2000" smtClean="0">
              <a:solidFill>
                <a:srgbClr val="000000"/>
              </a:solidFill>
              <a:effectLst/>
            </a:endParaRPr>
          </a:p>
          <a:p>
            <a:pPr eaLnBrk="1" hangingPunct="1">
              <a:lnSpc>
                <a:spcPct val="80000"/>
              </a:lnSpc>
            </a:pPr>
            <a:r>
              <a:rPr lang="sr-Latn-CS" sz="2000" smtClean="0">
                <a:solidFill>
                  <a:srgbClr val="000000"/>
                </a:solidFill>
                <a:effectLst/>
              </a:rPr>
              <a:t>Vrhunac fiziologije je </a:t>
            </a:r>
            <a:r>
              <a:rPr lang="sr-Latn-CS" sz="2000" smtClean="0">
                <a:solidFill>
                  <a:schemeClr val="accent1"/>
                </a:solidFill>
                <a:effectLst/>
              </a:rPr>
              <a:t>socijalna fiziologija kao pozitivna nauka o čoveku, koji po prirodi teži da živi u industrijskom društvu</a:t>
            </a:r>
            <a:r>
              <a:rPr lang="sr-Latn-CS" sz="2000" smtClean="0">
                <a:solidFill>
                  <a:srgbClr val="000000"/>
                </a:solidFill>
                <a:effectLst/>
              </a:rPr>
              <a:t> (teleološko određenje). </a:t>
            </a:r>
            <a:endParaRPr lang="sr-Latn-CS" sz="2000" smtClean="0">
              <a:solidFill>
                <a:srgbClr val="000000"/>
              </a:solidFill>
              <a:effectLst/>
            </a:endParaRPr>
          </a:p>
          <a:p>
            <a:pPr eaLnBrk="1" hangingPunct="1">
              <a:lnSpc>
                <a:spcPct val="80000"/>
              </a:lnSpc>
            </a:pPr>
            <a:r>
              <a:rPr lang="sr-Latn-CS" sz="2000" smtClean="0">
                <a:solidFill>
                  <a:srgbClr val="000000"/>
                </a:solidFill>
                <a:effectLst/>
              </a:rPr>
              <a:t>Pozitivna nauka o čoveku u industrijskom društvu sastoji se od </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nauke o (industrijskom) moralu, </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nauke o politici (kao veštini upravljanja stvarima) i </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nauke o (pozitivnoj) religiji.</a:t>
            </a:r>
            <a:endParaRPr lang="sr-Latn-CS" sz="1800" smtClean="0">
              <a:solidFill>
                <a:srgbClr val="000000"/>
              </a:solidFill>
              <a:effectLst/>
            </a:endParaRPr>
          </a:p>
          <a:p>
            <a:pPr eaLnBrk="1" hangingPunct="1">
              <a:lnSpc>
                <a:spcPct val="80000"/>
              </a:lnSpc>
            </a:pPr>
            <a:r>
              <a:rPr lang="sr-Latn-CS" sz="2000" smtClean="0">
                <a:solidFill>
                  <a:srgbClr val="000000"/>
                </a:solidFill>
                <a:effectLst/>
              </a:rPr>
              <a:t>Da bi socijalna fiziologija mogla da obuhvati i </a:t>
            </a:r>
            <a:r>
              <a:rPr lang="sr-Latn-CS" sz="2000" smtClean="0">
                <a:solidFill>
                  <a:schemeClr val="accent1"/>
                </a:solidFill>
                <a:effectLst/>
              </a:rPr>
              <a:t>istoriju ljudskih društava</a:t>
            </a:r>
            <a:r>
              <a:rPr lang="sr-Latn-CS" sz="2000" smtClean="0">
                <a:solidFill>
                  <a:srgbClr val="000000"/>
                </a:solidFill>
                <a:effectLst/>
              </a:rPr>
              <a:t> moraju se prikupiti svi podaci o počecima ljudskih društava: </a:t>
            </a:r>
            <a:endParaRPr lang="sr-Latn-CS" sz="2000" smtClean="0">
              <a:solidFill>
                <a:srgbClr val="000000"/>
              </a:solidFill>
              <a:effectLst/>
            </a:endParaRPr>
          </a:p>
          <a:p>
            <a:pPr lvl="1" eaLnBrk="1" hangingPunct="1">
              <a:lnSpc>
                <a:spcPct val="80000"/>
              </a:lnSpc>
            </a:pPr>
            <a:r>
              <a:rPr lang="sr-Latn-CS" sz="1800" smtClean="0">
                <a:solidFill>
                  <a:srgbClr val="000000"/>
                </a:solidFill>
                <a:effectLst/>
              </a:rPr>
              <a:t>izveštaji hroničara i moreplovaca o primitivnim društvima i </a:t>
            </a:r>
            <a:endParaRPr lang="sr-Latn-CS" sz="1800" smtClean="0">
              <a:solidFill>
                <a:srgbClr val="000000"/>
              </a:solidFill>
              <a:effectLst/>
            </a:endParaRPr>
          </a:p>
          <a:p>
            <a:pPr lvl="1" eaLnBrk="1" hangingPunct="1">
              <a:lnSpc>
                <a:spcPct val="80000"/>
              </a:lnSpc>
            </a:pPr>
            <a:r>
              <a:rPr lang="sr-Latn-CS" sz="1800" smtClean="0">
                <a:solidFill>
                  <a:srgbClr val="000000"/>
                </a:solidFill>
                <a:effectLst/>
              </a:rPr>
              <a:t>izveštaji naučnika o divljoj deci u civilizovanim zemljama.</a:t>
            </a:r>
            <a:endParaRPr lang="sr-Latn-CS" sz="1800" noProof="1" smtClean="0">
              <a:solidFill>
                <a:srgbClr val="000000"/>
              </a:solidFill>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179388" y="260350"/>
            <a:ext cx="8785225" cy="576263"/>
          </a:xfrm>
        </p:spPr>
        <p:txBody>
          <a:bodyPr/>
          <a:lstStyle/>
          <a:p>
            <a:pPr eaLnBrk="1" hangingPunct="1">
              <a:defRPr/>
            </a:pPr>
            <a:r>
              <a:rPr lang="sr-Latn-CS" sz="3200" smtClean="0">
                <a:solidFill>
                  <a:srgbClr val="FF0000"/>
                </a:solidFill>
              </a:rPr>
              <a:t>Industrijalci u postojećem političkom sistemu</a:t>
            </a:r>
            <a:endParaRPr lang="sr-Latn-CS" sz="3200" noProof="1" smtClean="0">
              <a:solidFill>
                <a:srgbClr val="FF0000"/>
              </a:solidFill>
            </a:endParaRPr>
          </a:p>
        </p:txBody>
      </p:sp>
      <p:sp>
        <p:nvSpPr>
          <p:cNvPr id="24579" name="Rectangle 3"/>
          <p:cNvSpPr>
            <a:spLocks noGrp="1" noChangeArrowheads="1"/>
          </p:cNvSpPr>
          <p:nvPr>
            <p:ph type="body" idx="1"/>
          </p:nvPr>
        </p:nvSpPr>
        <p:spPr>
          <a:xfrm>
            <a:off x="179388" y="3860800"/>
            <a:ext cx="8856662" cy="2736850"/>
          </a:xfrm>
        </p:spPr>
        <p:txBody>
          <a:bodyPr/>
          <a:lstStyle/>
          <a:p>
            <a:pPr marL="609600" indent="-609600" eaLnBrk="1" hangingPunct="1">
              <a:lnSpc>
                <a:spcPct val="80000"/>
              </a:lnSpc>
            </a:pPr>
            <a:r>
              <a:rPr lang="sr-Latn-CS" sz="2000" smtClean="0">
                <a:solidFill>
                  <a:srgbClr val="000000"/>
                </a:solidFill>
                <a:effectLst/>
              </a:rPr>
              <a:t>Industrijalci su najpodesniji za </a:t>
            </a:r>
            <a:r>
              <a:rPr lang="sr-Latn-CS" sz="2000" smtClean="0">
                <a:solidFill>
                  <a:schemeClr val="accent1"/>
                </a:solidFill>
                <a:effectLst/>
              </a:rPr>
              <a:t>levi i desni centar</a:t>
            </a:r>
            <a:r>
              <a:rPr lang="sr-Latn-CS" sz="2000" smtClean="0">
                <a:solidFill>
                  <a:srgbClr val="000000"/>
                </a:solidFill>
                <a:effectLst/>
              </a:rPr>
              <a:t> (ministarsku partiju).</a:t>
            </a:r>
            <a:endParaRPr lang="sr-Latn-CS" sz="2000" smtClean="0">
              <a:solidFill>
                <a:srgbClr val="000000"/>
              </a:solidFill>
              <a:effectLst/>
            </a:endParaRPr>
          </a:p>
          <a:p>
            <a:pPr marL="609600" indent="-609600" eaLnBrk="1" hangingPunct="1">
              <a:lnSpc>
                <a:spcPct val="80000"/>
              </a:lnSpc>
            </a:pPr>
            <a:r>
              <a:rPr lang="sr-Latn-CS" sz="2000" smtClean="0">
                <a:solidFill>
                  <a:srgbClr val="000000"/>
                </a:solidFill>
                <a:effectLst/>
              </a:rPr>
              <a:t>Vlast se deli prema stepenu prosvećenosti: siromašne radne mase su neprosvećene i ne treba da vrše vlast. Pa ipak, na samrti 1825. proročki je izjavio: </a:t>
            </a:r>
            <a:r>
              <a:rPr lang="sr-Latn-CS" sz="2000" smtClean="0">
                <a:solidFill>
                  <a:schemeClr val="accent1"/>
                </a:solidFill>
                <a:effectLst/>
              </a:rPr>
              <a:t>“Radnička stranka će biti stvorena, budućnost će biti naša!”</a:t>
            </a:r>
            <a:endParaRPr lang="sr-Latn-CS" sz="2000" noProof="1" smtClean="0">
              <a:solidFill>
                <a:schemeClr val="accent1"/>
              </a:solidFill>
              <a:effectLst/>
            </a:endParaRPr>
          </a:p>
          <a:p>
            <a:pPr marL="609600" indent="-609600" eaLnBrk="1" hangingPunct="1">
              <a:lnSpc>
                <a:spcPct val="80000"/>
              </a:lnSpc>
            </a:pPr>
            <a:r>
              <a:rPr lang="sr-Latn-CS" sz="2000" smtClean="0">
                <a:solidFill>
                  <a:srgbClr val="000000"/>
                </a:solidFill>
                <a:effectLst/>
              </a:rPr>
              <a:t>Nakon 1815, pored sveštenstva i plemstva, meta Sen-Simonovih napada sve više postaju “liberali”, “buržuji”, “metafizičari” i “pravnici”.</a:t>
            </a:r>
            <a:endParaRPr lang="sr-Latn-CS" sz="2000" smtClean="0">
              <a:solidFill>
                <a:srgbClr val="000000"/>
              </a:solidFill>
              <a:effectLst/>
            </a:endParaRPr>
          </a:p>
          <a:p>
            <a:pPr marL="609600" indent="-609600" eaLnBrk="1" hangingPunct="1">
              <a:lnSpc>
                <a:spcPct val="80000"/>
              </a:lnSpc>
            </a:pPr>
            <a:r>
              <a:rPr lang="sr-Latn-CS" sz="2000" smtClean="0">
                <a:solidFill>
                  <a:srgbClr val="000000"/>
                </a:solidFill>
                <a:effectLst/>
              </a:rPr>
              <a:t>Oni čine “srednju klasu” koja po Sen-Simonu zamagljuje jednostavne i jasne istine i u svojoj vlastoljubivosti ne preza od zločina, pokazujući da je “feudalna klasa” (tj. neprosvećena i reakcionarna klasa) ništa manje od “više klase” plemstva i sveštenstva.</a:t>
            </a:r>
            <a:endParaRPr lang="sr-Latn-CS" sz="2000" smtClean="0">
              <a:solidFill>
                <a:srgbClr val="000000"/>
              </a:solidFill>
              <a:effectLst/>
            </a:endParaRPr>
          </a:p>
        </p:txBody>
      </p:sp>
      <p:sp>
        <p:nvSpPr>
          <p:cNvPr id="24580" name="Rectangle 4"/>
          <p:cNvSpPr>
            <a:spLocks noChangeArrowheads="1"/>
          </p:cNvSpPr>
          <p:nvPr/>
        </p:nvSpPr>
        <p:spPr bwMode="auto">
          <a:xfrm>
            <a:off x="323850" y="1052513"/>
            <a:ext cx="8569325" cy="2592387"/>
          </a:xfrm>
          <a:prstGeom prst="rect">
            <a:avLst/>
          </a:prstGeom>
          <a:noFill/>
          <a:ln w="9525">
            <a:noFill/>
            <a:miter lim="800000"/>
          </a:ln>
        </p:spPr>
        <p:txBody>
          <a:bodyPr/>
          <a:lstStyle/>
          <a:p>
            <a:pPr marL="609600" indent="-609600">
              <a:lnSpc>
                <a:spcPct val="80000"/>
              </a:lnSpc>
              <a:spcBef>
                <a:spcPct val="20000"/>
              </a:spcBef>
              <a:buClr>
                <a:schemeClr val="hlink"/>
              </a:buClr>
              <a:buSzPct val="65000"/>
              <a:buFont typeface="Wingdings" panose="05000000000000000000" pitchFamily="2" charset="2"/>
              <a:buNone/>
            </a:pPr>
            <a:endParaRPr lang="sr-Latn-CS" sz="2800">
              <a:solidFill>
                <a:srgbClr val="000000"/>
              </a:solidFill>
            </a:endParaRPr>
          </a:p>
        </p:txBody>
      </p:sp>
      <p:sp>
        <p:nvSpPr>
          <p:cNvPr id="24581" name="Rectangle 6"/>
          <p:cNvSpPr>
            <a:spLocks noChangeArrowheads="1"/>
          </p:cNvSpPr>
          <p:nvPr/>
        </p:nvSpPr>
        <p:spPr bwMode="auto">
          <a:xfrm>
            <a:off x="179388" y="1052513"/>
            <a:ext cx="8713787" cy="2519362"/>
          </a:xfrm>
          <a:prstGeom prst="rect">
            <a:avLst/>
          </a:prstGeom>
          <a:noFill/>
          <a:ln w="9525">
            <a:noFill/>
            <a:miter lim="800000"/>
          </a:ln>
        </p:spPr>
        <p:txBody>
          <a:bodyPr/>
          <a:lstStyle/>
          <a:p>
            <a:pPr marL="609600" indent="-609600" algn="ctr">
              <a:lnSpc>
                <a:spcPct val="90000"/>
              </a:lnSpc>
              <a:spcBef>
                <a:spcPct val="20000"/>
              </a:spcBef>
              <a:buClr>
                <a:schemeClr val="hlink"/>
              </a:buClr>
              <a:buSzPct val="65000"/>
              <a:buFont typeface="Wingdings" panose="05000000000000000000" pitchFamily="2" charset="2"/>
              <a:buNone/>
            </a:pPr>
            <a:r>
              <a:rPr lang="sr-Latn-CS" sz="2000">
                <a:solidFill>
                  <a:srgbClr val="FF0000"/>
                </a:solidFill>
              </a:rPr>
              <a:t>Levica</a:t>
            </a:r>
            <a:r>
              <a:rPr lang="sr-Latn-CS" sz="2000">
                <a:solidFill>
                  <a:srgbClr val="000000"/>
                </a:solidFill>
              </a:rPr>
              <a:t>  	    </a:t>
            </a:r>
            <a:r>
              <a:rPr lang="sr-Latn-CS" sz="2000">
                <a:solidFill>
                  <a:srgbClr val="FF4D23"/>
                </a:solidFill>
              </a:rPr>
              <a:t>Levi centar</a:t>
            </a:r>
            <a:r>
              <a:rPr lang="sr-Latn-CS" sz="2000">
                <a:solidFill>
                  <a:srgbClr val="000000"/>
                </a:solidFill>
              </a:rPr>
              <a:t>      </a:t>
            </a:r>
            <a:r>
              <a:rPr lang="sr-Latn-CS" sz="2000"/>
              <a:t>Kralj </a:t>
            </a:r>
            <a:r>
              <a:rPr lang="sr-Latn-CS" sz="2000">
                <a:solidFill>
                  <a:srgbClr val="000000"/>
                </a:solidFill>
              </a:rPr>
              <a:t>	    </a:t>
            </a:r>
            <a:r>
              <a:rPr lang="sr-Latn-CS" sz="2000">
                <a:solidFill>
                  <a:srgbClr val="4D4D4D"/>
                </a:solidFill>
              </a:rPr>
              <a:t>Desni centar</a:t>
            </a:r>
            <a:r>
              <a:rPr lang="sr-Latn-CS" sz="2000">
                <a:solidFill>
                  <a:srgbClr val="000000"/>
                </a:solidFill>
              </a:rPr>
              <a:t>      Desnica </a:t>
            </a:r>
            <a:endParaRPr lang="sr-Latn-CS" sz="2000">
              <a:solidFill>
                <a:srgbClr val="000000"/>
              </a:solidFill>
            </a:endParaRPr>
          </a:p>
          <a:p>
            <a:pPr marL="609600" indent="-609600" algn="ctr">
              <a:lnSpc>
                <a:spcPct val="90000"/>
              </a:lnSpc>
              <a:spcBef>
                <a:spcPct val="20000"/>
              </a:spcBef>
              <a:buClr>
                <a:schemeClr val="hlink"/>
              </a:buClr>
              <a:buSzPct val="65000"/>
              <a:buFont typeface="Wingdings" panose="05000000000000000000" pitchFamily="2" charset="2"/>
              <a:buNone/>
            </a:pPr>
            <a:r>
              <a:rPr lang="sr-Latn-CS" sz="2000">
                <a:solidFill>
                  <a:srgbClr val="FF0000"/>
                </a:solidFill>
              </a:rPr>
              <a:t>(liberalna partija)</a:t>
            </a:r>
            <a:r>
              <a:rPr lang="sr-Latn-CS" sz="2000">
                <a:solidFill>
                  <a:srgbClr val="000000"/>
                </a:solidFill>
              </a:rPr>
              <a:t> 	</a:t>
            </a:r>
            <a:r>
              <a:rPr lang="sr-Latn-CS" sz="2000"/>
              <a:t>(ministarska partija)</a:t>
            </a:r>
            <a:r>
              <a:rPr lang="sr-Latn-CS" sz="2000">
                <a:solidFill>
                  <a:srgbClr val="000000"/>
                </a:solidFill>
              </a:rPr>
              <a:t> 	  (rojalistička partija)</a:t>
            </a:r>
            <a:endParaRPr lang="sr-Latn-CS" sz="2000">
              <a:solidFill>
                <a:srgbClr val="000000"/>
              </a:solidFill>
            </a:endParaRPr>
          </a:p>
          <a:p>
            <a:pPr marL="609600" indent="-609600" algn="ctr">
              <a:lnSpc>
                <a:spcPct val="90000"/>
              </a:lnSpc>
              <a:spcBef>
                <a:spcPct val="20000"/>
              </a:spcBef>
              <a:buClr>
                <a:schemeClr val="hlink"/>
              </a:buClr>
              <a:buSzPct val="65000"/>
              <a:buFont typeface="Wingdings" panose="05000000000000000000" pitchFamily="2" charset="2"/>
              <a:buNone/>
            </a:pPr>
            <a:endParaRPr lang="sr-Latn-CS" sz="2000">
              <a:solidFill>
                <a:srgbClr val="000000"/>
              </a:solidFill>
            </a:endParaRPr>
          </a:p>
          <a:p>
            <a:pPr marL="609600" indent="-609600">
              <a:lnSpc>
                <a:spcPct val="90000"/>
              </a:lnSpc>
              <a:spcBef>
                <a:spcPct val="20000"/>
              </a:spcBef>
              <a:buClr>
                <a:schemeClr val="hlink"/>
              </a:buClr>
              <a:buSzPct val="65000"/>
              <a:buFont typeface="Wingdings" panose="05000000000000000000" pitchFamily="2" charset="2"/>
              <a:buNone/>
            </a:pPr>
            <a:endParaRPr lang="sr-Latn-CS" sz="2000">
              <a:solidFill>
                <a:srgbClr val="000000"/>
              </a:solidFill>
            </a:endParaRPr>
          </a:p>
          <a:p>
            <a:pPr marL="609600" indent="-609600">
              <a:lnSpc>
                <a:spcPct val="90000"/>
              </a:lnSpc>
              <a:spcBef>
                <a:spcPct val="20000"/>
              </a:spcBef>
              <a:buClr>
                <a:schemeClr val="hlink"/>
              </a:buClr>
              <a:buSzPct val="65000"/>
              <a:buFont typeface="Wingdings" panose="05000000000000000000" pitchFamily="2" charset="2"/>
              <a:buNone/>
            </a:pPr>
            <a:endParaRPr lang="sr-Latn-CS" sz="2000">
              <a:solidFill>
                <a:srgbClr val="000000"/>
              </a:solidFill>
            </a:endParaRPr>
          </a:p>
          <a:p>
            <a:pPr marL="609600" indent="-609600">
              <a:lnSpc>
                <a:spcPct val="90000"/>
              </a:lnSpc>
              <a:spcBef>
                <a:spcPct val="20000"/>
              </a:spcBef>
              <a:buClr>
                <a:schemeClr val="hlink"/>
              </a:buClr>
              <a:buSzPct val="65000"/>
              <a:buFont typeface="Wingdings" panose="05000000000000000000" pitchFamily="2" charset="2"/>
              <a:buNone/>
            </a:pPr>
            <a:r>
              <a:rPr lang="sr-Latn-CS" sz="2000">
                <a:solidFill>
                  <a:srgbClr val="000000"/>
                </a:solidFill>
              </a:rPr>
              <a:t>  </a:t>
            </a:r>
            <a:r>
              <a:rPr lang="sr-Latn-CS" sz="2000">
                <a:solidFill>
                  <a:srgbClr val="FF0000"/>
                </a:solidFill>
              </a:rPr>
              <a:t>Srednja klasa (buržuji</a:t>
            </a:r>
            <a:r>
              <a:rPr lang="sr-Latn-CS" sz="2000">
                <a:solidFill>
                  <a:srgbClr val="000000"/>
                </a:solidFill>
              </a:rPr>
              <a:t>            </a:t>
            </a:r>
            <a:r>
              <a:rPr lang="sr-Latn-CS" sz="2000">
                <a:solidFill>
                  <a:schemeClr val="accent1"/>
                </a:solidFill>
              </a:rPr>
              <a:t>Industrijalci           </a:t>
            </a:r>
            <a:r>
              <a:rPr lang="sr-Latn-CS" sz="2000">
                <a:solidFill>
                  <a:srgbClr val="000000"/>
                </a:solidFill>
              </a:rPr>
              <a:t>   Viša klasa (plemstvo,</a:t>
            </a:r>
            <a:endParaRPr lang="sr-Latn-CS" sz="2000">
              <a:solidFill>
                <a:srgbClr val="000000"/>
              </a:solidFill>
            </a:endParaRPr>
          </a:p>
          <a:p>
            <a:pPr marL="609600" indent="-609600">
              <a:lnSpc>
                <a:spcPct val="90000"/>
              </a:lnSpc>
              <a:spcBef>
                <a:spcPct val="20000"/>
              </a:spcBef>
              <a:buClr>
                <a:schemeClr val="hlink"/>
              </a:buClr>
              <a:buSzPct val="65000"/>
              <a:buFont typeface="Wingdings" panose="05000000000000000000" pitchFamily="2" charset="2"/>
              <a:buNone/>
            </a:pPr>
            <a:r>
              <a:rPr lang="sr-Latn-CS" sz="2000">
                <a:solidFill>
                  <a:srgbClr val="000000"/>
                </a:solidFill>
              </a:rPr>
              <a:t>   </a:t>
            </a:r>
            <a:r>
              <a:rPr lang="sr-Latn-CS" sz="2000">
                <a:solidFill>
                  <a:srgbClr val="FF0000"/>
                </a:solidFill>
              </a:rPr>
              <a:t>pravnici, metafizičari)</a:t>
            </a:r>
            <a:r>
              <a:rPr lang="sr-Latn-CS" sz="2000">
                <a:solidFill>
                  <a:srgbClr val="000000"/>
                </a:solidFill>
              </a:rPr>
              <a:t>           </a:t>
            </a:r>
            <a:r>
              <a:rPr lang="sr-Latn-CS" sz="2000">
                <a:solidFill>
                  <a:schemeClr val="accent1"/>
                </a:solidFill>
              </a:rPr>
              <a:t>                      </a:t>
            </a:r>
            <a:r>
              <a:rPr lang="sr-Latn-CS" sz="2000">
                <a:solidFill>
                  <a:srgbClr val="000000"/>
                </a:solidFill>
              </a:rPr>
              <a:t>               sveštenstvo)</a:t>
            </a:r>
            <a:endParaRPr lang="sr-Latn-CS" sz="2000" noProof="1">
              <a:solidFill>
                <a:srgbClr val="000000"/>
              </a:solidFill>
            </a:endParaRPr>
          </a:p>
        </p:txBody>
      </p:sp>
      <p:sp>
        <p:nvSpPr>
          <p:cNvPr id="24582" name="Line 7"/>
          <p:cNvSpPr>
            <a:spLocks noChangeShapeType="1"/>
          </p:cNvSpPr>
          <p:nvPr/>
        </p:nvSpPr>
        <p:spPr bwMode="auto">
          <a:xfrm>
            <a:off x="1835150" y="2276475"/>
            <a:ext cx="5689600" cy="0"/>
          </a:xfrm>
          <a:prstGeom prst="line">
            <a:avLst/>
          </a:prstGeom>
          <a:noFill/>
          <a:ln w="9525">
            <a:solidFill>
              <a:schemeClr val="tx1"/>
            </a:solidFill>
            <a:round/>
          </a:ln>
        </p:spPr>
        <p:txBody>
          <a:bodyPr/>
          <a:lstStyle/>
          <a:p>
            <a:endParaRPr lang="en-US"/>
          </a:p>
        </p:txBody>
      </p:sp>
      <p:sp>
        <p:nvSpPr>
          <p:cNvPr id="24583" name="AutoShape 8"/>
          <p:cNvSpPr>
            <a:spLocks noChangeArrowheads="1"/>
          </p:cNvSpPr>
          <p:nvPr/>
        </p:nvSpPr>
        <p:spPr bwMode="auto">
          <a:xfrm>
            <a:off x="1692275" y="2205038"/>
            <a:ext cx="144463" cy="215900"/>
          </a:xfrm>
          <a:custGeom>
            <a:avLst/>
            <a:gdLst>
              <a:gd name="T0" fmla="*/ 21609176 w 21600"/>
              <a:gd name="T1" fmla="*/ 0 h 21600"/>
              <a:gd name="T2" fmla="*/ 6328502 w 21600"/>
              <a:gd name="T3" fmla="*/ 31571136 h 21600"/>
              <a:gd name="T4" fmla="*/ 0 w 21600"/>
              <a:gd name="T5" fmla="*/ 107800070 h 21600"/>
              <a:gd name="T6" fmla="*/ 6328502 w 21600"/>
              <a:gd name="T7" fmla="*/ 184029175 h 21600"/>
              <a:gd name="T8" fmla="*/ 21609176 w 21600"/>
              <a:gd name="T9" fmla="*/ 215600141 h 21600"/>
              <a:gd name="T10" fmla="*/ 36889537 w 21600"/>
              <a:gd name="T11" fmla="*/ 184029175 h 21600"/>
              <a:gd name="T12" fmla="*/ 43218030 w 21600"/>
              <a:gd name="T13" fmla="*/ 107800070 h 21600"/>
              <a:gd name="T14" fmla="*/ 36889537 w 21600"/>
              <a:gd name="T15" fmla="*/ 3157113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solidFill>
              <a:schemeClr val="tx1"/>
            </a:solidFill>
            <a:round/>
          </a:ln>
        </p:spPr>
        <p:txBody>
          <a:bodyPr wrap="none" anchor="ctr"/>
          <a:lstStyle/>
          <a:p>
            <a:endParaRPr lang="en-US"/>
          </a:p>
        </p:txBody>
      </p:sp>
      <p:sp>
        <p:nvSpPr>
          <p:cNvPr id="24584" name="AutoShape 9"/>
          <p:cNvSpPr>
            <a:spLocks noChangeArrowheads="1"/>
          </p:cNvSpPr>
          <p:nvPr/>
        </p:nvSpPr>
        <p:spPr bwMode="auto">
          <a:xfrm>
            <a:off x="7451725" y="2205038"/>
            <a:ext cx="144463" cy="215900"/>
          </a:xfrm>
          <a:custGeom>
            <a:avLst/>
            <a:gdLst>
              <a:gd name="T0" fmla="*/ 21609176 w 21600"/>
              <a:gd name="T1" fmla="*/ 0 h 21600"/>
              <a:gd name="T2" fmla="*/ 6328502 w 21600"/>
              <a:gd name="T3" fmla="*/ 31571136 h 21600"/>
              <a:gd name="T4" fmla="*/ 0 w 21600"/>
              <a:gd name="T5" fmla="*/ 107800070 h 21600"/>
              <a:gd name="T6" fmla="*/ 6328502 w 21600"/>
              <a:gd name="T7" fmla="*/ 184029175 h 21600"/>
              <a:gd name="T8" fmla="*/ 21609176 w 21600"/>
              <a:gd name="T9" fmla="*/ 215600141 h 21600"/>
              <a:gd name="T10" fmla="*/ 36889537 w 21600"/>
              <a:gd name="T11" fmla="*/ 184029175 h 21600"/>
              <a:gd name="T12" fmla="*/ 43218030 w 21600"/>
              <a:gd name="T13" fmla="*/ 107800070 h 21600"/>
              <a:gd name="T14" fmla="*/ 36889537 w 21600"/>
              <a:gd name="T15" fmla="*/ 3157113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solidFill>
              <a:schemeClr val="tx1"/>
            </a:solidFill>
            <a:round/>
          </a:ln>
        </p:spPr>
        <p:txBody>
          <a:bodyPr wrap="none" anchor="ctr"/>
          <a:lstStyle/>
          <a:p>
            <a:endParaRPr lang="en-US"/>
          </a:p>
        </p:txBody>
      </p:sp>
      <p:sp>
        <p:nvSpPr>
          <p:cNvPr id="24585" name="AutoShape 10"/>
          <p:cNvSpPr>
            <a:spLocks noChangeArrowheads="1"/>
          </p:cNvSpPr>
          <p:nvPr/>
        </p:nvSpPr>
        <p:spPr bwMode="auto">
          <a:xfrm>
            <a:off x="5795963" y="2205038"/>
            <a:ext cx="144462" cy="215900"/>
          </a:xfrm>
          <a:custGeom>
            <a:avLst/>
            <a:gdLst>
              <a:gd name="T0" fmla="*/ 21608424 w 21600"/>
              <a:gd name="T1" fmla="*/ 0 h 21600"/>
              <a:gd name="T2" fmla="*/ 6328365 w 21600"/>
              <a:gd name="T3" fmla="*/ 31571136 h 21600"/>
              <a:gd name="T4" fmla="*/ 0 w 21600"/>
              <a:gd name="T5" fmla="*/ 107800070 h 21600"/>
              <a:gd name="T6" fmla="*/ 6328365 w 21600"/>
              <a:gd name="T7" fmla="*/ 184029175 h 21600"/>
              <a:gd name="T8" fmla="*/ 21608424 w 21600"/>
              <a:gd name="T9" fmla="*/ 215600141 h 21600"/>
              <a:gd name="T10" fmla="*/ 36888479 w 21600"/>
              <a:gd name="T11" fmla="*/ 184029175 h 21600"/>
              <a:gd name="T12" fmla="*/ 43216848 w 21600"/>
              <a:gd name="T13" fmla="*/ 107800070 h 21600"/>
              <a:gd name="T14" fmla="*/ 36888479 w 21600"/>
              <a:gd name="T15" fmla="*/ 3157113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solidFill>
              <a:schemeClr val="tx1"/>
            </a:solidFill>
            <a:round/>
          </a:ln>
        </p:spPr>
        <p:txBody>
          <a:bodyPr wrap="none" anchor="ctr"/>
          <a:lstStyle/>
          <a:p>
            <a:endParaRPr lang="en-US"/>
          </a:p>
        </p:txBody>
      </p:sp>
      <p:sp>
        <p:nvSpPr>
          <p:cNvPr id="24586" name="AutoShape 11"/>
          <p:cNvSpPr>
            <a:spLocks noChangeArrowheads="1"/>
          </p:cNvSpPr>
          <p:nvPr/>
        </p:nvSpPr>
        <p:spPr bwMode="auto">
          <a:xfrm>
            <a:off x="4356100" y="2205038"/>
            <a:ext cx="144463" cy="215900"/>
          </a:xfrm>
          <a:custGeom>
            <a:avLst/>
            <a:gdLst>
              <a:gd name="T0" fmla="*/ 21609176 w 21600"/>
              <a:gd name="T1" fmla="*/ 0 h 21600"/>
              <a:gd name="T2" fmla="*/ 6328502 w 21600"/>
              <a:gd name="T3" fmla="*/ 31571136 h 21600"/>
              <a:gd name="T4" fmla="*/ 0 w 21600"/>
              <a:gd name="T5" fmla="*/ 107800070 h 21600"/>
              <a:gd name="T6" fmla="*/ 6328502 w 21600"/>
              <a:gd name="T7" fmla="*/ 184029175 h 21600"/>
              <a:gd name="T8" fmla="*/ 21609176 w 21600"/>
              <a:gd name="T9" fmla="*/ 215600141 h 21600"/>
              <a:gd name="T10" fmla="*/ 36889537 w 21600"/>
              <a:gd name="T11" fmla="*/ 184029175 h 21600"/>
              <a:gd name="T12" fmla="*/ 43218030 w 21600"/>
              <a:gd name="T13" fmla="*/ 107800070 h 21600"/>
              <a:gd name="T14" fmla="*/ 36889537 w 21600"/>
              <a:gd name="T15" fmla="*/ 3157113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solidFill>
              <a:schemeClr val="tx1"/>
            </a:solidFill>
            <a:round/>
          </a:ln>
        </p:spPr>
        <p:txBody>
          <a:bodyPr wrap="none" anchor="ctr"/>
          <a:lstStyle/>
          <a:p>
            <a:endParaRPr lang="en-US"/>
          </a:p>
        </p:txBody>
      </p:sp>
      <p:sp>
        <p:nvSpPr>
          <p:cNvPr id="24587" name="AutoShape 12"/>
          <p:cNvSpPr>
            <a:spLocks noChangeArrowheads="1"/>
          </p:cNvSpPr>
          <p:nvPr/>
        </p:nvSpPr>
        <p:spPr bwMode="auto">
          <a:xfrm>
            <a:off x="3132138" y="2205038"/>
            <a:ext cx="144462" cy="215900"/>
          </a:xfrm>
          <a:custGeom>
            <a:avLst/>
            <a:gdLst>
              <a:gd name="T0" fmla="*/ 21608424 w 21600"/>
              <a:gd name="T1" fmla="*/ 0 h 21600"/>
              <a:gd name="T2" fmla="*/ 6328365 w 21600"/>
              <a:gd name="T3" fmla="*/ 31571136 h 21600"/>
              <a:gd name="T4" fmla="*/ 0 w 21600"/>
              <a:gd name="T5" fmla="*/ 107800070 h 21600"/>
              <a:gd name="T6" fmla="*/ 6328365 w 21600"/>
              <a:gd name="T7" fmla="*/ 184029175 h 21600"/>
              <a:gd name="T8" fmla="*/ 21608424 w 21600"/>
              <a:gd name="T9" fmla="*/ 215600141 h 21600"/>
              <a:gd name="T10" fmla="*/ 36888479 w 21600"/>
              <a:gd name="T11" fmla="*/ 184029175 h 21600"/>
              <a:gd name="T12" fmla="*/ 43216848 w 21600"/>
              <a:gd name="T13" fmla="*/ 107800070 h 21600"/>
              <a:gd name="T14" fmla="*/ 36888479 w 21600"/>
              <a:gd name="T15" fmla="*/ 3157113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9525">
            <a:solidFill>
              <a:schemeClr val="tx1"/>
            </a:solidFill>
            <a:round/>
          </a:ln>
        </p:spPr>
        <p:txBody>
          <a:bodyPr wrap="none" anchor="ct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57200" y="381000"/>
            <a:ext cx="8229600" cy="744538"/>
          </a:xfrm>
        </p:spPr>
        <p:txBody>
          <a:bodyPr/>
          <a:lstStyle/>
          <a:p>
            <a:pPr eaLnBrk="1" hangingPunct="1">
              <a:defRPr/>
            </a:pPr>
            <a:r>
              <a:rPr lang="sr-Latn-CS" sz="4000" smtClean="0">
                <a:solidFill>
                  <a:srgbClr val="FF0000"/>
                </a:solidFill>
              </a:rPr>
              <a:t>Parabola iz </a:t>
            </a:r>
            <a:r>
              <a:rPr lang="sr-Latn-CS" sz="4000" i="1" smtClean="0">
                <a:solidFill>
                  <a:srgbClr val="FF0000"/>
                </a:solidFill>
              </a:rPr>
              <a:t>Organizatora</a:t>
            </a:r>
            <a:r>
              <a:rPr lang="sr-Latn-CS" sz="4000" smtClean="0">
                <a:solidFill>
                  <a:srgbClr val="FF0000"/>
                </a:solidFill>
              </a:rPr>
              <a:t> (1819)</a:t>
            </a:r>
            <a:endParaRPr lang="sr-Latn-CS" sz="4000" noProof="1" smtClean="0">
              <a:solidFill>
                <a:srgbClr val="FF0000"/>
              </a:solidFill>
            </a:endParaRPr>
          </a:p>
        </p:txBody>
      </p:sp>
      <p:sp>
        <p:nvSpPr>
          <p:cNvPr id="25603" name="Rectangle 3"/>
          <p:cNvSpPr>
            <a:spLocks noGrp="1" noChangeArrowheads="1"/>
          </p:cNvSpPr>
          <p:nvPr>
            <p:ph type="body" idx="1"/>
          </p:nvPr>
        </p:nvSpPr>
        <p:spPr>
          <a:xfrm>
            <a:off x="457200" y="1557338"/>
            <a:ext cx="8435975" cy="4824412"/>
          </a:xfrm>
        </p:spPr>
        <p:txBody>
          <a:bodyPr/>
          <a:lstStyle/>
          <a:p>
            <a:pPr eaLnBrk="1" hangingPunct="1">
              <a:lnSpc>
                <a:spcPct val="90000"/>
              </a:lnSpc>
            </a:pPr>
            <a:r>
              <a:rPr lang="sr-Latn-CS" sz="2400" smtClean="0">
                <a:solidFill>
                  <a:srgbClr val="000000"/>
                </a:solidFill>
                <a:effectLst/>
              </a:rPr>
              <a:t>“Pretpostavimo da Francuska odjednom izgubi svojih pedeset prvih fizičara, hemičara, fiziologa, mehaničara, bankara, zidara itd. – nacija bi ostala telo bez duše. Pretpostavimo da Francuska sačuva sve ove genijalne ljude, a da, na nesreću, ostane bez kraljevog brata, vojvode od Angulema, vojvode od Berija, vojvode od Orleana, pa još povrh toga bez 10.000 najbogatijih sopstvenika – od svega toga država politički ne bi ništa izgubila.”</a:t>
            </a:r>
            <a:endParaRPr lang="sr-Latn-CS" sz="2400" smtClean="0">
              <a:solidFill>
                <a:srgbClr val="000000"/>
              </a:solidFill>
              <a:effectLst/>
            </a:endParaRPr>
          </a:p>
          <a:p>
            <a:pPr eaLnBrk="1" hangingPunct="1">
              <a:lnSpc>
                <a:spcPct val="90000"/>
              </a:lnSpc>
            </a:pPr>
            <a:r>
              <a:rPr lang="sr-Latn-CS" sz="2400" smtClean="0">
                <a:solidFill>
                  <a:srgbClr val="000000"/>
                </a:solidFill>
                <a:effectLst/>
              </a:rPr>
              <a:t>U Francuskoj bi se uvek našlo mnogo ljudi koji bi lako mogli zameniti i kralja, i kraljevog brata i svakog plemića.</a:t>
            </a:r>
            <a:endParaRPr lang="sr-Latn-CS" sz="2400" smtClean="0">
              <a:solidFill>
                <a:srgbClr val="000000"/>
              </a:solidFill>
              <a:effectLst/>
            </a:endParaRPr>
          </a:p>
          <a:p>
            <a:pPr eaLnBrk="1" hangingPunct="1">
              <a:lnSpc>
                <a:spcPct val="90000"/>
              </a:lnSpc>
            </a:pPr>
            <a:r>
              <a:rPr lang="sr-Latn-CS" sz="2400" smtClean="0">
                <a:solidFill>
                  <a:srgbClr val="000000"/>
                </a:solidFill>
                <a:effectLst/>
              </a:rPr>
              <a:t>Francuska uvek društveno dobija kada se smanjuje klasa parazita.</a:t>
            </a:r>
            <a:endParaRPr lang="sr-Latn-CS" sz="2400" noProof="1" smtClean="0">
              <a:solidFill>
                <a:srgbClr val="000000"/>
              </a:solidFill>
              <a:effectLs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68313" y="260350"/>
            <a:ext cx="8229600" cy="744538"/>
          </a:xfrm>
        </p:spPr>
        <p:txBody>
          <a:bodyPr/>
          <a:lstStyle/>
          <a:p>
            <a:pPr eaLnBrk="1" hangingPunct="1">
              <a:defRPr/>
            </a:pPr>
            <a:r>
              <a:rPr lang="sr-Latn-CS" sz="4000" smtClean="0">
                <a:solidFill>
                  <a:srgbClr val="FF0000"/>
                </a:solidFill>
              </a:rPr>
              <a:t>Klasna struktura modernog društva</a:t>
            </a:r>
            <a:endParaRPr lang="sr-Latn-CS" sz="4000" noProof="1" smtClean="0">
              <a:solidFill>
                <a:srgbClr val="FF0000"/>
              </a:solidFill>
            </a:endParaRPr>
          </a:p>
        </p:txBody>
      </p:sp>
      <p:sp>
        <p:nvSpPr>
          <p:cNvPr id="26627" name="Rectangle 3"/>
          <p:cNvSpPr>
            <a:spLocks noGrp="1" noChangeArrowheads="1"/>
          </p:cNvSpPr>
          <p:nvPr>
            <p:ph type="body" idx="1"/>
          </p:nvPr>
        </p:nvSpPr>
        <p:spPr>
          <a:xfrm>
            <a:off x="323850" y="1196975"/>
            <a:ext cx="8569325" cy="5472113"/>
          </a:xfrm>
        </p:spPr>
        <p:txBody>
          <a:bodyPr/>
          <a:lstStyle/>
          <a:p>
            <a:pPr marL="609600" indent="-609600" eaLnBrk="1" hangingPunct="1">
              <a:lnSpc>
                <a:spcPct val="80000"/>
              </a:lnSpc>
            </a:pPr>
            <a:r>
              <a:rPr lang="sr-Latn-CS" sz="2400" smtClean="0">
                <a:solidFill>
                  <a:srgbClr val="000000"/>
                </a:solidFill>
                <a:effectLst/>
              </a:rPr>
              <a:t>Sen-Simon je bio sklon da klasnu strukturu modernih industrijskih društava shvata dihotomno: </a:t>
            </a:r>
            <a:endParaRPr lang="sr-Latn-CS" sz="2400" smtClean="0">
              <a:solidFill>
                <a:srgbClr val="000000"/>
              </a:solidFill>
              <a:effectLst/>
            </a:endParaRPr>
          </a:p>
          <a:p>
            <a:pPr marL="990600" lvl="1" indent="-533400" eaLnBrk="1" hangingPunct="1">
              <a:lnSpc>
                <a:spcPct val="80000"/>
              </a:lnSpc>
            </a:pPr>
            <a:r>
              <a:rPr lang="sr-Latn-CS" sz="2000" smtClean="0">
                <a:solidFill>
                  <a:srgbClr val="000000"/>
                </a:solidFill>
                <a:effectLst/>
              </a:rPr>
              <a:t>klasa proizvođača (“pčele”) i </a:t>
            </a:r>
            <a:endParaRPr lang="sr-Latn-CS" sz="2000" smtClean="0">
              <a:solidFill>
                <a:srgbClr val="000000"/>
              </a:solidFill>
              <a:effectLst/>
            </a:endParaRPr>
          </a:p>
          <a:p>
            <a:pPr marL="990600" lvl="1" indent="-533400" eaLnBrk="1" hangingPunct="1">
              <a:lnSpc>
                <a:spcPct val="80000"/>
              </a:lnSpc>
            </a:pPr>
            <a:r>
              <a:rPr lang="sr-Latn-CS" sz="2000" smtClean="0">
                <a:solidFill>
                  <a:srgbClr val="000000"/>
                </a:solidFill>
                <a:effectLst/>
              </a:rPr>
              <a:t>klasa parazita (“stršljeni”).</a:t>
            </a:r>
            <a:endParaRPr lang="sr-Latn-CS" sz="2000" smtClean="0">
              <a:solidFill>
                <a:srgbClr val="000000"/>
              </a:solidFill>
              <a:effectLst/>
            </a:endParaRPr>
          </a:p>
          <a:p>
            <a:pPr marL="609600" indent="-609600" eaLnBrk="1" hangingPunct="1">
              <a:lnSpc>
                <a:spcPct val="80000"/>
              </a:lnSpc>
            </a:pPr>
            <a:r>
              <a:rPr lang="sr-Latn-CS" sz="2400" smtClean="0">
                <a:solidFill>
                  <a:srgbClr val="000000"/>
                </a:solidFill>
                <a:effectLst/>
              </a:rPr>
              <a:t>Proizvođače (“industrijalce”) čine:</a:t>
            </a:r>
            <a:endParaRPr lang="sr-Latn-CS" sz="24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1. preduzetnici, 		5. trgovci,</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2. radnici,			6. naučnici, </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3. seljaci,			7. umetnici.</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4. zanatlije,</a:t>
            </a:r>
            <a:endParaRPr lang="sr-Latn-CS" sz="2000" smtClean="0">
              <a:solidFill>
                <a:srgbClr val="000000"/>
              </a:solidFill>
              <a:effectLst/>
            </a:endParaRPr>
          </a:p>
          <a:p>
            <a:pPr marL="609600" indent="-609600" eaLnBrk="1" hangingPunct="1">
              <a:lnSpc>
                <a:spcPct val="80000"/>
              </a:lnSpc>
            </a:pPr>
            <a:r>
              <a:rPr lang="sr-Latn-CS" sz="2400" smtClean="0">
                <a:solidFill>
                  <a:srgbClr val="000000"/>
                </a:solidFill>
                <a:effectLst/>
              </a:rPr>
              <a:t>Parazite čine:</a:t>
            </a:r>
            <a:endParaRPr lang="sr-Latn-CS" sz="24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1. plemići,			5. vojnici,</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2. sveštenici, 		6. buržuji (rentijeri koji bogatstvo koriste</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3. metafizičari, 		    za sticanje privilegija),</a:t>
            </a:r>
            <a:endParaRPr lang="sr-Latn-CS" sz="2000" smtClean="0">
              <a:solidFill>
                <a:srgbClr val="000000"/>
              </a:solidFill>
              <a:effectLst/>
            </a:endParaRPr>
          </a:p>
          <a:p>
            <a:pPr marL="990600" lvl="1" indent="-533400" eaLnBrk="1" hangingPunct="1">
              <a:lnSpc>
                <a:spcPct val="80000"/>
              </a:lnSpc>
              <a:buFont typeface="Wingdings" panose="05000000000000000000" pitchFamily="2" charset="2"/>
              <a:buNone/>
            </a:pPr>
            <a:r>
              <a:rPr lang="sr-Latn-CS" sz="2000" smtClean="0">
                <a:solidFill>
                  <a:srgbClr val="000000"/>
                </a:solidFill>
                <a:effectLst/>
              </a:rPr>
              <a:t>4. pravnici, 			7. vladari.</a:t>
            </a:r>
            <a:endParaRPr lang="sr-Latn-CS" sz="2000" smtClean="0">
              <a:solidFill>
                <a:srgbClr val="000000"/>
              </a:solidFill>
              <a:effectLst/>
            </a:endParaRPr>
          </a:p>
          <a:p>
            <a:pPr marL="609600" indent="-609600" eaLnBrk="1" hangingPunct="1">
              <a:lnSpc>
                <a:spcPct val="80000"/>
              </a:lnSpc>
            </a:pPr>
            <a:r>
              <a:rPr lang="sr-Latn-CS" sz="2400" smtClean="0">
                <a:solidFill>
                  <a:srgbClr val="000000"/>
                </a:solidFill>
                <a:effectLst/>
              </a:rPr>
              <a:t>Ako industrijalci dobiju vlast, oni neće hteti da (poput jakobinaca) iskorene parazite, nego će im omogućiti da postanu korisni članovi industrijskog društva.</a:t>
            </a:r>
            <a:endParaRPr lang="sr-Latn-CS" sz="2400" noProof="1" smtClean="0">
              <a:solidFill>
                <a:srgbClr val="000000"/>
              </a:solidFill>
              <a:effectLs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457200" y="381000"/>
            <a:ext cx="8229600" cy="815975"/>
          </a:xfrm>
        </p:spPr>
        <p:txBody>
          <a:bodyPr/>
          <a:lstStyle/>
          <a:p>
            <a:pPr eaLnBrk="1" hangingPunct="1">
              <a:defRPr/>
            </a:pPr>
            <a:r>
              <a:rPr lang="sr-Latn-CS" sz="4000" smtClean="0">
                <a:solidFill>
                  <a:srgbClr val="FF0000"/>
                </a:solidFill>
              </a:rPr>
              <a:t>Upravljači u industrijskom društvu</a:t>
            </a:r>
            <a:endParaRPr lang="sr-Latn-CS" sz="4000" noProof="1" smtClean="0">
              <a:solidFill>
                <a:srgbClr val="FF0000"/>
              </a:solidFill>
            </a:endParaRPr>
          </a:p>
        </p:txBody>
      </p:sp>
      <p:sp>
        <p:nvSpPr>
          <p:cNvPr id="27651" name="Rectangle 3"/>
          <p:cNvSpPr>
            <a:spLocks noGrp="1" noChangeArrowheads="1"/>
          </p:cNvSpPr>
          <p:nvPr>
            <p:ph type="body" idx="1"/>
          </p:nvPr>
        </p:nvSpPr>
        <p:spPr>
          <a:xfrm>
            <a:off x="457200" y="1628775"/>
            <a:ext cx="8229600" cy="4752975"/>
          </a:xfrm>
        </p:spPr>
        <p:txBody>
          <a:bodyPr/>
          <a:lstStyle/>
          <a:p>
            <a:pPr eaLnBrk="1" hangingPunct="1">
              <a:lnSpc>
                <a:spcPct val="90000"/>
              </a:lnSpc>
            </a:pPr>
            <a:r>
              <a:rPr lang="sr-Latn-CS" sz="2400" smtClean="0">
                <a:solidFill>
                  <a:srgbClr val="000000"/>
                </a:solidFill>
                <a:effectLst/>
              </a:rPr>
              <a:t>Politička vlast u industrijskom sistemu će biti sve manje bitna ako je budu vršili industrijalci: </a:t>
            </a:r>
            <a:r>
              <a:rPr lang="sr-Latn-CS" sz="2400" smtClean="0">
                <a:solidFill>
                  <a:schemeClr val="accent1"/>
                </a:solidFill>
                <a:effectLst/>
              </a:rPr>
              <a:t>na mesto vladanja ljudima vremenom će doći upravljanje stvarima</a:t>
            </a:r>
            <a:r>
              <a:rPr lang="sr-Latn-CS" sz="2400" smtClean="0">
                <a:solidFill>
                  <a:srgbClr val="000000"/>
                </a:solidFill>
                <a:effectLst/>
              </a:rPr>
              <a:t>. </a:t>
            </a:r>
            <a:endParaRPr lang="sr-Latn-CS" sz="2400" smtClean="0">
              <a:solidFill>
                <a:srgbClr val="000000"/>
              </a:solidFill>
              <a:effectLst/>
            </a:endParaRPr>
          </a:p>
          <a:p>
            <a:pPr eaLnBrk="1" hangingPunct="1">
              <a:lnSpc>
                <a:spcPct val="90000"/>
              </a:lnSpc>
            </a:pPr>
            <a:r>
              <a:rPr lang="sr-Latn-CS" sz="2400" smtClean="0">
                <a:solidFill>
                  <a:srgbClr val="000000"/>
                </a:solidFill>
                <a:effectLst/>
              </a:rPr>
              <a:t>U razvijenom industrijskom društvu, upravljači će biti sastavljeni od:</a:t>
            </a:r>
            <a:endParaRPr lang="sr-Latn-CS" sz="2400" smtClean="0">
              <a:solidFill>
                <a:srgbClr val="000000"/>
              </a:solidFill>
              <a:effectLst/>
            </a:endParaRPr>
          </a:p>
          <a:p>
            <a:pPr lvl="1" eaLnBrk="1" hangingPunct="1">
              <a:lnSpc>
                <a:spcPct val="90000"/>
              </a:lnSpc>
            </a:pPr>
            <a:r>
              <a:rPr lang="sr-Latn-CS" sz="2000" smtClean="0">
                <a:solidFill>
                  <a:srgbClr val="000000"/>
                </a:solidFill>
                <a:effectLst/>
              </a:rPr>
              <a:t>umetnika (pronalazača puteva napretka)</a:t>
            </a:r>
            <a:endParaRPr lang="sr-Latn-CS" sz="2000" smtClean="0">
              <a:solidFill>
                <a:srgbClr val="000000"/>
              </a:solidFill>
              <a:effectLst/>
            </a:endParaRPr>
          </a:p>
          <a:p>
            <a:pPr lvl="1" eaLnBrk="1" hangingPunct="1">
              <a:lnSpc>
                <a:spcPct val="90000"/>
              </a:lnSpc>
            </a:pPr>
            <a:r>
              <a:rPr lang="sr-Latn-CS" sz="2000" smtClean="0">
                <a:solidFill>
                  <a:srgbClr val="000000"/>
                </a:solidFill>
                <a:effectLst/>
              </a:rPr>
              <a:t>naučnika (istraživača napretka na putu na koji su ukazali umetnici)</a:t>
            </a:r>
            <a:endParaRPr lang="sr-Latn-CS" sz="2000" smtClean="0">
              <a:solidFill>
                <a:srgbClr val="000000"/>
              </a:solidFill>
              <a:effectLst/>
            </a:endParaRPr>
          </a:p>
          <a:p>
            <a:pPr lvl="1" eaLnBrk="1" hangingPunct="1">
              <a:lnSpc>
                <a:spcPct val="90000"/>
              </a:lnSpc>
            </a:pPr>
            <a:r>
              <a:rPr lang="sr-Latn-CS" sz="2000" smtClean="0">
                <a:solidFill>
                  <a:srgbClr val="000000"/>
                </a:solidFill>
                <a:effectLst/>
              </a:rPr>
              <a:t>industrijalaca (organizatora napretka na putu koji su istražili naučnici)</a:t>
            </a:r>
            <a:endParaRPr lang="sr-Latn-CS" sz="2000" smtClean="0">
              <a:solidFill>
                <a:srgbClr val="000000"/>
              </a:solidFill>
              <a:effectLst/>
            </a:endParaRPr>
          </a:p>
          <a:p>
            <a:pPr eaLnBrk="1" hangingPunct="1">
              <a:lnSpc>
                <a:spcPct val="90000"/>
              </a:lnSpc>
            </a:pPr>
            <a:r>
              <a:rPr lang="sr-Latn-CS" sz="2400" smtClean="0">
                <a:solidFill>
                  <a:srgbClr val="000000"/>
                </a:solidFill>
                <a:effectLst/>
              </a:rPr>
              <a:t>Umetnici su “avangarda” koja prva stupa na nepoznato tle budućnosti i oktriva čovečanstvu puteva napretka.</a:t>
            </a:r>
            <a:endParaRPr lang="sr-Latn-CS" sz="2400" noProof="1" smtClean="0">
              <a:solidFill>
                <a:srgbClr val="000000"/>
              </a:solidFill>
              <a:effectLs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0" y="381000"/>
            <a:ext cx="9144000" cy="815975"/>
          </a:xfrm>
        </p:spPr>
        <p:txBody>
          <a:bodyPr/>
          <a:lstStyle/>
          <a:p>
            <a:pPr eaLnBrk="1" hangingPunct="1">
              <a:defRPr/>
            </a:pPr>
            <a:r>
              <a:rPr lang="sr-Latn-CS" sz="4000" smtClean="0">
                <a:solidFill>
                  <a:srgbClr val="FF0000"/>
                </a:solidFill>
              </a:rPr>
              <a:t>Kritika </a:t>
            </a:r>
            <a:r>
              <a:rPr lang="sr-Latn-CS" sz="4000" smtClean="0">
                <a:solidFill>
                  <a:srgbClr val="FF0000"/>
                </a:solidFill>
              </a:rPr>
              <a:t>hrišćanstva i </a:t>
            </a:r>
            <a:r>
              <a:rPr lang="sr-Latn-CS" sz="4000" smtClean="0">
                <a:solidFill>
                  <a:srgbClr val="FF0000"/>
                </a:solidFill>
              </a:rPr>
              <a:t>ideja “regeneracije”</a:t>
            </a:r>
            <a:endParaRPr lang="sr-Latn-CS" sz="4000" noProof="1" smtClean="0">
              <a:solidFill>
                <a:srgbClr val="FF0000"/>
              </a:solidFill>
            </a:endParaRPr>
          </a:p>
        </p:txBody>
      </p:sp>
      <p:sp>
        <p:nvSpPr>
          <p:cNvPr id="29699" name="Rectangle 3"/>
          <p:cNvSpPr>
            <a:spLocks noGrp="1" noChangeArrowheads="1"/>
          </p:cNvSpPr>
          <p:nvPr>
            <p:ph type="body" idx="1"/>
          </p:nvPr>
        </p:nvSpPr>
        <p:spPr>
          <a:xfrm>
            <a:off x="179388" y="1700213"/>
            <a:ext cx="8785225" cy="4897437"/>
          </a:xfrm>
        </p:spPr>
        <p:txBody>
          <a:bodyPr/>
          <a:lstStyle/>
          <a:p>
            <a:pPr eaLnBrk="1" hangingPunct="1"/>
            <a:r>
              <a:rPr lang="sr-Latn-CS" sz="2400" smtClean="0">
                <a:solidFill>
                  <a:srgbClr val="000000"/>
                </a:solidFill>
                <a:effectLst/>
              </a:rPr>
              <a:t>Dalja razrada Rusoove koncepcije građanske religije.</a:t>
            </a:r>
            <a:endParaRPr lang="sr-Latn-CS" sz="2400" smtClean="0">
              <a:solidFill>
                <a:srgbClr val="000000"/>
              </a:solidFill>
              <a:effectLst/>
            </a:endParaRPr>
          </a:p>
          <a:p>
            <a:pPr eaLnBrk="1" hangingPunct="1"/>
            <a:r>
              <a:rPr lang="sr-Latn-CS" sz="2400" smtClean="0">
                <a:solidFill>
                  <a:srgbClr val="000000"/>
                </a:solidFill>
                <a:effectLst/>
              </a:rPr>
              <a:t>Hrišćanstvo se iskvarilo, a papa je jeretik (baš kao što su to i katolički i protestantski sveštenici) – svi su izgubili interes za siromašne i za mogućnost da oni postignu blagostanje.</a:t>
            </a:r>
            <a:endParaRPr lang="sr-Latn-CS" sz="2400" smtClean="0">
              <a:solidFill>
                <a:srgbClr val="000000"/>
              </a:solidFill>
              <a:effectLst/>
            </a:endParaRPr>
          </a:p>
          <a:p>
            <a:pPr eaLnBrk="1" hangingPunct="1"/>
            <a:r>
              <a:rPr lang="sr-Latn-CS" sz="2400" smtClean="0">
                <a:solidFill>
                  <a:srgbClr val="000000"/>
                </a:solidFill>
                <a:effectLst/>
              </a:rPr>
              <a:t>Hrišćanstvo se originalno zasnivalo na samo jednoj Božjoj zapovesti: “Svi ljudi su braća i moraju se međusobno voleti i pomagati”. </a:t>
            </a:r>
            <a:endParaRPr lang="sr-Latn-CS" sz="2400" smtClean="0">
              <a:solidFill>
                <a:srgbClr val="000000"/>
              </a:solidFill>
              <a:effectLst/>
            </a:endParaRPr>
          </a:p>
          <a:p>
            <a:pPr eaLnBrk="1" hangingPunct="1"/>
            <a:r>
              <a:rPr lang="sr-Latn-CS" sz="2400" smtClean="0">
                <a:solidFill>
                  <a:srgbClr val="000000"/>
                </a:solidFill>
                <a:effectLst/>
              </a:rPr>
              <a:t>To mora ponovo postati temeljni sadržaj hrišćanske vere.</a:t>
            </a:r>
            <a:endParaRPr lang="sr-Latn-CS" sz="2400" smtClean="0">
              <a:solidFill>
                <a:srgbClr val="000000"/>
              </a:solidFill>
              <a:effectLst/>
            </a:endParaRPr>
          </a:p>
          <a:p>
            <a:pPr eaLnBrk="1" hangingPunct="1"/>
            <a:r>
              <a:rPr lang="sr-Latn-CS" sz="2400" smtClean="0">
                <a:solidFill>
                  <a:srgbClr val="000000"/>
                </a:solidFill>
                <a:effectLst/>
              </a:rPr>
              <a:t>Novo hrišćanstvo mora biti utemeljeno na dostignućima pozitivne nauke i kompatibilno sa industrijskim društvom.</a:t>
            </a:r>
            <a:endParaRPr lang="sr-Latn-CS" sz="2400" smtClean="0">
              <a:solidFill>
                <a:srgbClr val="000000"/>
              </a:solidFill>
              <a:effectLst/>
            </a:endParaRPr>
          </a:p>
          <a:p>
            <a:pPr eaLnBrk="1" hangingPunct="1"/>
            <a:r>
              <a:rPr lang="sr-Latn-CS" sz="2400" smtClean="0">
                <a:solidFill>
                  <a:srgbClr val="000000"/>
                </a:solidFill>
                <a:effectLst/>
              </a:rPr>
              <a:t>Novo hrišćanstvo će postati univerzalna religija: nju će naposletku prihvatiti svi ljudi na kugli zemaljskoj.</a:t>
            </a:r>
            <a:endParaRPr lang="sr-Latn-CS" sz="2400" noProof="1" smtClean="0">
              <a:solidFill>
                <a:srgbClr val="000000"/>
              </a:solidFill>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a:xfrm>
            <a:off x="457200" y="274638"/>
            <a:ext cx="8229600" cy="733425"/>
          </a:xfrm>
        </p:spPr>
        <p:txBody>
          <a:bodyPr anchor="ctr"/>
          <a:lstStyle/>
          <a:p>
            <a:r>
              <a:rPr lang="sr-Latn-RS" altLang="en-US" sz="3200">
                <a:solidFill>
                  <a:srgbClr val="0070C0"/>
                </a:solidFill>
              </a:rPr>
              <a:t>Pravila koja važe na kursu</a:t>
            </a:r>
            <a:endParaRPr lang="sr-Latn-RS" altLang="en-US" sz="3200">
              <a:solidFill>
                <a:srgbClr val="0070C0"/>
              </a:solidFill>
            </a:endParaRPr>
          </a:p>
        </p:txBody>
      </p:sp>
      <p:sp>
        <p:nvSpPr>
          <p:cNvPr id="3" name="Content Placeholder 2"/>
          <p:cNvSpPr>
            <a:spLocks noGrp="1"/>
          </p:cNvSpPr>
          <p:nvPr>
            <p:ph idx="1"/>
          </p:nvPr>
        </p:nvSpPr>
        <p:spPr>
          <a:xfrm>
            <a:off x="206375" y="898525"/>
            <a:ext cx="8743950" cy="5783263"/>
          </a:xfrm>
        </p:spPr>
        <p:txBody>
          <a:bodyPr/>
          <a:lstStyle/>
          <a:p>
            <a:pPr algn="ctr" eaLnBrk="1" fontAlgn="base" hangingPunct="1">
              <a:buNone/>
            </a:pPr>
            <a:endParaRPr lang="en-US" altLang="x-none" sz="1600" strike="noStrike" noProof="1">
              <a:solidFill>
                <a:srgbClr val="FF0066"/>
              </a:solidFill>
              <a:effectLst>
                <a:outerShdw blurRad="38100" dist="38100" dir="2700000">
                  <a:srgbClr val="000000"/>
                </a:outerShdw>
              </a:effectLst>
            </a:endParaRPr>
          </a:p>
          <a:p>
            <a:pPr eaLnBrk="1" fontAlgn="base" hangingPunct="1">
              <a:lnSpc>
                <a:spcPct val="90000"/>
              </a:lnSpc>
            </a:pP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Kašnjenje na časove se ne toleriše. </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Student</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ima</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nije dozvoljen ulazak u učionicu nakon što </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su</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nastavnik ili asistent</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kinja</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za sobom zatvori</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li</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vrata.</a:t>
            </a:r>
            <a:endParaRPr lang="en-US" altLang="x-none" sz="2000" strike="noStrike" noProof="1">
              <a:solidFill>
                <a:srgbClr val="FF0000"/>
              </a:solidFill>
              <a:effectLst/>
              <a:latin typeface="Times New Roman" panose="02020603050405020304" pitchFamily="18" charset="0"/>
              <a:cs typeface="Times New Roman" panose="02020603050405020304" pitchFamily="18" charset="0"/>
            </a:endParaRPr>
          </a:p>
          <a:p>
            <a:pPr eaLnBrk="1" fontAlgn="base" hangingPunct="1">
              <a:lnSpc>
                <a:spcPct val="90000"/>
              </a:lnSpc>
            </a:pP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Na časovima se ne razgovara, ne šalju se i primaju poruke na mobilnom telefonu, niti se na drugi način ometa izvođenje nastave. </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Ometanje nastave kažnjava se premeštanjem ili udaljavanjem.</a:t>
            </a:r>
            <a:endParaRPr lang="en-US" altLang="x-none" sz="2000" strike="noStrike" noProof="1">
              <a:solidFill>
                <a:srgbClr val="000000"/>
              </a:solidFill>
              <a:effectLst/>
              <a:latin typeface="Times New Roman" panose="02020603050405020304" pitchFamily="18" charset="0"/>
              <a:cs typeface="Times New Roman" panose="02020603050405020304" pitchFamily="18" charset="0"/>
            </a:endParaRPr>
          </a:p>
          <a:p>
            <a:pPr eaLnBrk="1" fontAlgn="base" hangingPunct="1">
              <a:lnSpc>
                <a:spcPct val="90000"/>
              </a:lnSpc>
            </a:pP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Dozvoljena su po tri izostanka sa prvog predavanja (</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15:00 </a:t>
            </a:r>
            <a:r>
              <a:rPr lang="en-US" altLang="x-none" sz="2000" dirty="0">
                <a:solidFill>
                  <a:srgbClr val="000000"/>
                </a:solidFill>
                <a:latin typeface="Times New Roman" panose="02020603050405020304" pitchFamily="18" charset="0"/>
                <a:sym typeface="+mn-ea"/>
              </a:rPr>
              <a:t>– </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16:30</a:t>
            </a: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 sa drugog predavanja (</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16:45 </a:t>
            </a:r>
            <a:r>
              <a:rPr lang="en-US" altLang="x-none" sz="2000" dirty="0">
                <a:solidFill>
                  <a:srgbClr val="000000"/>
                </a:solidFill>
                <a:latin typeface="Times New Roman" panose="02020603050405020304" pitchFamily="18" charset="0"/>
                <a:sym typeface="+mn-ea"/>
              </a:rPr>
              <a:t>–</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 18:15</a:t>
            </a: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 i sa vežbi (ukupno devet izostanaka). </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Četvrti izostanak sa bilo kog od tri oblika nastave vodi momentalnom isključenju sa kursa.</a:t>
            </a:r>
            <a:endParaRPr lang="en-US" altLang="x-none" sz="2000" strike="noStrike" noProof="1">
              <a:solidFill>
                <a:srgbClr val="FF0066"/>
              </a:solidFill>
              <a:effectLst>
                <a:outerShdw blurRad="38100" dist="38100" dir="2700000">
                  <a:srgbClr val="000000"/>
                </a:outerShdw>
              </a:effectLst>
              <a:latin typeface="Times New Roman" panose="02020603050405020304" pitchFamily="18" charset="0"/>
              <a:cs typeface="Times New Roman" panose="02020603050405020304" pitchFamily="18" charset="0"/>
            </a:endParaRPr>
          </a:p>
          <a:p>
            <a:pPr eaLnBrk="1" fontAlgn="base" hangingPunct="1">
              <a:lnSpc>
                <a:spcPct val="90000"/>
              </a:lnSpc>
            </a:pP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Isključenjem se kažnjavaju i sledeće prevarne radnje:</a:t>
            </a:r>
            <a:endParaRPr lang="en-US" altLang="x-none" sz="2000" strike="noStrike" noProof="1">
              <a:solidFill>
                <a:srgbClr val="000000"/>
              </a:solidFill>
              <a:effectLst/>
              <a:latin typeface="Times New Roman" panose="02020603050405020304" pitchFamily="18" charset="0"/>
              <a:cs typeface="Times New Roman" panose="02020603050405020304" pitchFamily="18" charset="0"/>
            </a:endParaRPr>
          </a:p>
          <a:p>
            <a:pPr lvl="1" eaLnBrk="1" fontAlgn="base" hangingPunct="1">
              <a:lnSpc>
                <a:spcPct val="90000"/>
              </a:lnSpc>
            </a:pP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plagiranje eseja</a:t>
            </a:r>
            <a:endParaRPr lang="en-US" altLang="x-none" sz="2000" strike="noStrike" noProof="1">
              <a:solidFill>
                <a:srgbClr val="FF0000"/>
              </a:solidFill>
              <a:effectLst/>
              <a:latin typeface="Times New Roman" panose="02020603050405020304" pitchFamily="18" charset="0"/>
              <a:cs typeface="Times New Roman" panose="02020603050405020304" pitchFamily="18" charset="0"/>
            </a:endParaRPr>
          </a:p>
          <a:p>
            <a:pPr lvl="1" eaLnBrk="1" fontAlgn="base" hangingPunct="1">
              <a:lnSpc>
                <a:spcPct val="90000"/>
              </a:lnSpc>
            </a:pP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prepisivanje na kolokvijumu</a:t>
            </a:r>
            <a:endParaRPr lang="en-US" altLang="x-none" sz="2000" strike="noStrike" noProof="1">
              <a:solidFill>
                <a:srgbClr val="FF0000"/>
              </a:solidFill>
              <a:effectLst/>
              <a:latin typeface="Times New Roman" panose="02020603050405020304" pitchFamily="18" charset="0"/>
              <a:cs typeface="Times New Roman" panose="02020603050405020304" pitchFamily="18" charset="0"/>
            </a:endParaRPr>
          </a:p>
          <a:p>
            <a:pPr lvl="1" eaLnBrk="1" fontAlgn="base" hangingPunct="1">
              <a:lnSpc>
                <a:spcPct val="90000"/>
              </a:lnSpc>
            </a:pP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napuštanje predavanja ili vežbi bez javljanja asistent</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kinji</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(sa nastave se isključuje student čiji potpis postoji na evidencionom listu a nije prisutan u učionici prilikom prozivke).</a:t>
            </a:r>
            <a:endParaRPr lang="en-US" altLang="x-none" sz="2000" strike="noStrike" noProof="1">
              <a:solidFill>
                <a:srgbClr val="FF0000"/>
              </a:solidFill>
              <a:effectLst/>
              <a:latin typeface="Times New Roman" panose="02020603050405020304" pitchFamily="18" charset="0"/>
              <a:cs typeface="Times New Roman" panose="02020603050405020304" pitchFamily="18" charset="0"/>
            </a:endParaRPr>
          </a:p>
          <a:p>
            <a:pPr eaLnBrk="1" fontAlgn="base" hangingPunct="1">
              <a:lnSpc>
                <a:spcPct val="90000"/>
              </a:lnSpc>
            </a:pP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Student</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/kinja</a:t>
            </a: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 koj</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i/a</a:t>
            </a: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 je ispunio</a:t>
            </a:r>
            <a:r>
              <a:rPr lang="sr-Latn-RS" altLang="en-US" sz="2000" strike="noStrike" noProof="1">
                <a:solidFill>
                  <a:srgbClr val="000000"/>
                </a:solidFill>
                <a:effectLst/>
                <a:latin typeface="Times New Roman" panose="02020603050405020304" pitchFamily="18" charset="0"/>
                <a:cs typeface="Times New Roman" panose="02020603050405020304" pitchFamily="18" charset="0"/>
                <a:sym typeface="+mn-ea"/>
              </a:rPr>
              <a:t>/la</a:t>
            </a:r>
            <a:r>
              <a:rPr lang="en-US" altLang="x-none" sz="2000" strike="noStrike" noProof="1">
                <a:solidFill>
                  <a:srgbClr val="000000"/>
                </a:solidFill>
                <a:effectLst/>
                <a:latin typeface="Times New Roman" panose="02020603050405020304" pitchFamily="18" charset="0"/>
                <a:cs typeface="Times New Roman" panose="02020603050405020304" pitchFamily="18" charset="0"/>
                <a:sym typeface="+mn-ea"/>
              </a:rPr>
              <a:t> sve predispitne obaveze na ispit može da izađe u ovoj školskoj godini. </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Školske </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2020/2021</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student</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/kinja</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koji</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/a </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nije položio</a:t>
            </a:r>
            <a:r>
              <a:rPr lang="sr-Latn-RS" altLang="en-US" sz="2000" strike="noStrike" noProof="1">
                <a:solidFill>
                  <a:srgbClr val="FF0000"/>
                </a:solidFill>
                <a:effectLst/>
                <a:latin typeface="Times New Roman" panose="02020603050405020304" pitchFamily="18" charset="0"/>
                <a:cs typeface="Times New Roman" panose="02020603050405020304" pitchFamily="18" charset="0"/>
                <a:sym typeface="+mn-ea"/>
              </a:rPr>
              <a:t>/la</a:t>
            </a:r>
            <a:r>
              <a:rPr lang="en-US" altLang="x-none" sz="2000" strike="noStrike" noProof="1">
                <a:solidFill>
                  <a:srgbClr val="FF0000"/>
                </a:solidFill>
                <a:effectLst/>
                <a:latin typeface="Times New Roman" panose="02020603050405020304" pitchFamily="18" charset="0"/>
                <a:cs typeface="Times New Roman" panose="02020603050405020304" pitchFamily="18" charset="0"/>
                <a:sym typeface="+mn-ea"/>
              </a:rPr>
              <a:t> ispit moraće da ponovo pohađa ceo kurs.</a:t>
            </a:r>
            <a:endParaRPr lang="en-US" altLang="x-none" sz="3200" strike="noStrike" noProof="1">
              <a:solidFill>
                <a:srgbClr val="FF0000"/>
              </a:solidFill>
              <a:effectLst/>
              <a:latin typeface="Times New Roman" panose="02020603050405020304" pitchFamily="18" charset="0"/>
              <a:ea typeface="Times New Roman" panose="02020603050405020304" pitchFamily="18" charset="0"/>
            </a:endParaRPr>
          </a:p>
          <a:p>
            <a:pPr fontAlgn="base"/>
            <a:endParaRPr lang="en-US" strike="noStrike" noProof="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457200" y="361950"/>
            <a:ext cx="8229600" cy="500380"/>
          </a:xfrm>
        </p:spPr>
        <p:txBody>
          <a:bodyPr anchor="ctr"/>
          <a:lstStyle/>
          <a:p>
            <a:r>
              <a:rPr lang="sr-Latn-RS" altLang="en-US" sz="2800" b="1">
                <a:solidFill>
                  <a:srgbClr val="FF0000"/>
                </a:solidFill>
              </a:rPr>
              <a:t>Plan rada</a:t>
            </a:r>
            <a:endParaRPr lang="sr-Latn-RS" altLang="en-US" sz="2800" b="1">
              <a:solidFill>
                <a:srgbClr val="FF0000"/>
              </a:solidFill>
            </a:endParaRPr>
          </a:p>
        </p:txBody>
      </p:sp>
      <p:sp>
        <p:nvSpPr>
          <p:cNvPr id="8194" name="Content Placeholder 2"/>
          <p:cNvSpPr>
            <a:spLocks noGrp="1"/>
          </p:cNvSpPr>
          <p:nvPr>
            <p:ph idx="1"/>
          </p:nvPr>
        </p:nvSpPr>
        <p:spPr>
          <a:xfrm>
            <a:off x="94615" y="862330"/>
            <a:ext cx="8970645" cy="5950585"/>
          </a:xfrm>
        </p:spPr>
        <p:txBody>
          <a:bodyPr anchor="t"/>
          <a:lstStyle/>
          <a:p>
            <a:pPr marL="0" indent="0">
              <a:buNone/>
            </a:pPr>
            <a:endParaRPr lang="sr-Latn-RS" sz="1800" b="1">
              <a:solidFill>
                <a:srgbClr val="145BA2"/>
              </a:solidFill>
            </a:endParaRPr>
          </a:p>
          <a:p>
            <a:pPr algn="just">
              <a:buAutoNum type="arabicPeriod"/>
            </a:pPr>
            <a:r>
              <a:rPr lang="sr-Latn-RS" sz="1800" b="1">
                <a:solidFill>
                  <a:srgbClr val="145BA2"/>
                </a:solidFill>
              </a:rPr>
              <a:t>Uvod i </a:t>
            </a:r>
            <a:r>
              <a:rPr lang="en-US" altLang="zh-CN" sz="1800" b="1">
                <a:solidFill>
                  <a:srgbClr val="145BA2"/>
                </a:solidFill>
                <a:sym typeface="+mn-ea"/>
              </a:rPr>
              <a:t>Klod-Anri de Sen-Simon </a:t>
            </a:r>
            <a:r>
              <a:rPr lang="en-US" altLang="zh-CN" sz="1800" b="1">
                <a:solidFill>
                  <a:srgbClr val="145BA2"/>
                </a:solidFill>
              </a:rPr>
              <a:t>(</a:t>
            </a:r>
            <a:r>
              <a:rPr lang="en-US" altLang="zh-CN" sz="1800" b="1">
                <a:solidFill>
                  <a:srgbClr val="FF0000"/>
                </a:solidFill>
              </a:rPr>
              <a:t>2</a:t>
            </a:r>
            <a:r>
              <a:rPr lang="sr-Latn-RS" altLang="en-US" sz="1800" b="1">
                <a:solidFill>
                  <a:srgbClr val="FF0000"/>
                </a:solidFill>
              </a:rPr>
              <a:t>0</a:t>
            </a:r>
            <a:r>
              <a:rPr lang="en-US" altLang="zh-CN" sz="1800" b="1">
                <a:solidFill>
                  <a:srgbClr val="FF0000"/>
                </a:solidFill>
              </a:rPr>
              <a:t>.2.20</a:t>
            </a:r>
            <a:r>
              <a:rPr lang="sr-Latn-RS" sz="1800" b="1">
                <a:solidFill>
                  <a:srgbClr val="FF0000"/>
                </a:solidFill>
              </a:rPr>
              <a:t>20</a:t>
            </a:r>
            <a:r>
              <a:rPr lang="sr-Latn-RS" altLang="en-US" sz="1800" b="1">
                <a:solidFill>
                  <a:srgbClr val="FF0000"/>
                </a:solidFill>
              </a:rPr>
              <a:t>.</a:t>
            </a:r>
            <a:r>
              <a:rPr lang="en-US" altLang="zh-CN" sz="1800" b="1">
                <a:solidFill>
                  <a:srgbClr val="145BA2"/>
                </a:solidFill>
              </a:rPr>
              <a:t>)</a:t>
            </a:r>
            <a:r>
              <a:rPr lang="en-US" altLang="zh-CN" sz="1800" b="1"/>
              <a:t> </a:t>
            </a:r>
            <a:endParaRPr lang="en-US" altLang="zh-CN" sz="1800" b="1"/>
          </a:p>
          <a:p>
            <a:pPr algn="just">
              <a:buAutoNum type="arabicPeriod"/>
            </a:pPr>
            <a:r>
              <a:rPr lang="sr-Latn-RS" altLang="en-US" sz="1800" b="1">
                <a:solidFill>
                  <a:srgbClr val="145BA2"/>
                </a:solidFill>
              </a:rPr>
              <a:t>Ogist Kont i Herbert Spenser</a:t>
            </a:r>
            <a:r>
              <a:rPr lang="en-US" altLang="zh-CN" sz="1800" b="1">
                <a:solidFill>
                  <a:srgbClr val="145BA2"/>
                </a:solidFill>
              </a:rPr>
              <a:t> (</a:t>
            </a:r>
            <a:r>
              <a:rPr lang="sr-Latn-RS" altLang="en-US" sz="1800" b="1">
                <a:solidFill>
                  <a:srgbClr val="FF0000"/>
                </a:solidFill>
              </a:rPr>
              <a:t>27.2.2020.</a:t>
            </a:r>
            <a:r>
              <a:rPr lang="en-US" altLang="zh-CN" sz="1800" b="1">
                <a:solidFill>
                  <a:srgbClr val="145BA2"/>
                </a:solidFill>
              </a:rPr>
              <a:t>) </a:t>
            </a:r>
            <a:endParaRPr lang="en-US" altLang="zh-CN" sz="1800" b="1"/>
          </a:p>
          <a:p>
            <a:pPr algn="just">
              <a:buAutoNum type="arabicPeriod"/>
            </a:pPr>
            <a:r>
              <a:rPr lang="en-US" altLang="zh-CN" sz="1800" b="1">
                <a:solidFill>
                  <a:srgbClr val="145BA2"/>
                </a:solidFill>
                <a:sym typeface="+mn-ea"/>
              </a:rPr>
              <a:t>Aleksis de Tokvil </a:t>
            </a:r>
            <a:r>
              <a:rPr lang="sr-Latn-RS" altLang="en-US" sz="1800" b="1">
                <a:solidFill>
                  <a:srgbClr val="145BA2"/>
                </a:solidFill>
                <a:sym typeface="+mn-ea"/>
              </a:rPr>
              <a:t>i Artur de Gobino </a:t>
            </a:r>
            <a:r>
              <a:rPr lang="en-US" altLang="zh-CN" sz="1800" b="1">
                <a:solidFill>
                  <a:srgbClr val="145BA2"/>
                </a:solidFill>
              </a:rPr>
              <a:t>(</a:t>
            </a:r>
            <a:r>
              <a:rPr lang="sr-Latn-RS" altLang="en-US" sz="1800" b="1">
                <a:solidFill>
                  <a:srgbClr val="FF0000"/>
                </a:solidFill>
              </a:rPr>
              <a:t>5.3.2020.</a:t>
            </a:r>
            <a:r>
              <a:rPr lang="en-US" altLang="zh-CN" sz="1800" b="1">
                <a:solidFill>
                  <a:srgbClr val="145BA2"/>
                </a:solidFill>
              </a:rPr>
              <a:t>)</a:t>
            </a:r>
            <a:r>
              <a:rPr lang="en-US" altLang="zh-CN" sz="1800" b="1"/>
              <a:t> </a:t>
            </a:r>
            <a:endParaRPr lang="en-US" altLang="zh-CN" sz="1800" b="1"/>
          </a:p>
          <a:p>
            <a:pPr algn="just">
              <a:buAutoNum type="arabicPeriod"/>
            </a:pPr>
            <a:r>
              <a:rPr lang="sr-Latn-RS" altLang="en-US" sz="1800" b="1">
                <a:solidFill>
                  <a:srgbClr val="145BA2"/>
                </a:solidFill>
              </a:rPr>
              <a:t>Emil Dirkem - pravila sociološkog metoda i teorija o podeli rada</a:t>
            </a:r>
            <a:r>
              <a:rPr lang="en-US" altLang="zh-CN" sz="1800" b="1">
                <a:solidFill>
                  <a:srgbClr val="145BA2"/>
                </a:solidFill>
              </a:rPr>
              <a:t> (</a:t>
            </a:r>
            <a:r>
              <a:rPr lang="en-US" altLang="zh-CN" sz="1800" b="1">
                <a:solidFill>
                  <a:srgbClr val="FF0000"/>
                </a:solidFill>
              </a:rPr>
              <a:t>1</a:t>
            </a:r>
            <a:r>
              <a:rPr lang="sr-Latn-RS" altLang="en-US" sz="1800" b="1">
                <a:solidFill>
                  <a:srgbClr val="FF0000"/>
                </a:solidFill>
              </a:rPr>
              <a:t>2.3.2020.</a:t>
            </a:r>
            <a:r>
              <a:rPr lang="en-US" altLang="zh-CN" sz="1800" b="1">
                <a:solidFill>
                  <a:srgbClr val="145BA2"/>
                </a:solidFill>
              </a:rPr>
              <a:t>)</a:t>
            </a:r>
            <a:r>
              <a:rPr lang="en-US" altLang="zh-CN" sz="1800" b="1"/>
              <a:t> </a:t>
            </a:r>
            <a:endParaRPr lang="en-US" altLang="zh-CN" sz="1800" b="1"/>
          </a:p>
          <a:p>
            <a:pPr algn="just">
              <a:buAutoNum type="arabicPeriod"/>
            </a:pPr>
            <a:r>
              <a:rPr lang="en-US" altLang="zh-CN" sz="1800" b="1">
                <a:solidFill>
                  <a:srgbClr val="145BA2"/>
                </a:solidFill>
              </a:rPr>
              <a:t>Emil Dirkem </a:t>
            </a:r>
            <a:r>
              <a:rPr lang="sr-Latn-RS" altLang="en-US" sz="1800" b="1">
                <a:solidFill>
                  <a:srgbClr val="145BA2"/>
                </a:solidFill>
              </a:rPr>
              <a:t>- politička i religiološka teorija</a:t>
            </a:r>
            <a:r>
              <a:rPr lang="sr-Latn-RS" altLang="en-US" sz="1800" b="1">
                <a:solidFill>
                  <a:srgbClr val="145BA2"/>
                </a:solidFill>
              </a:rPr>
              <a:t> </a:t>
            </a:r>
            <a:r>
              <a:rPr lang="en-US" altLang="zh-CN" sz="1800" b="1">
                <a:solidFill>
                  <a:srgbClr val="145BA2"/>
                </a:solidFill>
              </a:rPr>
              <a:t>(</a:t>
            </a:r>
            <a:r>
              <a:rPr lang="sr-Latn-RS" altLang="en-US" sz="1800" b="1">
                <a:solidFill>
                  <a:srgbClr val="FF0000"/>
                </a:solidFill>
              </a:rPr>
              <a:t>19.3.2020.</a:t>
            </a:r>
            <a:r>
              <a:rPr lang="en-US" altLang="zh-CN" sz="1800" b="1">
                <a:solidFill>
                  <a:srgbClr val="145BA2"/>
                </a:solidFill>
              </a:rPr>
              <a:t>)</a:t>
            </a:r>
            <a:r>
              <a:rPr lang="en-US" altLang="zh-CN" sz="1800" b="1"/>
              <a:t> </a:t>
            </a:r>
            <a:endParaRPr lang="en-US" altLang="zh-CN" sz="1800" b="1"/>
          </a:p>
          <a:p>
            <a:pPr algn="just">
              <a:buAutoNum type="arabicPeriod"/>
            </a:pPr>
            <a:r>
              <a:rPr lang="en-US" altLang="zh-CN" sz="1800" b="1">
                <a:solidFill>
                  <a:srgbClr val="145BA2"/>
                </a:solidFill>
                <a:sym typeface="+mn-ea"/>
              </a:rPr>
              <a:t>Test (prvi termin) (</a:t>
            </a:r>
            <a:r>
              <a:rPr lang="sr-Latn-RS" altLang="en-US" sz="1800" b="1">
                <a:solidFill>
                  <a:srgbClr val="FF0000"/>
                </a:solidFill>
                <a:sym typeface="+mn-ea"/>
              </a:rPr>
              <a:t>26.3.2020.</a:t>
            </a:r>
            <a:r>
              <a:rPr lang="en-US" altLang="zh-CN" sz="1800" b="1">
                <a:solidFill>
                  <a:srgbClr val="145BA2"/>
                </a:solidFill>
                <a:sym typeface="+mn-ea"/>
              </a:rPr>
              <a:t>)</a:t>
            </a:r>
            <a:endParaRPr lang="en-US" altLang="zh-CN" sz="1800" b="1">
              <a:solidFill>
                <a:srgbClr val="145BA2"/>
              </a:solidFill>
              <a:sym typeface="+mn-ea"/>
            </a:endParaRPr>
          </a:p>
          <a:p>
            <a:pPr algn="just">
              <a:buAutoNum type="arabicPeriod"/>
            </a:pPr>
            <a:r>
              <a:rPr lang="en-US" altLang="zh-CN" sz="1800" b="1">
                <a:solidFill>
                  <a:srgbClr val="145BA2"/>
                </a:solidFill>
                <a:sym typeface="+mn-ea"/>
              </a:rPr>
              <a:t>Karl Marks i Fridrih Engels </a:t>
            </a:r>
            <a:r>
              <a:rPr lang="sr-Latn-RS" altLang="en-US" sz="1800" b="1">
                <a:solidFill>
                  <a:srgbClr val="145BA2"/>
                </a:solidFill>
                <a:sym typeface="+mn-ea"/>
              </a:rPr>
              <a:t>- socioantropološke i filozofske pretpostavke  </a:t>
            </a:r>
            <a:r>
              <a:rPr lang="en-US" altLang="zh-CN" sz="1800" b="1">
                <a:solidFill>
                  <a:srgbClr val="145BA2"/>
                </a:solidFill>
              </a:rPr>
              <a:t>(</a:t>
            </a:r>
            <a:r>
              <a:rPr lang="sr-Latn-RS" altLang="en-US" sz="1800" b="1">
                <a:solidFill>
                  <a:srgbClr val="FF0000"/>
                </a:solidFill>
              </a:rPr>
              <a:t>2.4.2020.</a:t>
            </a:r>
            <a:r>
              <a:rPr lang="en-US" altLang="zh-CN" sz="1800" b="1">
                <a:solidFill>
                  <a:srgbClr val="145BA2"/>
                </a:solidFill>
              </a:rPr>
              <a:t>) </a:t>
            </a:r>
            <a:endParaRPr lang="en-US" altLang="zh-CN" sz="1800" b="1"/>
          </a:p>
          <a:p>
            <a:pPr algn="just">
              <a:buAutoNum type="arabicPeriod"/>
            </a:pPr>
            <a:r>
              <a:rPr lang="en-US" altLang="zh-CN" sz="1800" b="1">
                <a:solidFill>
                  <a:srgbClr val="145BA2"/>
                </a:solidFill>
                <a:sym typeface="+mn-ea"/>
              </a:rPr>
              <a:t>Karl Marks i Fridrih Engels </a:t>
            </a:r>
            <a:r>
              <a:rPr lang="sr-Latn-RS" altLang="en-US" sz="1800" b="1">
                <a:solidFill>
                  <a:srgbClr val="145BA2"/>
                </a:solidFill>
                <a:sym typeface="+mn-ea"/>
              </a:rPr>
              <a:t>- politička ekonomija</a:t>
            </a:r>
            <a:r>
              <a:rPr lang="en-US" altLang="zh-CN" sz="1800" b="1">
                <a:solidFill>
                  <a:srgbClr val="145BA2"/>
                </a:solidFill>
              </a:rPr>
              <a:t> (</a:t>
            </a:r>
            <a:r>
              <a:rPr lang="sr-Latn-RS" altLang="en-US" sz="1800" b="1">
                <a:solidFill>
                  <a:srgbClr val="FF0000"/>
                </a:solidFill>
              </a:rPr>
              <a:t>9.4.2020.</a:t>
            </a:r>
            <a:r>
              <a:rPr lang="en-US" altLang="zh-CN" sz="1800" b="1">
                <a:solidFill>
                  <a:srgbClr val="145BA2"/>
                </a:solidFill>
              </a:rPr>
              <a:t>)</a:t>
            </a:r>
            <a:r>
              <a:rPr lang="en-US" altLang="zh-CN" sz="1800" b="1"/>
              <a:t> </a:t>
            </a:r>
            <a:endParaRPr lang="en-US" altLang="zh-CN" sz="1800" b="1"/>
          </a:p>
          <a:p>
            <a:pPr algn="just">
              <a:buAutoNum type="arabicPeriod"/>
            </a:pPr>
            <a:r>
              <a:rPr lang="en-US" altLang="zh-CN" sz="1800" b="1">
                <a:solidFill>
                  <a:srgbClr val="145BA2"/>
                </a:solidFill>
                <a:sym typeface="+mn-ea"/>
              </a:rPr>
              <a:t>Robert Mihels i Vilhelm Diltaj</a:t>
            </a:r>
            <a:r>
              <a:rPr lang="en-US" altLang="zh-CN" sz="1800" b="1">
                <a:solidFill>
                  <a:srgbClr val="145BA2"/>
                </a:solidFill>
              </a:rPr>
              <a:t> (</a:t>
            </a:r>
            <a:r>
              <a:rPr lang="sr-Latn-RS" altLang="en-US" sz="1800" b="1">
                <a:solidFill>
                  <a:srgbClr val="FF0000"/>
                </a:solidFill>
              </a:rPr>
              <a:t>23.4.2020.</a:t>
            </a:r>
            <a:r>
              <a:rPr lang="en-US" altLang="zh-CN" sz="1800" b="1">
                <a:solidFill>
                  <a:srgbClr val="145BA2"/>
                </a:solidFill>
              </a:rPr>
              <a:t>)</a:t>
            </a:r>
            <a:endParaRPr lang="en-US" altLang="zh-CN" sz="1800" b="1"/>
          </a:p>
          <a:p>
            <a:pPr algn="just">
              <a:buAutoNum type="arabicPeriod"/>
            </a:pPr>
            <a:r>
              <a:rPr lang="en-US" altLang="zh-CN" sz="1800" b="1">
                <a:solidFill>
                  <a:srgbClr val="145BA2"/>
                </a:solidFill>
                <a:sym typeface="+mn-ea"/>
              </a:rPr>
              <a:t>Ferdinand Tenies i Georg Zimel</a:t>
            </a:r>
            <a:r>
              <a:rPr lang="en-US" altLang="zh-CN" sz="1800" b="1">
                <a:solidFill>
                  <a:srgbClr val="145BA2"/>
                </a:solidFill>
              </a:rPr>
              <a:t> (</a:t>
            </a:r>
            <a:r>
              <a:rPr lang="sr-Latn-RS" altLang="en-US" sz="1800" b="1">
                <a:solidFill>
                  <a:srgbClr val="FF0000"/>
                </a:solidFill>
              </a:rPr>
              <a:t>30.4.2020.</a:t>
            </a:r>
            <a:r>
              <a:rPr lang="en-US" altLang="zh-CN" sz="1800" b="1">
                <a:solidFill>
                  <a:srgbClr val="145BA2"/>
                </a:solidFill>
              </a:rPr>
              <a:t>)</a:t>
            </a:r>
            <a:r>
              <a:rPr lang="en-US" altLang="zh-CN" sz="1800" b="1"/>
              <a:t> </a:t>
            </a:r>
            <a:endParaRPr lang="en-US" altLang="zh-CN" sz="1800" b="1"/>
          </a:p>
          <a:p>
            <a:pPr algn="just">
              <a:buAutoNum type="arabicPeriod"/>
            </a:pPr>
            <a:r>
              <a:rPr lang="sr-Latn-RS" altLang="en-US" sz="1800" b="1">
                <a:solidFill>
                  <a:srgbClr val="145BA2"/>
                </a:solidFill>
              </a:rPr>
              <a:t>Maks Veber - metodološki program i društveno delanje</a:t>
            </a:r>
            <a:r>
              <a:rPr lang="en-US" altLang="zh-CN" sz="1800" b="1">
                <a:solidFill>
                  <a:srgbClr val="145BA2"/>
                </a:solidFill>
              </a:rPr>
              <a:t>  (</a:t>
            </a:r>
            <a:r>
              <a:rPr lang="sr-Latn-RS" altLang="en-US" sz="1800" b="1">
                <a:solidFill>
                  <a:srgbClr val="FF0000"/>
                </a:solidFill>
              </a:rPr>
              <a:t>7.5.2020.</a:t>
            </a:r>
            <a:r>
              <a:rPr lang="en-US" altLang="zh-CN" sz="1800" b="1">
                <a:solidFill>
                  <a:srgbClr val="145BA2"/>
                </a:solidFill>
              </a:rPr>
              <a:t>)</a:t>
            </a:r>
            <a:endParaRPr lang="en-US" altLang="zh-CN" sz="1800" b="1"/>
          </a:p>
          <a:p>
            <a:pPr algn="just">
              <a:buAutoNum type="arabicPeriod"/>
            </a:pPr>
            <a:r>
              <a:rPr lang="en-US" altLang="zh-CN" sz="1800" b="1">
                <a:solidFill>
                  <a:srgbClr val="145BA2"/>
                </a:solidFill>
              </a:rPr>
              <a:t>Maks Veber </a:t>
            </a:r>
            <a:r>
              <a:rPr lang="sr-Latn-RS" altLang="en-US" sz="1800" b="1">
                <a:solidFill>
                  <a:srgbClr val="145BA2"/>
                </a:solidFill>
              </a:rPr>
              <a:t>- </a:t>
            </a:r>
            <a:r>
              <a:rPr lang="sr-Latn-RS" altLang="en-US" sz="1800" b="1">
                <a:solidFill>
                  <a:schemeClr val="accent1">
                    <a:lumMod val="50000"/>
                  </a:schemeClr>
                </a:solidFill>
                <a:sym typeface="+mn-ea"/>
              </a:rPr>
              <a:t>politička teorija i kapitalistička i religijska etika</a:t>
            </a:r>
            <a:r>
              <a:rPr lang="en-US" altLang="zh-CN" sz="1800" b="1">
                <a:solidFill>
                  <a:srgbClr val="145BA2"/>
                </a:solidFill>
              </a:rPr>
              <a:t> (</a:t>
            </a:r>
            <a:r>
              <a:rPr lang="sr-Latn-RS" altLang="en-US" sz="1800" b="1">
                <a:solidFill>
                  <a:srgbClr val="FF0000"/>
                </a:solidFill>
              </a:rPr>
              <a:t>14.5.2020.</a:t>
            </a:r>
            <a:r>
              <a:rPr lang="en-US" altLang="zh-CN" sz="1800" b="1">
                <a:solidFill>
                  <a:srgbClr val="145BA2"/>
                </a:solidFill>
              </a:rPr>
              <a:t>)</a:t>
            </a:r>
            <a:r>
              <a:rPr lang="en-US" altLang="zh-CN" sz="1800" b="1"/>
              <a:t> </a:t>
            </a:r>
            <a:endParaRPr lang="en-US" altLang="zh-CN" sz="1800" b="1"/>
          </a:p>
          <a:p>
            <a:pPr algn="just">
              <a:buAutoNum type="arabicPeriod"/>
            </a:pPr>
            <a:r>
              <a:rPr lang="en-US" altLang="zh-CN" sz="1800" b="1">
                <a:solidFill>
                  <a:srgbClr val="145BA2"/>
                </a:solidFill>
              </a:rPr>
              <a:t>Dodatne teme, podela potpisa i test (drugi termin) (</a:t>
            </a:r>
            <a:r>
              <a:rPr lang="sr-Latn-RS" altLang="en-US" sz="1800" b="1">
                <a:solidFill>
                  <a:srgbClr val="FF0000"/>
                </a:solidFill>
              </a:rPr>
              <a:t>21.5.2020.</a:t>
            </a:r>
            <a:r>
              <a:rPr lang="en-US" altLang="zh-CN" sz="1800" b="1">
                <a:solidFill>
                  <a:srgbClr val="145BA2"/>
                </a:solidFill>
              </a:rPr>
              <a:t>)</a:t>
            </a:r>
            <a:endParaRPr lang="en-US" altLang="zh-CN" sz="1800" b="1">
              <a:solidFill>
                <a:srgbClr val="145BA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a:xfrm>
            <a:off x="246063" y="103188"/>
            <a:ext cx="8666162" cy="944562"/>
          </a:xfrm>
        </p:spPr>
        <p:txBody>
          <a:bodyPr anchor="ctr"/>
          <a:lstStyle/>
          <a:p>
            <a:r>
              <a:rPr lang="en-US" altLang="zh-CN" sz="2400" b="1">
                <a:solidFill>
                  <a:srgbClr val="FF0000"/>
                </a:solidFill>
              </a:rPr>
              <a:t>1. čas </a:t>
            </a:r>
            <a:r>
              <a:rPr lang="sr-Latn-RS" altLang="en-US" sz="2400" b="1">
                <a:solidFill>
                  <a:srgbClr val="FF0000"/>
                </a:solidFill>
              </a:rPr>
              <a:t>Klod-Anri de Sen-Simon</a:t>
            </a:r>
            <a:r>
              <a:rPr lang="en-US" altLang="zh-CN" sz="2400" b="1">
                <a:solidFill>
                  <a:srgbClr val="FF0000"/>
                </a:solidFill>
              </a:rPr>
              <a:t> (2</a:t>
            </a:r>
            <a:r>
              <a:rPr lang="sr-Latn-RS" altLang="en-US" sz="2400" b="1">
                <a:solidFill>
                  <a:srgbClr val="FF0000"/>
                </a:solidFill>
              </a:rPr>
              <a:t>0</a:t>
            </a:r>
            <a:r>
              <a:rPr lang="en-US" altLang="zh-CN" sz="2400" b="1">
                <a:solidFill>
                  <a:srgbClr val="FF0000"/>
                </a:solidFill>
              </a:rPr>
              <a:t>.2</a:t>
            </a:r>
            <a:r>
              <a:rPr lang="sr-Latn-RS" altLang="en-US" sz="2400" b="1">
                <a:solidFill>
                  <a:srgbClr val="FF0000"/>
                </a:solidFill>
              </a:rPr>
              <a:t>.2020.</a:t>
            </a:r>
            <a:r>
              <a:rPr lang="en-US" altLang="zh-CN" sz="2400" b="1">
                <a:solidFill>
                  <a:srgbClr val="FF0000"/>
                </a:solidFill>
              </a:rPr>
              <a:t>)</a:t>
            </a:r>
            <a:br>
              <a:rPr lang="en-US" altLang="zh-CN" sz="1400" b="1">
                <a:solidFill>
                  <a:srgbClr val="FF0000"/>
                </a:solidFill>
              </a:rPr>
            </a:br>
            <a:endParaRPr lang="en-US" altLang="zh-CN" sz="1400" b="1">
              <a:solidFill>
                <a:srgbClr val="145BA2"/>
              </a:solidFill>
            </a:endParaRPr>
          </a:p>
        </p:txBody>
      </p:sp>
      <p:sp>
        <p:nvSpPr>
          <p:cNvPr id="3" name="Content Placeholder 2"/>
          <p:cNvSpPr>
            <a:spLocks noGrp="1"/>
          </p:cNvSpPr>
          <p:nvPr>
            <p:ph idx="1"/>
          </p:nvPr>
        </p:nvSpPr>
        <p:spPr>
          <a:xfrm>
            <a:off x="246063" y="849313"/>
            <a:ext cx="8666163" cy="5913438"/>
          </a:xfrm>
        </p:spPr>
        <p:txBody>
          <a:bodyPr/>
          <a:lstStyle/>
          <a:p>
            <a:pPr marL="0" indent="0" algn="just" fontAlgn="base">
              <a:buNone/>
            </a:pPr>
            <a:r>
              <a:rPr lang="en-US" sz="1600" b="1" strike="noStrike" noProof="1">
                <a:solidFill>
                  <a:srgbClr val="7030A0"/>
                </a:solidFill>
                <a:sym typeface="+mn-ea"/>
              </a:rPr>
              <a:t>OBAVEZNA LITERATURA: </a:t>
            </a:r>
            <a:r>
              <a:rPr lang="en-US" sz="1600" b="1">
                <a:solidFill>
                  <a:srgbClr val="7030A0"/>
                </a:solidFill>
                <a:sym typeface="+mn-ea"/>
              </a:rPr>
              <a:t>Dragoljub Mićunović: Istorija društvenih teorija, Beograd 2010, knj. 2, str. 12–22; Fransoa Šatle i dr. (ur.): Enciklopedijski rečnik političke filozofije, Sremski Karlovci i Novi Sad, 1993, str. 899–907 (tom II); </a:t>
            </a:r>
            <a:endParaRPr lang="sr-Latn-RS" altLang="en-US" sz="1600" b="1" strike="noStrike" noProof="1">
              <a:solidFill>
                <a:schemeClr val="accent1">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a:xfrm>
            <a:off x="219075" y="155575"/>
            <a:ext cx="8704263" cy="733425"/>
          </a:xfrm>
        </p:spPr>
        <p:txBody>
          <a:bodyPr anchor="ctr"/>
          <a:lstStyle/>
          <a:p>
            <a:r>
              <a:rPr lang="en-US" altLang="zh-CN" sz="2400" b="1">
                <a:solidFill>
                  <a:srgbClr val="FF0000"/>
                </a:solidFill>
              </a:rPr>
              <a:t>2. čas </a:t>
            </a:r>
            <a:r>
              <a:rPr lang="sr-Latn-RS" altLang="en-US" sz="2400" b="1">
                <a:solidFill>
                  <a:srgbClr val="FF0000"/>
                </a:solidFill>
              </a:rPr>
              <a:t>Ogist Kont</a:t>
            </a:r>
            <a:r>
              <a:rPr lang="en-US" altLang="zh-CN" sz="2400" b="1">
                <a:solidFill>
                  <a:srgbClr val="FF0000"/>
                </a:solidFill>
              </a:rPr>
              <a:t> </a:t>
            </a:r>
            <a:r>
              <a:rPr lang="sr-Latn-RS" altLang="en-US" sz="2400" b="1">
                <a:solidFill>
                  <a:srgbClr val="FF0000"/>
                </a:solidFill>
              </a:rPr>
              <a:t>i Herbert Spenser (27.2.2020.) </a:t>
            </a:r>
            <a:endParaRPr lang="sr-Latn-RS" altLang="en-US" sz="2400" b="1">
              <a:solidFill>
                <a:srgbClr val="FF0000"/>
              </a:solidFill>
            </a:endParaRPr>
          </a:p>
        </p:txBody>
      </p:sp>
      <p:sp>
        <p:nvSpPr>
          <p:cNvPr id="3" name="Content Placeholder 2"/>
          <p:cNvSpPr>
            <a:spLocks noGrp="1"/>
          </p:cNvSpPr>
          <p:nvPr>
            <p:ph idx="1"/>
          </p:nvPr>
        </p:nvSpPr>
        <p:spPr>
          <a:xfrm>
            <a:off x="219075" y="981075"/>
            <a:ext cx="8705850" cy="5661025"/>
          </a:xfrm>
        </p:spPr>
        <p:txBody>
          <a:bodyPr/>
          <a:lstStyle/>
          <a:p>
            <a:pPr marL="0" indent="0" algn="just" fontAlgn="base">
              <a:buNone/>
            </a:pPr>
            <a:r>
              <a:rPr lang="en-US" sz="1600" b="1" strike="noStrike" noProof="1">
                <a:solidFill>
                  <a:srgbClr val="7030A0"/>
                </a:solidFill>
                <a:sym typeface="+mn-ea"/>
              </a:rPr>
              <a:t>OBAVEZNA LITERATURA: </a:t>
            </a:r>
            <a:r>
              <a:rPr lang="en-US" sz="1600" b="1">
                <a:solidFill>
                  <a:srgbClr val="7030A0"/>
                </a:solidFill>
                <a:sym typeface="+mn-ea"/>
              </a:rPr>
              <a:t>Hari Elmer Barnes: Uvod u istoriju sociologije , Beograd 1982, knj. 1, str. 107–1</a:t>
            </a:r>
            <a:r>
              <a:rPr lang="sr-Latn-RS" altLang="en-US" sz="1600" b="1">
                <a:solidFill>
                  <a:srgbClr val="7030A0"/>
                </a:solidFill>
                <a:sym typeface="+mn-ea"/>
              </a:rPr>
              <a:t>31; </a:t>
            </a:r>
            <a:r>
              <a:rPr lang="en-US" sz="1600" b="1" dirty="0" err="1">
                <a:solidFill>
                  <a:srgbClr val="7030A0"/>
                </a:solidFill>
                <a:sym typeface="+mn-ea"/>
              </a:rPr>
              <a:t>Hari</a:t>
            </a:r>
            <a:r>
              <a:rPr lang="en-US" sz="1600" b="1" dirty="0">
                <a:solidFill>
                  <a:srgbClr val="7030A0"/>
                </a:solidFill>
                <a:sym typeface="+mn-ea"/>
              </a:rPr>
              <a:t> Elmer Barnes: </a:t>
            </a:r>
            <a:r>
              <a:rPr lang="en-US" sz="1600" b="1" dirty="0" err="1">
                <a:solidFill>
                  <a:srgbClr val="7030A0"/>
                </a:solidFill>
                <a:sym typeface="+mn-ea"/>
              </a:rPr>
              <a:t>Uvod</a:t>
            </a:r>
            <a:r>
              <a:rPr lang="en-US" sz="1600" b="1" dirty="0">
                <a:solidFill>
                  <a:srgbClr val="7030A0"/>
                </a:solidFill>
                <a:sym typeface="+mn-ea"/>
              </a:rPr>
              <a:t> u </a:t>
            </a:r>
            <a:r>
              <a:rPr lang="en-US" sz="1600" b="1" dirty="0" err="1">
                <a:solidFill>
                  <a:srgbClr val="7030A0"/>
                </a:solidFill>
                <a:sym typeface="+mn-ea"/>
              </a:rPr>
              <a:t>istoriju</a:t>
            </a:r>
            <a:r>
              <a:rPr lang="en-US" sz="1600" b="1" dirty="0">
                <a:solidFill>
                  <a:srgbClr val="7030A0"/>
                </a:solidFill>
                <a:sym typeface="+mn-ea"/>
              </a:rPr>
              <a:t> </a:t>
            </a:r>
            <a:r>
              <a:rPr lang="en-US" sz="1600" b="1" dirty="0" err="1">
                <a:solidFill>
                  <a:srgbClr val="7030A0"/>
                </a:solidFill>
                <a:sym typeface="+mn-ea"/>
              </a:rPr>
              <a:t>sociologije</a:t>
            </a:r>
            <a:r>
              <a:rPr lang="en-US" sz="1600" b="1" dirty="0">
                <a:solidFill>
                  <a:srgbClr val="7030A0"/>
                </a:solidFill>
                <a:sym typeface="+mn-ea"/>
              </a:rPr>
              <a:t>, Beograd 1982, </a:t>
            </a:r>
            <a:r>
              <a:rPr lang="en-US" sz="1600" b="1" dirty="0" err="1">
                <a:solidFill>
                  <a:srgbClr val="7030A0"/>
                </a:solidFill>
                <a:sym typeface="+mn-ea"/>
              </a:rPr>
              <a:t>knj</a:t>
            </a:r>
            <a:r>
              <a:rPr lang="en-US" sz="1600" b="1" dirty="0">
                <a:solidFill>
                  <a:srgbClr val="7030A0"/>
                </a:solidFill>
                <a:sym typeface="+mn-ea"/>
              </a:rPr>
              <a:t>. 1, str. 137–16</a:t>
            </a:r>
            <a:r>
              <a:rPr lang="sr-Latn-RS" altLang="en-US" sz="1600" b="1" dirty="0">
                <a:solidFill>
                  <a:srgbClr val="7030A0"/>
                </a:solidFill>
                <a:sym typeface="+mn-ea"/>
              </a:rPr>
              <a:t>5;</a:t>
            </a:r>
            <a:endParaRPr lang="en-US" sz="1600" b="1" strike="noStrike" noProof="1">
              <a:solidFill>
                <a:schemeClr val="accent1">
                  <a:lumMod val="50000"/>
                </a:schemeClr>
              </a:solidFill>
              <a:sym typeface="+mn-ea"/>
            </a:endParaRPr>
          </a:p>
          <a:p>
            <a:pPr algn="just" fontAlgn="base"/>
            <a:r>
              <a:rPr lang="sr-Latn-RS" altLang="en-US" sz="1600" b="1" strike="noStrike" noProof="1">
                <a:solidFill>
                  <a:srgbClr val="FF0000"/>
                </a:solidFill>
                <a:sym typeface="+mn-ea"/>
              </a:rPr>
              <a:t>Eseji:</a:t>
            </a:r>
            <a:endParaRPr lang="sr-Latn-RS" altLang="en-US" sz="1600" b="1" strike="noStrike" noProof="1">
              <a:solidFill>
                <a:schemeClr val="accent1">
                  <a:lumMod val="50000"/>
                </a:schemeClr>
              </a:solidFill>
              <a:sym typeface="+mn-ea"/>
            </a:endParaRPr>
          </a:p>
          <a:p>
            <a:pPr marL="0" indent="0" algn="just" fontAlgn="base">
              <a:buNone/>
            </a:pPr>
            <a:r>
              <a:rPr lang="en-US" sz="1600" b="1" strike="noStrike" noProof="1">
                <a:solidFill>
                  <a:schemeClr val="accent1">
                    <a:lumMod val="50000"/>
                  </a:schemeClr>
                </a:solidFill>
              </a:rPr>
              <a:t>1. “O preuređenju evropskog društva”, dopunska literatura: Claude-Henri de Saint-Simon: Izbor iz djela, Zagreb, 1979, str. 95-105; </a:t>
            </a:r>
            <a:r>
              <a:rPr lang="sr-Latn-RS" altLang="en-US" sz="1600" b="1" strike="noStrike" noProof="1">
                <a:solidFill>
                  <a:srgbClr val="FF0000"/>
                </a:solidFill>
              </a:rPr>
              <a:t>Avdić Miljana</a:t>
            </a:r>
            <a:endParaRPr lang="en-US" sz="1600" b="1" strike="noStrike" noProof="1">
              <a:solidFill>
                <a:srgbClr val="FF0000"/>
              </a:solidFill>
            </a:endParaRPr>
          </a:p>
          <a:p>
            <a:pPr marL="0" indent="0" algn="just" fontAlgn="base">
              <a:buNone/>
            </a:pPr>
            <a:r>
              <a:rPr lang="sr-Latn-RS" altLang="en-US" sz="1600" b="1" strike="noStrike" noProof="1">
                <a:solidFill>
                  <a:schemeClr val="accent1">
                    <a:lumMod val="50000"/>
                  </a:schemeClr>
                </a:solidFill>
              </a:rPr>
              <a:t>2. </a:t>
            </a:r>
            <a:r>
              <a:rPr lang="en-US" sz="1600" b="1" strike="noStrike" noProof="1">
                <a:solidFill>
                  <a:schemeClr val="accent1">
                    <a:lumMod val="50000"/>
                  </a:schemeClr>
                </a:solidFill>
              </a:rPr>
              <a:t>“Katehizam industrijalaca. Prva sveska”, dopunska literatura: Claude-Henri de Saint-Simon: Izbor iz djela, </a:t>
            </a:r>
            <a:r>
              <a:rPr lang="sr-Latn-RS" altLang="en-US" sz="1600" b="1" strike="noStrike" noProof="1">
                <a:solidFill>
                  <a:schemeClr val="accent1">
                    <a:lumMod val="50000"/>
                  </a:schemeClr>
                </a:solidFill>
              </a:rPr>
              <a:t>Zagreb, </a:t>
            </a:r>
            <a:r>
              <a:rPr lang="en-US" sz="1600" b="1" strike="noStrike" noProof="1">
                <a:solidFill>
                  <a:schemeClr val="accent1">
                    <a:lumMod val="50000"/>
                  </a:schemeClr>
                </a:solidFill>
              </a:rPr>
              <a:t>str. 206-225; </a:t>
            </a:r>
            <a:r>
              <a:rPr lang="sr-Latn-RS" altLang="en-US" sz="1600" b="1" strike="noStrike" noProof="1">
                <a:solidFill>
                  <a:srgbClr val="FF0000"/>
                </a:solidFill>
              </a:rPr>
              <a:t>Anđelković Teodora </a:t>
            </a:r>
            <a:endParaRPr 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3</a:t>
            </a:r>
            <a:r>
              <a:rPr lang="en-US" sz="1600" b="1" strike="noStrike" noProof="1">
                <a:solidFill>
                  <a:schemeClr val="accent1">
                    <a:lumMod val="50000"/>
                  </a:schemeClr>
                </a:solidFill>
              </a:rPr>
              <a:t>.“Katehizam industrijalaca. Četvrta sveska”, dopunska literatura: Claude-Henri de Saint-Simon: Izbor iz djela, </a:t>
            </a:r>
            <a:r>
              <a:rPr lang="sr-Latn-RS" altLang="en-US" sz="1600" b="1" strike="noStrike" noProof="1">
                <a:solidFill>
                  <a:schemeClr val="accent1">
                    <a:lumMod val="50000"/>
                  </a:schemeClr>
                </a:solidFill>
              </a:rPr>
              <a:t>Zagreb,</a:t>
            </a:r>
            <a:r>
              <a:rPr lang="en-US" sz="1600" b="1" strike="noStrike" noProof="1">
                <a:solidFill>
                  <a:schemeClr val="accent1">
                    <a:lumMod val="50000"/>
                  </a:schemeClr>
                </a:solidFill>
              </a:rPr>
              <a:t> str. 226-239;</a:t>
            </a:r>
            <a:r>
              <a:rPr lang="en-US" sz="1600" b="1" strike="noStrike" noProof="1">
                <a:solidFill>
                  <a:srgbClr val="FF0000"/>
                </a:solidFill>
              </a:rPr>
              <a:t> </a:t>
            </a:r>
            <a:r>
              <a:rPr lang="sr-Latn-RS" altLang="en-US" sz="1600" b="1" strike="noStrike" noProof="1">
                <a:solidFill>
                  <a:srgbClr val="FF0000"/>
                </a:solidFill>
              </a:rPr>
              <a:t>Adžić Tadija</a:t>
            </a:r>
            <a:endParaRPr lang="en-US" sz="1600" b="1" strike="noStrike" noProof="1">
              <a:solidFill>
                <a:schemeClr val="accent1">
                  <a:lumMod val="50000"/>
                </a:schemeClr>
              </a:solidFill>
            </a:endParaRPr>
          </a:p>
          <a:p>
            <a:pPr marL="0" indent="0" algn="just" fontAlgn="base">
              <a:buNone/>
            </a:pPr>
            <a:r>
              <a:rPr lang="sr-Latn-RS" altLang="en-US" sz="1600" b="1" strike="noStrike" noProof="1">
                <a:solidFill>
                  <a:schemeClr val="accent1">
                    <a:lumMod val="50000"/>
                  </a:schemeClr>
                </a:solidFill>
              </a:rPr>
              <a:t>4. </a:t>
            </a:r>
            <a:r>
              <a:rPr lang="sr-Latn-RS" altLang="en-US" sz="1600" b="1">
                <a:solidFill>
                  <a:schemeClr val="accent1">
                    <a:lumMod val="50000"/>
                  </a:schemeClr>
                </a:solidFill>
                <a:sym typeface="+mn-ea"/>
              </a:rPr>
              <a:t>“Kontov pozitivni metod”, dopunska literatura: Auguste Comte: Kurs pozitivne filozofije, Nikšić, 1989, str. 121-146; </a:t>
            </a:r>
            <a:r>
              <a:rPr lang="sr-Latn-RS" altLang="en-US" sz="1600" b="1">
                <a:solidFill>
                  <a:srgbClr val="FF0000"/>
                </a:solidFill>
                <a:sym typeface="+mn-ea"/>
              </a:rPr>
              <a:t>Babin Strahinja</a:t>
            </a:r>
            <a:endParaRPr lang="sr-Latn-RS" altLang="en-US" sz="1600" b="1">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5. </a:t>
            </a:r>
            <a:r>
              <a:rPr lang="sr-Latn-RS" altLang="en-US" sz="1600" b="1">
                <a:solidFill>
                  <a:schemeClr val="accent1">
                    <a:lumMod val="50000"/>
                  </a:schemeClr>
                </a:solidFill>
                <a:sym typeface="+mn-ea"/>
              </a:rPr>
              <a:t>“Kontova socijalna statika, s posebnim osvrtom na određenje porodice”, dopunska literatura: Auguste Comte: Kurs pozitivne filozofije, Nikšić, 1989, str. 221-240; </a:t>
            </a:r>
            <a:r>
              <a:rPr lang="sr-Latn-RS" altLang="en-US" sz="1600" b="1">
                <a:solidFill>
                  <a:srgbClr val="FF0000"/>
                </a:solidFill>
                <a:sym typeface="+mn-ea"/>
              </a:rPr>
              <a:t>Bečanović Maria </a:t>
            </a:r>
            <a:endParaRPr lang="sr-Latn-RS" altLang="en-US" sz="1600" b="1">
              <a:solidFill>
                <a:schemeClr val="accent1">
                  <a:lumMod val="50000"/>
                </a:schemeClr>
              </a:solidFill>
              <a:sym typeface="+mn-ea"/>
            </a:endParaRPr>
          </a:p>
          <a:p>
            <a:pPr marL="0" indent="0" algn="just" fontAlgn="base">
              <a:buNone/>
            </a:pPr>
            <a:r>
              <a:rPr lang="sr-Latn-RS" altLang="en-US" sz="1600" b="1">
                <a:solidFill>
                  <a:schemeClr val="accent1">
                    <a:lumMod val="50000"/>
                  </a:schemeClr>
                </a:solidFill>
                <a:sym typeface="+mn-ea"/>
              </a:rPr>
              <a:t>6. “Kontova socijalna statika, s posebnim osvrtom na određenje društva”, dopunska literatura: Auguste Comte: Kurs pozitivne filozofije, Nikšić, 1989, str. 240-253; </a:t>
            </a:r>
            <a:r>
              <a:rPr lang="sr-Latn-RS" altLang="en-US" sz="1600" b="1">
                <a:solidFill>
                  <a:srgbClr val="FF0000"/>
                </a:solidFill>
                <a:sym typeface="+mn-ea"/>
              </a:rPr>
              <a:t>Bogdanović Milica </a:t>
            </a:r>
            <a:endParaRPr lang="sr-Latn-RS" altLang="en-US" sz="1600" b="1">
              <a:solidFill>
                <a:srgbClr val="FF0000"/>
              </a:solidFill>
              <a:sym typeface="+mn-ea"/>
            </a:endParaRPr>
          </a:p>
          <a:p>
            <a:pPr marL="0" indent="0" algn="just" fontAlgn="base">
              <a:buNone/>
            </a:pPr>
            <a:endParaRPr lang="sr-Latn-RS" altLang="en-US" sz="1600" b="1" strike="noStrike" noProof="1">
              <a:solidFill>
                <a:srgbClr val="FF0000"/>
              </a:solidFill>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219075" y="155575"/>
            <a:ext cx="8758238" cy="508000"/>
          </a:xfrm>
        </p:spPr>
        <p:txBody>
          <a:bodyPr anchor="ctr"/>
          <a:lstStyle/>
          <a:p>
            <a:r>
              <a:rPr lang="en-US" altLang="zh-CN" sz="2400" b="1">
                <a:solidFill>
                  <a:srgbClr val="FF0000"/>
                </a:solidFill>
              </a:rPr>
              <a:t>3. čas </a:t>
            </a:r>
            <a:r>
              <a:rPr lang="sr-Latn-RS" altLang="en-US" sz="2400" b="1">
                <a:solidFill>
                  <a:srgbClr val="FF0000"/>
                </a:solidFill>
              </a:rPr>
              <a:t>Aleksis De Tokvil i Artur de Gobino</a:t>
            </a:r>
            <a:r>
              <a:rPr lang="en-US" altLang="zh-CN" sz="2400" b="1">
                <a:solidFill>
                  <a:srgbClr val="FF0000"/>
                </a:solidFill>
              </a:rPr>
              <a:t> (</a:t>
            </a:r>
            <a:r>
              <a:rPr lang="sr-Latn-RS" altLang="en-US" sz="2400" b="1">
                <a:solidFill>
                  <a:srgbClr val="FF0000"/>
                </a:solidFill>
              </a:rPr>
              <a:t>5.3.2020.</a:t>
            </a:r>
            <a:r>
              <a:rPr lang="en-US" altLang="zh-CN" sz="2400" b="1">
                <a:solidFill>
                  <a:srgbClr val="FF0000"/>
                </a:solidFill>
              </a:rPr>
              <a:t>) </a:t>
            </a:r>
            <a:endParaRPr lang="en-US" altLang="zh-CN" sz="2400" b="1">
              <a:solidFill>
                <a:srgbClr val="FF0000"/>
              </a:solidFill>
            </a:endParaRPr>
          </a:p>
        </p:txBody>
      </p:sp>
      <p:sp>
        <p:nvSpPr>
          <p:cNvPr id="3" name="Content Placeholder 2"/>
          <p:cNvSpPr>
            <a:spLocks noGrp="1"/>
          </p:cNvSpPr>
          <p:nvPr>
            <p:ph idx="1"/>
          </p:nvPr>
        </p:nvSpPr>
        <p:spPr>
          <a:xfrm>
            <a:off x="219075" y="782638"/>
            <a:ext cx="8758238" cy="5913438"/>
          </a:xfrm>
        </p:spPr>
        <p:txBody>
          <a:bodyPr/>
          <a:lstStyle/>
          <a:p>
            <a:pPr marL="0" indent="0" algn="just" fontAlgn="base">
              <a:buNone/>
            </a:pPr>
            <a:r>
              <a:rPr lang="en-US" sz="1600" b="1" strike="noStrike" noProof="1">
                <a:solidFill>
                  <a:srgbClr val="7030A0"/>
                </a:solidFill>
              </a:rPr>
              <a:t>OBAVEZNA LITERATURA:</a:t>
            </a:r>
            <a:r>
              <a:rPr lang="en-US" sz="1600" b="1" dirty="0">
                <a:solidFill>
                  <a:srgbClr val="7030A0"/>
                </a:solidFill>
                <a:sym typeface="+mn-ea"/>
              </a:rPr>
              <a:t> </a:t>
            </a:r>
            <a:r>
              <a:rPr lang="en-US" sz="1600" b="1" dirty="0" err="1">
                <a:solidFill>
                  <a:srgbClr val="7030A0"/>
                </a:solidFill>
                <a:sym typeface="+mn-ea"/>
              </a:rPr>
              <a:t>Aljoša</a:t>
            </a:r>
            <a:r>
              <a:rPr lang="en-US" sz="1600" b="1" dirty="0">
                <a:solidFill>
                  <a:srgbClr val="7030A0"/>
                </a:solidFill>
                <a:sym typeface="+mn-ea"/>
              </a:rPr>
              <a:t> </a:t>
            </a:r>
            <a:r>
              <a:rPr lang="en-US" sz="1600" b="1" dirty="0" err="1">
                <a:solidFill>
                  <a:srgbClr val="7030A0"/>
                </a:solidFill>
                <a:sym typeface="+mn-ea"/>
              </a:rPr>
              <a:t>Mimica</a:t>
            </a:r>
            <a:r>
              <a:rPr lang="en-US" sz="1600" b="1" dirty="0">
                <a:solidFill>
                  <a:srgbClr val="7030A0"/>
                </a:solidFill>
                <a:sym typeface="+mn-ea"/>
              </a:rPr>
              <a:t>: “</a:t>
            </a:r>
            <a:r>
              <a:rPr lang="en-US" sz="1600" b="1" dirty="0" err="1">
                <a:solidFill>
                  <a:srgbClr val="7030A0"/>
                </a:solidFill>
                <a:sym typeface="+mn-ea"/>
              </a:rPr>
              <a:t>Tokvil</a:t>
            </a:r>
            <a:r>
              <a:rPr lang="en-US" sz="1600" b="1" dirty="0">
                <a:solidFill>
                  <a:srgbClr val="7030A0"/>
                </a:solidFill>
                <a:sym typeface="+mn-ea"/>
              </a:rPr>
              <a:t>, </a:t>
            </a:r>
            <a:r>
              <a:rPr lang="en-US" sz="1600" b="1" dirty="0" err="1">
                <a:solidFill>
                  <a:srgbClr val="7030A0"/>
                </a:solidFill>
                <a:sym typeface="+mn-ea"/>
              </a:rPr>
              <a:t>naš</a:t>
            </a:r>
            <a:r>
              <a:rPr lang="en-US" sz="1600" b="1" dirty="0">
                <a:solidFill>
                  <a:srgbClr val="7030A0"/>
                </a:solidFill>
                <a:sym typeface="+mn-ea"/>
              </a:rPr>
              <a:t> </a:t>
            </a:r>
            <a:r>
              <a:rPr lang="en-US" sz="1600" b="1" dirty="0" err="1">
                <a:solidFill>
                  <a:srgbClr val="7030A0"/>
                </a:solidFill>
                <a:sym typeface="+mn-ea"/>
              </a:rPr>
              <a:t>savremenik</a:t>
            </a:r>
            <a:r>
              <a:rPr lang="en-US" sz="1600" b="1" dirty="0">
                <a:solidFill>
                  <a:srgbClr val="7030A0"/>
                </a:solidFill>
                <a:sym typeface="+mn-ea"/>
              </a:rPr>
              <a:t>”, u: </a:t>
            </a:r>
            <a:r>
              <a:rPr lang="en-US" sz="1600" b="1" dirty="0" err="1">
                <a:solidFill>
                  <a:srgbClr val="7030A0"/>
                </a:solidFill>
                <a:sym typeface="+mn-ea"/>
              </a:rPr>
              <a:t>Stari</a:t>
            </a:r>
            <a:r>
              <a:rPr lang="en-US" sz="1600" b="1" dirty="0">
                <a:solidFill>
                  <a:srgbClr val="7030A0"/>
                </a:solidFill>
                <a:sym typeface="+mn-ea"/>
              </a:rPr>
              <a:t> </a:t>
            </a:r>
            <a:r>
              <a:rPr lang="en-US" sz="1600" b="1" dirty="0" err="1">
                <a:solidFill>
                  <a:srgbClr val="7030A0"/>
                </a:solidFill>
                <a:sym typeface="+mn-ea"/>
              </a:rPr>
              <a:t>režim</a:t>
            </a:r>
            <a:r>
              <a:rPr lang="en-US" sz="1600" b="1" dirty="0">
                <a:solidFill>
                  <a:srgbClr val="7030A0"/>
                </a:solidFill>
                <a:sym typeface="+mn-ea"/>
              </a:rPr>
              <a:t> </a:t>
            </a:r>
            <a:r>
              <a:rPr lang="en-US" sz="1600" b="1" dirty="0" err="1">
                <a:solidFill>
                  <a:srgbClr val="7030A0"/>
                </a:solidFill>
                <a:sym typeface="+mn-ea"/>
              </a:rPr>
              <a:t>i</a:t>
            </a:r>
            <a:r>
              <a:rPr lang="en-US" sz="1600" b="1" dirty="0">
                <a:solidFill>
                  <a:srgbClr val="7030A0"/>
                </a:solidFill>
                <a:sym typeface="+mn-ea"/>
              </a:rPr>
              <a:t> </a:t>
            </a:r>
            <a:r>
              <a:rPr lang="en-US" sz="1600" b="1" dirty="0" err="1">
                <a:solidFill>
                  <a:srgbClr val="7030A0"/>
                </a:solidFill>
                <a:sym typeface="+mn-ea"/>
              </a:rPr>
              <a:t>revolucija</a:t>
            </a:r>
            <a:r>
              <a:rPr lang="en-US" sz="1600" b="1" dirty="0">
                <a:solidFill>
                  <a:srgbClr val="7030A0"/>
                </a:solidFill>
                <a:sym typeface="+mn-ea"/>
              </a:rPr>
              <a:t>, </a:t>
            </a:r>
            <a:r>
              <a:rPr lang="en-US" sz="1600" b="1" dirty="0" err="1">
                <a:solidFill>
                  <a:srgbClr val="7030A0"/>
                </a:solidFill>
                <a:sym typeface="+mn-ea"/>
              </a:rPr>
              <a:t>Sremski</a:t>
            </a:r>
            <a:r>
              <a:rPr lang="en-US" sz="1600" b="1" dirty="0">
                <a:solidFill>
                  <a:srgbClr val="7030A0"/>
                </a:solidFill>
                <a:sym typeface="+mn-ea"/>
              </a:rPr>
              <a:t> </a:t>
            </a:r>
            <a:r>
              <a:rPr lang="en-US" sz="1600" b="1" dirty="0" err="1">
                <a:solidFill>
                  <a:srgbClr val="7030A0"/>
                </a:solidFill>
                <a:sym typeface="+mn-ea"/>
              </a:rPr>
              <a:t>Karlovci</a:t>
            </a:r>
            <a:r>
              <a:rPr lang="en-US" sz="1600" b="1" dirty="0">
                <a:solidFill>
                  <a:srgbClr val="7030A0"/>
                </a:solidFill>
                <a:sym typeface="+mn-ea"/>
              </a:rPr>
              <a:t> </a:t>
            </a:r>
            <a:r>
              <a:rPr lang="en-US" sz="1600" b="1" dirty="0" err="1">
                <a:solidFill>
                  <a:srgbClr val="7030A0"/>
                </a:solidFill>
                <a:sym typeface="+mn-ea"/>
              </a:rPr>
              <a:t>i</a:t>
            </a:r>
            <a:r>
              <a:rPr lang="en-US" sz="1600" b="1" dirty="0">
                <a:solidFill>
                  <a:srgbClr val="7030A0"/>
                </a:solidFill>
                <a:sym typeface="+mn-ea"/>
              </a:rPr>
              <a:t> Novi Sad 1994, str. 5–20; Dzordz L. Mos</a:t>
            </a:r>
            <a:r>
              <a:rPr lang="sr-Latn-RS" altLang="en-US" sz="1600" b="1" dirty="0">
                <a:solidFill>
                  <a:srgbClr val="7030A0"/>
                </a:solidFill>
                <a:sym typeface="+mn-ea"/>
              </a:rPr>
              <a:t>,</a:t>
            </a:r>
            <a:r>
              <a:rPr lang="en-US" sz="1600" b="1" dirty="0">
                <a:solidFill>
                  <a:srgbClr val="7030A0"/>
                </a:solidFill>
                <a:sym typeface="+mn-ea"/>
              </a:rPr>
              <a:t> Istorija rasizma u Evropi</a:t>
            </a:r>
            <a:r>
              <a:rPr lang="sr-Latn-RS" altLang="en-US" sz="1600" b="1" dirty="0">
                <a:solidFill>
                  <a:srgbClr val="7030A0"/>
                </a:solidFill>
                <a:sym typeface="+mn-ea"/>
              </a:rPr>
              <a:t>, Beograd, </a:t>
            </a:r>
            <a:r>
              <a:rPr lang="en-US" sz="1600" b="1" dirty="0">
                <a:solidFill>
                  <a:srgbClr val="7030A0"/>
                </a:solidFill>
                <a:sym typeface="+mn-ea"/>
              </a:rPr>
              <a:t>str. 71-74</a:t>
            </a:r>
            <a:r>
              <a:rPr lang="sr-Latn-RS" altLang="en-US" sz="1600" b="1" dirty="0">
                <a:solidFill>
                  <a:srgbClr val="7030A0"/>
                </a:solidFill>
                <a:sym typeface="+mn-ea"/>
              </a:rPr>
              <a:t>; </a:t>
            </a:r>
            <a:r>
              <a:rPr lang="en-US" sz="1600" b="1" dirty="0">
                <a:solidFill>
                  <a:srgbClr val="7030A0"/>
                </a:solidFill>
                <a:sym typeface="+mn-ea"/>
              </a:rPr>
              <a:t>Cvetan Todorov</a:t>
            </a:r>
            <a:r>
              <a:rPr lang="sr-Latn-RS" altLang="en-US" sz="1600" b="1" dirty="0">
                <a:solidFill>
                  <a:srgbClr val="7030A0"/>
                </a:solidFill>
                <a:sym typeface="+mn-ea"/>
              </a:rPr>
              <a:t>,</a:t>
            </a:r>
            <a:r>
              <a:rPr lang="en-US" sz="1600" b="1" dirty="0">
                <a:solidFill>
                  <a:srgbClr val="7030A0"/>
                </a:solidFill>
                <a:sym typeface="+mn-ea"/>
              </a:rPr>
              <a:t> Mi i drugi</a:t>
            </a:r>
            <a:r>
              <a:rPr lang="sr-Latn-RS" altLang="en-US" sz="1600" b="1" dirty="0">
                <a:solidFill>
                  <a:srgbClr val="7030A0"/>
                </a:solidFill>
                <a:sym typeface="+mn-ea"/>
              </a:rPr>
              <a:t>, Beograd</a:t>
            </a:r>
            <a:r>
              <a:rPr lang="en-US" sz="1600" b="1" dirty="0">
                <a:solidFill>
                  <a:srgbClr val="7030A0"/>
                </a:solidFill>
                <a:sym typeface="+mn-ea"/>
              </a:rPr>
              <a:t> 1994, str. 131-140</a:t>
            </a:r>
            <a:r>
              <a:rPr lang="sr-Latn-RS" altLang="en-US" sz="1600" b="1" dirty="0">
                <a:solidFill>
                  <a:srgbClr val="7030A0"/>
                </a:solidFill>
                <a:sym typeface="+mn-ea"/>
              </a:rPr>
              <a:t>;</a:t>
            </a:r>
            <a:endParaRPr lang="en-US" sz="1600" b="1" dirty="0">
              <a:solidFill>
                <a:srgbClr val="7030A0"/>
              </a:solidFill>
              <a:sym typeface="+mn-ea"/>
            </a:endParaRPr>
          </a:p>
          <a:p>
            <a:pPr algn="just" fontAlgn="base">
              <a:buFont typeface="Arial" panose="020B0604020202020204" pitchFamily="34" charset="0"/>
              <a:buChar char="•"/>
            </a:pPr>
            <a:r>
              <a:rPr lang="sr-Latn-RS" altLang="en-US" sz="1600" b="1" dirty="0">
                <a:solidFill>
                  <a:srgbClr val="FF0000"/>
                </a:solidFill>
                <a:sym typeface="+mn-ea"/>
              </a:rPr>
              <a:t>Eseji:</a:t>
            </a:r>
            <a:endParaRPr lang="sr-Latn-RS" altLang="en-US" sz="1600" b="1" dirty="0">
              <a:solidFill>
                <a:srgbClr val="FF0000"/>
              </a:solidFill>
              <a:sym typeface="+mn-ea"/>
            </a:endParaRPr>
          </a:p>
          <a:p>
            <a:pPr marL="0" indent="0" algn="just" fontAlgn="base">
              <a:buNone/>
            </a:pPr>
            <a:r>
              <a:rPr lang="sr-Latn-RS" altLang="en-US" sz="1600" b="1" dirty="0">
                <a:solidFill>
                  <a:schemeClr val="accent1">
                    <a:lumMod val="50000"/>
                  </a:schemeClr>
                </a:solidFill>
                <a:sym typeface="+mn-ea"/>
              </a:rPr>
              <a:t>1. “Tokvilovo shvatanje demokratskog uređenja u Americi”, dopunska literatura: Aleksis de Tokvil, Demokratija u Americi, str. 172-197 (knj. I, deo II, gl. 5); </a:t>
            </a:r>
            <a:r>
              <a:rPr lang="sr-Latn-RS" altLang="en-US" sz="1600" b="1" dirty="0">
                <a:solidFill>
                  <a:srgbClr val="FF0000"/>
                </a:solidFill>
                <a:sym typeface="+mn-ea"/>
              </a:rPr>
              <a:t>Božović Katarina</a:t>
            </a:r>
            <a:endParaRPr lang="sr-Latn-RS" altLang="en-US" sz="1600" b="1" strike="noStrike" noProof="1">
              <a:solidFill>
                <a:srgbClr val="FF0000"/>
              </a:solidFill>
            </a:endParaRPr>
          </a:p>
          <a:p>
            <a:pPr marL="0" indent="0" algn="just" fontAlgn="base">
              <a:buNone/>
            </a:pPr>
            <a:r>
              <a:rPr lang="sr-Latn-RS" altLang="en-US" sz="1600" b="1" dirty="0">
                <a:solidFill>
                  <a:schemeClr val="accent1">
                    <a:lumMod val="50000"/>
                  </a:schemeClr>
                </a:solidFill>
                <a:sym typeface="+mn-ea"/>
              </a:rPr>
              <a:t>2. “Tokvilovo shvatanje građanskog duha u Americi”, dopunska literatura: Aleksis de Tokvil, Demokratija u Americi, str. 213-217 (knj. I, deo II, gl. 6-7); </a:t>
            </a:r>
            <a:r>
              <a:rPr lang="sr-Latn-RS" altLang="en-US" sz="1600" b="1" dirty="0">
                <a:solidFill>
                  <a:srgbClr val="FF0000"/>
                </a:solidFill>
                <a:sym typeface="+mn-ea"/>
              </a:rPr>
              <a:t>Vasiljević Teodora</a:t>
            </a:r>
            <a:r>
              <a:rPr lang="sr-Latn-RS" altLang="en-US" sz="1600" b="1" dirty="0">
                <a:solidFill>
                  <a:schemeClr val="accent1">
                    <a:lumMod val="50000"/>
                  </a:schemeClr>
                </a:solidFill>
                <a:sym typeface="+mn-ea"/>
              </a:rPr>
              <a:t> </a:t>
            </a:r>
            <a:endParaRPr lang="sr-Latn-RS" altLang="en-US" sz="1600" b="1" dirty="0">
              <a:solidFill>
                <a:schemeClr val="accent1">
                  <a:lumMod val="50000"/>
                </a:schemeClr>
              </a:solidFill>
              <a:sym typeface="+mn-ea"/>
            </a:endParaRPr>
          </a:p>
          <a:p>
            <a:pPr marL="0" indent="0" algn="just" fontAlgn="base">
              <a:buNone/>
            </a:pPr>
            <a:r>
              <a:rPr lang="sr-Latn-RS" altLang="en-US" sz="1600" b="1" strike="noStrike" noProof="1">
                <a:solidFill>
                  <a:schemeClr val="accent1">
                    <a:lumMod val="50000"/>
                  </a:schemeClr>
                </a:solidFill>
              </a:rPr>
              <a:t>3. </a:t>
            </a:r>
            <a:r>
              <a:rPr lang="sr-Latn-RS" altLang="en-US" sz="1600" b="1" dirty="0">
                <a:solidFill>
                  <a:schemeClr val="accent1">
                    <a:lumMod val="50000"/>
                  </a:schemeClr>
                </a:solidFill>
                <a:sym typeface="+mn-ea"/>
              </a:rPr>
              <a:t>“Tokvilovo shvatanje tiranije većine”, dopunska literatura: Aleksis de Tokvil, Demokratija u Americi, str. 217-234 (knj. I, deo II, gl. 7-8); </a:t>
            </a:r>
            <a:r>
              <a:rPr lang="sr-Latn-RS" altLang="en-US" sz="1600" b="1" dirty="0">
                <a:solidFill>
                  <a:srgbClr val="FF0000"/>
                </a:solidFill>
                <a:sym typeface="+mn-ea"/>
              </a:rPr>
              <a:t>Vasić Anastasija </a:t>
            </a:r>
            <a:endParaRPr lang="sr-Latn-RS" altLang="en-US" sz="1600" b="1" dirty="0">
              <a:solidFill>
                <a:srgbClr val="FF0000"/>
              </a:solidFill>
              <a:sym typeface="+mn-ea"/>
            </a:endParaRPr>
          </a:p>
          <a:p>
            <a:pPr marL="0" indent="0" algn="just" fontAlgn="base">
              <a:buNone/>
            </a:pPr>
            <a:r>
              <a:rPr lang="sr-Latn-RS" altLang="en-US" sz="1600" b="1" strike="noStrike" noProof="1">
                <a:solidFill>
                  <a:schemeClr val="accent1">
                    <a:lumMod val="50000"/>
                  </a:schemeClr>
                </a:solidFill>
              </a:rPr>
              <a:t>4. </a:t>
            </a:r>
            <a:r>
              <a:rPr lang="sr-Latn-RS" altLang="en-US" sz="1600" b="1" strike="noStrike" noProof="1" smtClean="0">
                <a:solidFill>
                  <a:schemeClr val="accent1">
                    <a:lumMod val="50000"/>
                  </a:schemeClr>
                </a:solidFill>
              </a:rPr>
              <a:t>“Spenserovo shvatanje nauke”, dopunska literatura: Herbert Spenser, O vaspitanju: umnom, moralnom i telesnom, Beograd, str. 1-60; </a:t>
            </a:r>
            <a:r>
              <a:rPr lang="sr-Latn-RS" altLang="en-US" sz="1600" b="1" strike="noStrike" noProof="1" smtClean="0">
                <a:solidFill>
                  <a:srgbClr val="FF0000"/>
                </a:solidFill>
              </a:rPr>
              <a:t>Vuković Branislav</a:t>
            </a:r>
            <a:endParaRPr lang="sr-Latn-RS" altLang="en-US" sz="1600" b="1" strike="noStrike" noProof="1">
              <a:solidFill>
                <a:srgbClr val="FF0000"/>
              </a:solidFill>
            </a:endParaRPr>
          </a:p>
          <a:p>
            <a:pPr marL="0" indent="0" algn="just">
              <a:buNone/>
            </a:pPr>
            <a:r>
              <a:rPr lang="sr-Latn-RS" altLang="en-US" sz="1600" b="1" strike="noStrike" noProof="1">
                <a:solidFill>
                  <a:schemeClr val="accent1">
                    <a:lumMod val="50000"/>
                  </a:schemeClr>
                </a:solidFill>
              </a:rPr>
              <a:t>5. </a:t>
            </a:r>
            <a:r>
              <a:rPr lang="sr-Latn-RS" altLang="en-US" sz="1600" b="1" noProof="1" smtClean="0">
                <a:solidFill>
                  <a:schemeClr val="accent1">
                    <a:lumMod val="50000"/>
                  </a:schemeClr>
                </a:solidFill>
              </a:rPr>
              <a:t>“Spenserovo shvatanje obrazovanja”, dopunska literatura: Herbert Spenser, O vaspitanju: umnom, moralnom i telesnom, Beograd, str. 1-60;</a:t>
            </a:r>
            <a:r>
              <a:rPr lang="sr-Latn-RS" altLang="en-US" sz="1600" b="1" noProof="1" smtClean="0">
                <a:solidFill>
                  <a:srgbClr val="FF0000"/>
                </a:solidFill>
              </a:rPr>
              <a:t> Đurđanović Milica</a:t>
            </a:r>
            <a:endParaRPr lang="sr-Latn-RS" altLang="en-US" sz="1600" b="1" strike="noStrike" noProof="1">
              <a:solidFill>
                <a:srgbClr val="FF0000"/>
              </a:solidFill>
            </a:endParaRPr>
          </a:p>
          <a:p>
            <a:pPr marL="0" indent="0" algn="just">
              <a:buNone/>
            </a:pPr>
            <a:r>
              <a:rPr lang="sr-Latn-RS" altLang="en-US" sz="1600" b="1" strike="noStrike" noProof="1">
                <a:solidFill>
                  <a:schemeClr val="accent1">
                    <a:lumMod val="50000"/>
                  </a:schemeClr>
                </a:solidFill>
              </a:rPr>
              <a:t>6. </a:t>
            </a:r>
            <a:r>
              <a:rPr lang="sr-Latn-RS" altLang="en-US" sz="1600" b="1" noProof="1" smtClean="0">
                <a:solidFill>
                  <a:schemeClr val="accent1">
                    <a:lumMod val="50000"/>
                  </a:schemeClr>
                </a:solidFill>
              </a:rPr>
              <a:t>“Spenserovo shvatanje vaspitanja”, dopunska literatura: Herbert Spenser, O vaspitanju: umnom, moralnom i telesnom, Beograd, str. 1-60; </a:t>
            </a:r>
            <a:r>
              <a:rPr lang="sr-Latn-RS" altLang="en-US" sz="1600" b="1" noProof="1" smtClean="0">
                <a:solidFill>
                  <a:srgbClr val="FF0000"/>
                </a:solidFill>
              </a:rPr>
              <a:t>Đurić Katarina</a:t>
            </a:r>
            <a:endParaRPr lang="sr-Latn-RS" altLang="en-US" sz="1600" b="1" strike="noStrike" noProof="1" smtClean="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a:xfrm>
            <a:off x="193675" y="115888"/>
            <a:ext cx="8797925" cy="768350"/>
          </a:xfrm>
        </p:spPr>
        <p:txBody>
          <a:bodyPr anchor="ctr"/>
          <a:lstStyle/>
          <a:p>
            <a:r>
              <a:rPr lang="en-US" altLang="zh-CN" sz="2400" b="1">
                <a:solidFill>
                  <a:srgbClr val="FF0000"/>
                </a:solidFill>
              </a:rPr>
              <a:t>4. čas </a:t>
            </a:r>
            <a:r>
              <a:rPr lang="sr-Latn-RS" altLang="en-US" sz="2400" b="1">
                <a:solidFill>
                  <a:srgbClr val="FF0000"/>
                </a:solidFill>
              </a:rPr>
              <a:t>Emil Dirkem - pravila sociološkog metoda i teorija o podeli rada</a:t>
            </a:r>
            <a:r>
              <a:rPr lang="en-US" altLang="zh-CN" sz="2400" b="1">
                <a:solidFill>
                  <a:srgbClr val="FF0000"/>
                </a:solidFill>
              </a:rPr>
              <a:t> (1</a:t>
            </a:r>
            <a:r>
              <a:rPr lang="sr-Latn-RS" altLang="en-US" sz="2400" b="1">
                <a:solidFill>
                  <a:srgbClr val="FF0000"/>
                </a:solidFill>
              </a:rPr>
              <a:t>2.3.2020.</a:t>
            </a:r>
            <a:r>
              <a:rPr lang="en-US" altLang="zh-CN" sz="2400" b="1">
                <a:solidFill>
                  <a:srgbClr val="FF0000"/>
                </a:solidFill>
              </a:rPr>
              <a:t>)</a:t>
            </a:r>
            <a:endParaRPr lang="en-US" altLang="zh-CN" sz="2400" b="1">
              <a:solidFill>
                <a:srgbClr val="FF0000"/>
              </a:solidFill>
            </a:endParaRPr>
          </a:p>
        </p:txBody>
      </p:sp>
      <p:sp>
        <p:nvSpPr>
          <p:cNvPr id="3" name="Content Placeholder 2"/>
          <p:cNvSpPr>
            <a:spLocks noGrp="1"/>
          </p:cNvSpPr>
          <p:nvPr>
            <p:ph idx="1"/>
          </p:nvPr>
        </p:nvSpPr>
        <p:spPr>
          <a:xfrm>
            <a:off x="193675" y="884238"/>
            <a:ext cx="8796338" cy="5810250"/>
          </a:xfrm>
        </p:spPr>
        <p:txBody>
          <a:bodyPr/>
          <a:lstStyle/>
          <a:p>
            <a:pPr marL="0" indent="0" algn="just" fontAlgn="base">
              <a:buNone/>
            </a:pPr>
            <a:r>
              <a:rPr lang="en-US" sz="1600" b="1" strike="noStrike" noProof="1">
                <a:solidFill>
                  <a:srgbClr val="7030A0"/>
                </a:solidFill>
              </a:rPr>
              <a:t>OBAVEZNA LITERATURA: </a:t>
            </a:r>
            <a:r>
              <a:rPr lang="en-US" altLang="sr-Latn-RS" sz="1600" dirty="0">
                <a:solidFill>
                  <a:srgbClr val="7030A0"/>
                </a:solidFill>
                <a:effectLst/>
                <a:sym typeface="+mn-ea"/>
              </a:rPr>
              <a:t> </a:t>
            </a:r>
            <a:r>
              <a:rPr lang="sr-Latn-RS" altLang="sr-Latn-RS" sz="1600" b="1" dirty="0">
                <a:solidFill>
                  <a:srgbClr val="7030A0"/>
                </a:solidFill>
                <a:effectLst/>
                <a:sym typeface="+mn-ea"/>
              </a:rPr>
              <a:t>Entoni Gidens: Dirkem, Beograd, 1996, str. 7-44;</a:t>
            </a:r>
            <a:endParaRPr lang="sr-Latn-RS" altLang="en-US" sz="1600" b="1" strike="noStrike" noProof="1">
              <a:solidFill>
                <a:srgbClr val="FF0000"/>
              </a:solidFill>
            </a:endParaRPr>
          </a:p>
          <a:p>
            <a:pPr algn="just" fontAlgn="base"/>
            <a:r>
              <a:rPr lang="sr-Latn-RS" altLang="en-US" sz="1600" b="1" strike="noStrike" noProof="1">
                <a:solidFill>
                  <a:srgbClr val="FF0000"/>
                </a:solidFill>
              </a:rPr>
              <a:t>Eseji: </a:t>
            </a:r>
            <a:endParaRPr lang="sr-Latn-RS" altLang="en-US" sz="1600" b="1" strike="noStrike" noProof="1">
              <a:solidFill>
                <a:srgbClr val="FF0000"/>
              </a:solidFill>
            </a:endParaRPr>
          </a:p>
          <a:p>
            <a:pPr marL="0" indent="0" algn="just" fontAlgn="base">
              <a:buNone/>
            </a:pPr>
            <a:r>
              <a:rPr lang="sr-Latn-RS" altLang="en-US" sz="1600" b="1" strike="noStrike" noProof="1">
                <a:solidFill>
                  <a:schemeClr val="accent1">
                    <a:lumMod val="50000"/>
                  </a:schemeClr>
                </a:solidFill>
              </a:rPr>
              <a:t>1. </a:t>
            </a:r>
            <a:r>
              <a:rPr lang="sr-Latn-RS" sz="1600" b="1" kern="0" noProof="0" dirty="0">
                <a:ln>
                  <a:noFill/>
                </a:ln>
                <a:solidFill>
                  <a:schemeClr val="accent1">
                    <a:lumMod val="50000"/>
                  </a:schemeClr>
                </a:solidFill>
                <a:effectLst/>
                <a:uLnTx/>
                <a:uFillTx/>
                <a:sym typeface="+mn-ea"/>
              </a:rPr>
              <a:t>“Dirkemovo shvatanje religije”, dopunska literatura: Emil Dirkem, Elementarni oblici religijskog života, Beograd 1982, str. 377-391;</a:t>
            </a:r>
            <a:r>
              <a:rPr lang="sr-Latn-RS" sz="1600" b="1" kern="0" noProof="0" dirty="0">
                <a:ln>
                  <a:noFill/>
                </a:ln>
                <a:solidFill>
                  <a:srgbClr val="FF0000"/>
                </a:solidFill>
                <a:effectLst/>
                <a:uLnTx/>
                <a:uFillTx/>
                <a:sym typeface="+mn-ea"/>
              </a:rPr>
              <a:t> Ercegovac Milica</a:t>
            </a:r>
            <a:endParaRPr lang="sr-Latn-RS" sz="1600" b="1" kern="0" noProof="0" dirty="0">
              <a:ln>
                <a:noFill/>
              </a:ln>
              <a:solidFill>
                <a:schemeClr val="accent1">
                  <a:lumMod val="50000"/>
                </a:schemeClr>
              </a:solidFill>
              <a:effectLst/>
              <a:uLnTx/>
              <a:uFillTx/>
              <a:sym typeface="+mn-ea"/>
            </a:endParaRPr>
          </a:p>
          <a:p>
            <a:pPr marL="0" indent="0" algn="just" fontAlgn="base">
              <a:buNone/>
            </a:pPr>
            <a:r>
              <a:rPr lang="sr-Latn-RS" sz="1600" b="1" kern="0" noProof="0" dirty="0">
                <a:ln>
                  <a:noFill/>
                </a:ln>
                <a:solidFill>
                  <a:schemeClr val="accent1">
                    <a:lumMod val="50000"/>
                  </a:schemeClr>
                </a:solidFill>
                <a:effectLst/>
                <a:uLnTx/>
                <a:uFillTx/>
                <a:sym typeface="+mn-ea"/>
              </a:rPr>
              <a:t>2. “Dirkemovo shvatanje religije”, dopunska literatura: Emil Dirkem, Elementarni oblici religijskog života, Beograd 1982, str. 391-403; </a:t>
            </a:r>
            <a:r>
              <a:rPr lang="sr-Latn-RS" sz="1600" b="1" kern="0" noProof="0" dirty="0">
                <a:ln>
                  <a:noFill/>
                </a:ln>
                <a:solidFill>
                  <a:srgbClr val="FF0000"/>
                </a:solidFill>
                <a:effectLst/>
                <a:uLnTx/>
                <a:uFillTx/>
                <a:sym typeface="+mn-ea"/>
              </a:rPr>
              <a:t>Živanović Teodora</a:t>
            </a:r>
            <a:endParaRPr lang="sr-Latn-RS" sz="1600" b="1" kern="0" noProof="0" dirty="0">
              <a:ln>
                <a:noFill/>
              </a:ln>
              <a:solidFill>
                <a:schemeClr val="accent1">
                  <a:lumMod val="50000"/>
                </a:schemeClr>
              </a:solidFill>
              <a:effectLst/>
              <a:uLnTx/>
              <a:uFillTx/>
              <a:sym typeface="+mn-ea"/>
            </a:endParaRPr>
          </a:p>
          <a:p>
            <a:pPr marL="0" marR="0" lvl="0" indent="0" algn="just" defTabSz="914400" rtl="0" eaLnBrk="1" fontAlgn="base" latinLnBrk="0" hangingPunct="1">
              <a:lnSpc>
                <a:spcPct val="80000"/>
              </a:lnSpc>
              <a:spcBef>
                <a:spcPct val="20000"/>
              </a:spcBef>
              <a:spcAft>
                <a:spcPct val="0"/>
              </a:spcAft>
              <a:buClr>
                <a:schemeClr val="hlink"/>
              </a:buClr>
              <a:buSzPct val="65000"/>
              <a:buFont typeface="Wingdings" panose="05000000000000000000" pitchFamily="2" charset="2"/>
              <a:buNone/>
              <a:defRPr/>
            </a:pPr>
            <a:r>
              <a:rPr lang="sr-Latn-RS" sz="1600" b="1" kern="0" noProof="0" dirty="0">
                <a:ln>
                  <a:noFill/>
                </a:ln>
                <a:solidFill>
                  <a:schemeClr val="accent1">
                    <a:lumMod val="50000"/>
                  </a:schemeClr>
                </a:solidFill>
                <a:effectLst/>
                <a:uLnTx/>
                <a:uFillTx/>
                <a:sym typeface="+mn-ea"/>
              </a:rPr>
              <a:t>3. “Dirkemov stav o individualizmu”, dopunska literatura: Emile Dirkem, Društvo je čoveku bog, Beograd 2007, str. 41-54; </a:t>
            </a:r>
            <a:r>
              <a:rPr lang="sr-Latn-RS" sz="1600" b="1" kern="0" noProof="0" dirty="0">
                <a:ln>
                  <a:noFill/>
                </a:ln>
                <a:solidFill>
                  <a:srgbClr val="FF0000"/>
                </a:solidFill>
                <a:effectLst/>
                <a:uLnTx/>
                <a:uFillTx/>
                <a:sym typeface="+mn-ea"/>
              </a:rPr>
              <a:t>Zakić Lidija</a:t>
            </a:r>
            <a:endParaRPr lang="sr-Latn-RS" sz="1600" b="1" kern="0" noProof="0" dirty="0">
              <a:ln>
                <a:noFill/>
              </a:ln>
              <a:solidFill>
                <a:schemeClr val="accent1">
                  <a:lumMod val="50000"/>
                </a:schemeClr>
              </a:solidFill>
              <a:effectLst/>
              <a:uLnTx/>
              <a:uFillTx/>
              <a:sym typeface="+mn-ea"/>
            </a:endParaRPr>
          </a:p>
          <a:p>
            <a:pPr marL="0" marR="0" lvl="0" indent="0" algn="just" defTabSz="914400" rtl="0" eaLnBrk="1" fontAlgn="base" latinLnBrk="0" hangingPunct="1">
              <a:lnSpc>
                <a:spcPct val="80000"/>
              </a:lnSpc>
              <a:spcBef>
                <a:spcPct val="20000"/>
              </a:spcBef>
              <a:spcAft>
                <a:spcPct val="0"/>
              </a:spcAft>
              <a:buClr>
                <a:schemeClr val="hlink"/>
              </a:buClr>
              <a:buSzPct val="65000"/>
              <a:buFont typeface="Wingdings" panose="05000000000000000000" pitchFamily="2" charset="2"/>
              <a:buNone/>
              <a:defRPr/>
            </a:pPr>
            <a:r>
              <a:rPr lang="sr-Latn-RS" altLang="en-US" sz="1600" b="1">
                <a:solidFill>
                  <a:schemeClr val="accent1">
                    <a:lumMod val="50000"/>
                  </a:schemeClr>
                </a:solidFill>
                <a:sym typeface="+mn-ea"/>
              </a:rPr>
              <a:t>4. “Dirkemovo shvatanje mehaničke solidarnosti”, dopunska literatura: Emil Dirkem: O podeli društvenog rada, Beograd 1972, str. 111-132;</a:t>
            </a:r>
            <a:r>
              <a:rPr lang="sr-Latn-RS" altLang="en-US" sz="1600" b="1">
                <a:solidFill>
                  <a:srgbClr val="FF0000"/>
                </a:solidFill>
                <a:sym typeface="+mn-ea"/>
              </a:rPr>
              <a:t> Zujalović Katarina</a:t>
            </a:r>
            <a:endParaRPr lang="sr-Latn-RS" altLang="en-US" sz="1600" b="1" strike="noStrike" noProof="1">
              <a:solidFill>
                <a:srgbClr val="FF0000"/>
              </a:solidFill>
            </a:endParaRPr>
          </a:p>
          <a:p>
            <a:pPr marL="0" indent="0" algn="just" eaLnBrk="1" hangingPunct="1">
              <a:lnSpc>
                <a:spcPct val="80000"/>
              </a:lnSpc>
              <a:buFont typeface="Wingdings" panose="05000000000000000000" pitchFamily="2" charset="2"/>
              <a:buNone/>
            </a:pPr>
            <a:r>
              <a:rPr lang="sr-Latn-RS" altLang="en-US" sz="1600" b="1" dirty="0">
                <a:solidFill>
                  <a:schemeClr val="accent1">
                    <a:lumMod val="50000"/>
                  </a:schemeClr>
                </a:solidFill>
                <a:effectLst/>
                <a:sym typeface="+mn-ea"/>
              </a:rPr>
              <a:t>5. </a:t>
            </a:r>
            <a:r>
              <a:rPr lang="en-US" altLang="sr-Latn-RS" sz="1600" b="1" dirty="0">
                <a:solidFill>
                  <a:schemeClr val="accent1">
                    <a:lumMod val="50000"/>
                  </a:schemeClr>
                </a:solidFill>
                <a:effectLst/>
                <a:sym typeface="+mn-ea"/>
              </a:rPr>
              <a:t>“Dirkemovo shvatanje mehaničke solidarnosti”, dopunska literatura: Emil Dirkem: O podeli društvenog rada, Beograd 1972, str. 145</a:t>
            </a:r>
            <a:r>
              <a:rPr lang="sr-Latn-RS" altLang="x-none" sz="1600" b="1" dirty="0">
                <a:solidFill>
                  <a:schemeClr val="accent1">
                    <a:lumMod val="50000"/>
                  </a:schemeClr>
                </a:solidFill>
                <a:effectLst/>
                <a:sym typeface="+mn-ea"/>
              </a:rPr>
              <a:t>–</a:t>
            </a:r>
            <a:r>
              <a:rPr lang="en-US" altLang="sr-Latn-RS" sz="1600" b="1" dirty="0">
                <a:solidFill>
                  <a:schemeClr val="accent1">
                    <a:lumMod val="50000"/>
                  </a:schemeClr>
                </a:solidFill>
                <a:effectLst/>
                <a:sym typeface="+mn-ea"/>
              </a:rPr>
              <a:t>167</a:t>
            </a:r>
            <a:r>
              <a:rPr lang="sr-Latn-RS" altLang="en-US" sz="1600" b="1" dirty="0">
                <a:solidFill>
                  <a:schemeClr val="accent1">
                    <a:lumMod val="50000"/>
                  </a:schemeClr>
                </a:solidFill>
                <a:effectLst/>
                <a:sym typeface="+mn-ea"/>
              </a:rPr>
              <a:t>; </a:t>
            </a:r>
            <a:r>
              <a:rPr lang="sr-Latn-RS" altLang="en-US" sz="1600" b="1" dirty="0">
                <a:solidFill>
                  <a:srgbClr val="FF0000"/>
                </a:solidFill>
                <a:effectLst/>
                <a:sym typeface="+mn-ea"/>
              </a:rPr>
              <a:t>Ivanov Milica</a:t>
            </a:r>
            <a:endParaRPr lang="en-US" altLang="sr-Latn-RS" sz="1600" b="1" dirty="0">
              <a:solidFill>
                <a:schemeClr val="accent1">
                  <a:lumMod val="50000"/>
                </a:schemeClr>
              </a:solidFill>
              <a:effectLst/>
              <a:sym typeface="+mn-ea"/>
            </a:endParaRPr>
          </a:p>
          <a:p>
            <a:pPr marL="0" indent="0" algn="just" eaLnBrk="1" hangingPunct="1">
              <a:lnSpc>
                <a:spcPct val="80000"/>
              </a:lnSpc>
              <a:buFont typeface="Wingdings" panose="05000000000000000000" pitchFamily="2" charset="2"/>
              <a:buNone/>
            </a:pPr>
            <a:r>
              <a:rPr lang="sr-Latn-RS" altLang="en-US" sz="1600" b="1" strike="noStrike" noProof="1" dirty="0">
                <a:solidFill>
                  <a:schemeClr val="accent1">
                    <a:lumMod val="50000"/>
                  </a:schemeClr>
                </a:solidFill>
                <a:effectLst/>
                <a:sym typeface="+mn-ea"/>
              </a:rPr>
              <a:t>6. </a:t>
            </a:r>
            <a:r>
              <a:rPr lang="sr-Latn-RS" altLang="x-none" sz="1600" b="1" dirty="0">
                <a:solidFill>
                  <a:schemeClr val="accent1">
                    <a:lumMod val="50000"/>
                  </a:schemeClr>
                </a:solidFill>
                <a:effectLst/>
                <a:sym typeface="+mn-ea"/>
              </a:rPr>
              <a:t>“Dirkemovo shvatanje podele anomičnog rada”, dopunska literatura: Emil Dirkem, O podeli društvenog rada, Beograd 1972, str. 345-361; </a:t>
            </a:r>
            <a:r>
              <a:rPr lang="sr-Latn-RS" altLang="x-none" sz="1600" b="1" dirty="0">
                <a:solidFill>
                  <a:srgbClr val="FF0000"/>
                </a:solidFill>
                <a:effectLst/>
                <a:sym typeface="+mn-ea"/>
              </a:rPr>
              <a:t>Janjić Emilija</a:t>
            </a:r>
            <a:r>
              <a:rPr lang="sr-Latn-RS" altLang="x-none" sz="1600" b="1" dirty="0">
                <a:solidFill>
                  <a:schemeClr val="accent1">
                    <a:lumMod val="50000"/>
                  </a:schemeClr>
                </a:solidFill>
                <a:effectLst/>
                <a:sym typeface="+mn-ea"/>
              </a:rPr>
              <a:t> </a:t>
            </a:r>
            <a:endParaRPr lang="sr-Latn-RS" altLang="en-US" sz="1600" b="1" strike="noStrike" noProof="1" dirty="0">
              <a:solidFill>
                <a:schemeClr val="accent1">
                  <a:lumMod val="50000"/>
                </a:schemeClr>
              </a:solidFill>
              <a:effectLst/>
              <a:sym typeface="+mn-ea"/>
            </a:endParaRPr>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31525</Words>
  <Application>WPS Presentation</Application>
  <PresentationFormat>On-screen Show (4:3)</PresentationFormat>
  <Paragraphs>393</Paragraphs>
  <Slides>35</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35</vt:i4>
      </vt:variant>
    </vt:vector>
  </HeadingPairs>
  <TitlesOfParts>
    <vt:vector size="47" baseType="lpstr">
      <vt:lpstr>Arial</vt:lpstr>
      <vt:lpstr>SimSun</vt:lpstr>
      <vt:lpstr>Wingdings</vt:lpstr>
      <vt:lpstr>Wingdings</vt:lpstr>
      <vt:lpstr>Times New Roman</vt:lpstr>
      <vt:lpstr>Microsoft YaHei</vt:lpstr>
      <vt:lpstr/>
      <vt:lpstr>Arial Unicode MS</vt:lpstr>
      <vt:lpstr>Calibri</vt:lpstr>
      <vt:lpstr>Tahoma</vt:lpstr>
      <vt:lpstr>Segoe Print</vt:lpstr>
      <vt:lpstr>Default Design</vt:lpstr>
      <vt:lpstr>Klasične sociološke teorije 2020</vt:lpstr>
      <vt:lpstr>PowerPoint 演示文稿</vt:lpstr>
      <vt:lpstr>Način ocenjivanja</vt:lpstr>
      <vt:lpstr>Pravila koja važe na kursu</vt:lpstr>
      <vt:lpstr>Plan rada</vt:lpstr>
      <vt:lpstr>1. čas Klod-Anri de Sen-Simon (20.2.2020.) </vt:lpstr>
      <vt:lpstr>2. čas Ogist Kont i Herbert Spenser (27.2.2020.) </vt:lpstr>
      <vt:lpstr>3. čas Aleksis De Tokvil i Artur de Gobino (5.3.2020.) </vt:lpstr>
      <vt:lpstr>4. čas Emil Dirkem - pravila sociološkog metoda i teorija o podeli rada (12.3.2020.)</vt:lpstr>
      <vt:lpstr>5. čas Emil Dirkem - politička i religiološka teorija (19.3.2020.)</vt:lpstr>
      <vt:lpstr>6. čas – Test (26.3.2020.)</vt:lpstr>
      <vt:lpstr>7. čas Karl Marks i Fridrih Engels - socioantropološke i filozofske pretpostavke (2.4.2020.)</vt:lpstr>
      <vt:lpstr>8. čas  Karl Marks i Fridrih Engels - politička ekonomija (9.4.2020.)</vt:lpstr>
      <vt:lpstr>9. čas Robert Mihels i Vilhelm Diltaj (23.4.2020.)</vt:lpstr>
      <vt:lpstr>10. čas Ferdinand Tenies i Georg Zimel (20.04.2020.)</vt:lpstr>
      <vt:lpstr>11. čas Maks Veber - metodološki program i društveno delanje(7.5.2020.)</vt:lpstr>
      <vt:lpstr>12. čas Maks Veber - politička teorija i kapitalistička i religijska etika (14.5.2020.)</vt:lpstr>
      <vt:lpstr>13. čas – Dodatne teme, potpisivanje indeksa i popravni test (21.5.2020.)</vt:lpstr>
      <vt:lpstr>Nastanak sociologije</vt:lpstr>
      <vt:lpstr>Sociologija i romantika</vt:lpstr>
      <vt:lpstr>Romantičarska komponenta sociologije: francuski pozitivizam i nemački istorizam</vt:lpstr>
      <vt:lpstr>Sociologija i Francuska revolucija</vt:lpstr>
      <vt:lpstr>Sociologija i “industrijska revolucija”</vt:lpstr>
      <vt:lpstr>Sociologija i sekularna revolucija</vt:lpstr>
      <vt:lpstr>Klod-Anri de Sen-Simon (1760-1825)</vt:lpstr>
      <vt:lpstr>Prvi uticaj: boravak u Americi</vt:lpstr>
      <vt:lpstr>Shvatanje industrije (proizvodnje)</vt:lpstr>
      <vt:lpstr>Drugi uticaj: Kondorseov Nacrt za istorijsku sliku napretka ljudskog uma (1794)</vt:lpstr>
      <vt:lpstr>Sen-Simonovo shvatanje istorije</vt:lpstr>
      <vt:lpstr>Fiziologija kao vrhunska pozitivna nauka</vt:lpstr>
      <vt:lpstr>Industrijalci u postojećem političkom sistemu</vt:lpstr>
      <vt:lpstr>Parabola iz Organizatora (1819)</vt:lpstr>
      <vt:lpstr>Klasna struktura modernog društva</vt:lpstr>
      <vt:lpstr>Upravljači u industrijskom društvu</vt:lpstr>
      <vt:lpstr>Kritika hrišćanstva i ideja “regeneracije”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Klasične sociološke teorije 2020</dc:title>
  <dc:creator>Nataša</dc:creator>
  <cp:lastModifiedBy>Nataša</cp:lastModifiedBy>
  <cp:revision>419</cp:revision>
  <dcterms:created xsi:type="dcterms:W3CDTF">2019-01-20T15:32:00Z</dcterms:created>
  <dcterms:modified xsi:type="dcterms:W3CDTF">2020-02-20T10:38:15Z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1033-11.2.0.9150</vt:lpwstr>
  </property>
</Properties>
</file>