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RS"/>
              <a:t>Kliknite da biste uredili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RS"/>
              <a:t>Kliknite na ikonu da dodate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anchor="ctr"/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RS"/>
              <a:t>Kliknite na ikonu da dodate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RS"/>
              <a:t>Kliknite da biste uredili stilove teksta mastera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  <a:endParaRPr lang="sr-Latn-RS"/>
          </a:p>
          <a:p>
            <a:pPr lvl="1"/>
            <a:r>
              <a:rPr lang="sr-Latn-RS"/>
              <a:t>Drugi nivo</a:t>
            </a:r>
            <a:endParaRPr lang="sr-Latn-RS"/>
          </a:p>
          <a:p>
            <a:pPr lvl="2"/>
            <a:r>
              <a:rPr lang="sr-Latn-RS"/>
              <a:t>Treći nivo</a:t>
            </a:r>
            <a:endParaRPr lang="sr-Latn-RS"/>
          </a:p>
          <a:p>
            <a:pPr lvl="3"/>
            <a:r>
              <a:rPr lang="sr-Latn-RS"/>
              <a:t>Četvrti nivo</a:t>
            </a:r>
            <a:endParaRPr lang="sr-Latn-RS"/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Children's experience of their parents' divorce</a:t>
            </a:r>
            <a:endParaRPr lang="sr-Latn-R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Anja </a:t>
            </a:r>
            <a:r>
              <a:rPr lang="sr-Latn-RS" dirty="0" err="1"/>
              <a:t>kostić</a:t>
            </a:r>
            <a:r>
              <a:rPr lang="sr-Latn-RS" dirty="0"/>
              <a:t> so21,75</a:t>
            </a:r>
            <a:endParaRPr lang="sr-Latn-R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799" y="485819"/>
            <a:ext cx="10131427" cy="1468800"/>
          </a:xfrm>
        </p:spPr>
        <p:txBody>
          <a:bodyPr/>
          <a:lstStyle/>
          <a:p>
            <a:r>
              <a:rPr lang="sr-Latn-RS" dirty="0"/>
              <a:t>Metodologija istraživanja</a:t>
            </a:r>
            <a:endParaRPr lang="sr-Latn-R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2450969"/>
            <a:ext cx="10131428" cy="3186812"/>
          </a:xfrm>
        </p:spPr>
        <p:txBody>
          <a:bodyPr>
            <a:normAutofit/>
          </a:bodyPr>
          <a:lstStyle/>
          <a:p>
            <a:r>
              <a:rPr lang="sr-Latn-RS" dirty="0"/>
              <a:t>U istraživanju je učestvovalo 70 porodica, 104 dece uzrasta 8–14 godina, uključene u proseku 15 meseci nakon razvoda, što je omogućilo uvid u neposredna iskustva i reakcije.</a:t>
            </a:r>
            <a:endParaRPr lang="sr-Latn-RS" dirty="0"/>
          </a:p>
          <a:p>
            <a:r>
              <a:rPr lang="sr-Latn-RS" dirty="0"/>
              <a:t>Korišćene su kvalitativne i kvantitativne metode, uz prikupljanje podataka od dece i roditelja radi poređenja perspektiva.</a:t>
            </a:r>
            <a:endParaRPr lang="sr-Latn-RS" dirty="0"/>
          </a:p>
          <a:p>
            <a:r>
              <a:rPr lang="sr-Latn-RS" dirty="0"/>
              <a:t>Analiza je pokazala da dečije iskustvo razvoda oblikuju: način informisanja, komunikacija, promene u životu, strategije suočavanja, izvori podrške i odnosi sa roditeljima i njihovim novim partnerima.</a:t>
            </a:r>
            <a:endParaRPr lang="sr-Latn-RS" dirty="0"/>
          </a:p>
          <a:p>
            <a:endParaRPr lang="sr-Latn-R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76845"/>
            <a:ext cx="10131427" cy="1468800"/>
          </a:xfrm>
        </p:spPr>
        <p:txBody>
          <a:bodyPr/>
          <a:lstStyle/>
          <a:p>
            <a:r>
              <a:rPr lang="sr-Latn-RS" dirty="0"/>
              <a:t>Dečije iskustvo razvoda</a:t>
            </a:r>
            <a:endParaRPr lang="sr-Latn-R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2177592"/>
            <a:ext cx="10131428" cy="3460189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Razvod roditelja deca doživljavaju kao snažno destabilizujući događaj koji narušava osećaj sigurnosti i kontinuiteta, pa zahteva prilagođavanje i uspostavljanje nove ravnoteže.</a:t>
            </a:r>
            <a:endParaRPr lang="sr-Latn-RS" dirty="0"/>
          </a:p>
          <a:p>
            <a:r>
              <a:rPr lang="sr-Latn-RS" dirty="0"/>
              <a:t>Prvi susret sa informacijom o razvodu često izaziva šok, nevericu i uznemirenost, dok je informisanje najčešće nedovoljno, bez jasnog objašnjenja posledica za svakodnevni život.</a:t>
            </a:r>
            <a:endParaRPr lang="sr-Latn-RS" dirty="0"/>
          </a:p>
          <a:p>
            <a:r>
              <a:rPr lang="sr-Latn-RS" dirty="0"/>
              <a:t>Razgovor o razvodu se često izbegava, što povećava neizvesnost i konfuziju kod dece, pa informacije postaju važan izvor osećaja kontrole.</a:t>
            </a:r>
            <a:endParaRPr lang="sr-Latn-RS" dirty="0"/>
          </a:p>
          <a:p>
            <a:r>
              <a:rPr lang="sr-Latn-RS" dirty="0"/>
              <a:t>Deca prvenstveno naglašavaju emocionalne i praktične posledice razvoda, dok se u nedostatku informacija oslanjaju na vršnjake, što može dovesti do pogrešnih predstava o situaciji.</a:t>
            </a:r>
            <a:endParaRPr lang="sr-Latn-RS" dirty="0"/>
          </a:p>
          <a:p>
            <a:endParaRPr lang="sr-Latn-R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611819"/>
            <a:ext cx="10131427" cy="1468800"/>
          </a:xfrm>
        </p:spPr>
        <p:txBody>
          <a:bodyPr/>
          <a:lstStyle/>
          <a:p>
            <a:r>
              <a:rPr lang="sr-Latn-RS" dirty="0"/>
              <a:t>Suočavanje</a:t>
            </a:r>
            <a:endParaRPr lang="sr-Latn-R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2300140"/>
            <a:ext cx="10131428" cy="3337641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deca aktivno traže načine da prevaziđu emocionalnu i svakodnevnu destabilizaciju, oslanjajući se na različite izvore podrške i pre svega na komunikaciju radi saveta, informacija i emocionalnog rasterećenja. </a:t>
            </a:r>
            <a:endParaRPr lang="sr-Latn-RS" dirty="0"/>
          </a:p>
          <a:p>
            <a:r>
              <a:rPr lang="sr-Latn-RS" dirty="0"/>
              <a:t>roditelji često nisu primarni oslonac zbog emocionalne preopterećenosti, braća i sestre ređe pomažu zbog sličnog iskustva, dok su bake i deke stabilan izvor sigurnosti i razumevanja.</a:t>
            </a:r>
            <a:endParaRPr lang="sr-Latn-RS" dirty="0"/>
          </a:p>
          <a:p>
            <a:r>
              <a:rPr lang="sr-Latn-RS" dirty="0"/>
              <a:t>Najvažniji oslonac su vršnjaci i bliski prijatelji, posebno oni sa sličnim iskustvom. Istovremeno, deca ograničavaju informacije o razvodu zbog straha od stigmatizacije i zadirkivanja.</a:t>
            </a:r>
            <a:endParaRPr lang="sr-Latn-RS" dirty="0"/>
          </a:p>
          <a:p>
            <a:r>
              <a:rPr lang="sr-Latn-RS" dirty="0"/>
              <a:t>Pored razgovora,  kao i introspektivne strategije poput razmišljanja i pisanja. </a:t>
            </a:r>
            <a:endParaRPr lang="sr-Latn-R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48564"/>
            <a:ext cx="10131427" cy="1468800"/>
          </a:xfrm>
        </p:spPr>
        <p:txBody>
          <a:bodyPr/>
          <a:lstStyle/>
          <a:p>
            <a:r>
              <a:rPr lang="sr-Latn-RS" dirty="0"/>
              <a:t>promene</a:t>
            </a:r>
            <a:endParaRPr lang="sr-Latn-R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2036190"/>
            <a:ext cx="10131428" cy="3601591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Deca aktivno pokušavaju da razumeju i prilagode se novim okolnostima, pri čemu je očuvanje stabilnosti i kontinuiteta u svakodnevici ključno.</a:t>
            </a:r>
            <a:endParaRPr lang="sr-Latn-RS" dirty="0"/>
          </a:p>
          <a:p>
            <a:r>
              <a:rPr lang="sr-Latn-RS" dirty="0"/>
              <a:t>Najteži aspekt je fizičko odsustvo jednog roditelja, koje se doživljava kao centralni gubitak, uz početne strahove i negativna očekivanja, ali vremenom kod mnoge dece dolazi do adaptacije i prihvatanja nove normalnosti.</a:t>
            </a:r>
            <a:endParaRPr lang="sr-Latn-RS" dirty="0"/>
          </a:p>
          <a:p>
            <a:r>
              <a:rPr lang="sr-Latn-RS" dirty="0"/>
              <a:t>Razvod menja odnose sa roditeljima, često izaziva bes i narušeno poverenje, što može uticati i na šire poimanje bliskih odnosa.</a:t>
            </a:r>
            <a:endParaRPr lang="sr-Latn-RS" dirty="0"/>
          </a:p>
          <a:p>
            <a:r>
              <a:rPr lang="sr-Latn-RS" dirty="0"/>
              <a:t>Uvođenje novih partnerskih odnosa dodatno otežava prilagođavanje, posebno kada nema otvorene komunikacije, jer deca ne prihvataju novog partnera kao zamenu za roditelja i strahuju od gubitka pažnje i bliskosti.</a:t>
            </a:r>
            <a:endParaRPr lang="sr-Latn-RS" dirty="0"/>
          </a:p>
          <a:p>
            <a:endParaRPr lang="sr-Latn-R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485819"/>
            <a:ext cx="10131427" cy="1468800"/>
          </a:xfrm>
        </p:spPr>
        <p:txBody>
          <a:bodyPr/>
          <a:lstStyle/>
          <a:p>
            <a:r>
              <a:rPr lang="sr-Latn-RS" dirty="0"/>
              <a:t>Pregovaranje</a:t>
            </a:r>
            <a:endParaRPr lang="sr-Latn-R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1954619"/>
            <a:ext cx="10131428" cy="3683162"/>
          </a:xfrm>
        </p:spPr>
        <p:txBody>
          <a:bodyPr>
            <a:normAutofit/>
          </a:bodyPr>
          <a:lstStyle/>
          <a:p>
            <a:r>
              <a:rPr lang="sr-Latn-RS" dirty="0"/>
              <a:t>Deca smatraju važnim da budu uključena u odluke koje utiču na njihov svakodnevni život.</a:t>
            </a:r>
            <a:endParaRPr lang="sr-Latn-RS" dirty="0"/>
          </a:p>
          <a:p>
            <a:r>
              <a:rPr lang="sr-Latn-RS" dirty="0"/>
              <a:t>manje od polovine dece je zaista uključeno u ove procese, a veća uključenost je povezana sa većim zadovoljstvom u novonastalim situacijama.</a:t>
            </a:r>
            <a:endParaRPr lang="sr-Latn-RS" dirty="0"/>
          </a:p>
          <a:p>
            <a:r>
              <a:rPr lang="sr-Latn-RS" dirty="0"/>
              <a:t>Kontakt sa </a:t>
            </a:r>
            <a:r>
              <a:rPr lang="sr-Latn-RS" dirty="0" err="1"/>
              <a:t>roditeljem</a:t>
            </a:r>
            <a:r>
              <a:rPr lang="en-US"/>
              <a:t>a</a:t>
            </a:r>
            <a:r>
              <a:rPr lang="sr-Latn-RS"/>
              <a:t> </a:t>
            </a:r>
            <a:r>
              <a:rPr lang="sr-Latn-RS" dirty="0"/>
              <a:t>je složen i stalno se pregovara, uz praktične teškoće života između dva doma i emotivne izazove u odnosima sa novim partnerima. </a:t>
            </a:r>
            <a:endParaRPr lang="sr-Latn-RS" dirty="0"/>
          </a:p>
          <a:p>
            <a:r>
              <a:rPr lang="sr-Latn-RS" dirty="0"/>
              <a:t>Istovremeno osećaju zadovoljstvo tokom viđanja jednog roditelja i nedostatak drugog, što stvara osećaj </a:t>
            </a:r>
            <a:r>
              <a:rPr lang="sr-Latn-RS" dirty="0" err="1"/>
              <a:t>rascepljenosti</a:t>
            </a:r>
            <a:r>
              <a:rPr lang="sr-Latn-RS" dirty="0"/>
              <a:t> između dva doma. </a:t>
            </a:r>
            <a:endParaRPr lang="sr-Latn-R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799" y="1923068"/>
            <a:ext cx="10131428" cy="3714713"/>
          </a:xfrm>
        </p:spPr>
        <p:txBody>
          <a:bodyPr>
            <a:normAutofit/>
          </a:bodyPr>
          <a:lstStyle/>
          <a:p>
            <a:r>
              <a:rPr lang="sr-Latn-RS" dirty="0"/>
              <a:t>Razvod roditelja je kompleksan proces koji snažno utiče na dečiji svakodnevni život, emocije i porodične odnose, kroz faze od početne destabilizacije do postepenog prilagođavanja.</a:t>
            </a:r>
            <a:endParaRPr lang="sr-Latn-RS" dirty="0"/>
          </a:p>
          <a:p>
            <a:r>
              <a:rPr lang="sr-Latn-RS" dirty="0"/>
              <a:t>Deca nisu pasivni učesnici, već aktivno pokušavaju da razumeju i objasne promene koje doživljavaju. Zato imaju izraženu potrebu za informacijama, uključenošću i otvorenom komunikacijom, jer im to daje osećaj sigurnosti, dok isključenost povećava nesigurnost.</a:t>
            </a:r>
            <a:endParaRPr lang="sr-Latn-RS" dirty="0"/>
          </a:p>
          <a:p>
            <a:endParaRPr lang="sr-Latn-R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306453" y="2560949"/>
            <a:ext cx="4725185" cy="1456267"/>
          </a:xfrm>
        </p:spPr>
        <p:txBody>
          <a:bodyPr/>
          <a:lstStyle/>
          <a:p>
            <a:r>
              <a:rPr lang="sr-Latn-RS" dirty="0"/>
              <a:t>Hvala na pažnji!</a:t>
            </a:r>
            <a:endParaRPr lang="sr-Latn-R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Nebeska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{BBF5D3B9-AB8E-42CA-8F21-A77623D3245A}TFb5ae2469-0bae-4978-b0e0-39dd046150ff13033198-5121039d1c28</Template>
  <TotalTime>0</TotalTime>
  <Words>3621</Words>
  <Application>WPS Presentation</Application>
  <PresentationFormat>Široki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Nebeska</vt:lpstr>
      <vt:lpstr>Children's experience of their parents' divorce</vt:lpstr>
      <vt:lpstr>Metodologija istraživanja</vt:lpstr>
      <vt:lpstr>Dečije iskustvo razvoda</vt:lpstr>
      <vt:lpstr>Suočavanje</vt:lpstr>
      <vt:lpstr>promene</vt:lpstr>
      <vt:lpstr>Pregovaranje</vt:lpstr>
      <vt:lpstr>PowerPoint 演示文稿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Kostic</dc:creator>
  <cp:lastModifiedBy>smiljka tomanovic</cp:lastModifiedBy>
  <cp:revision>2</cp:revision>
  <dcterms:created xsi:type="dcterms:W3CDTF">2026-04-27T16:36:00Z</dcterms:created>
  <dcterms:modified xsi:type="dcterms:W3CDTF">2026-04-27T20:16:29Z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0523691A8F0849DBA1F605E11533406E_13</vt:lpwstr>
  </property>
  <property fmtid="{D5CDD505-2E9C-101B-9397-08002B2CF9AE}" pid="3" name="KSOProductBuildVer">
    <vt:lpwstr>1033-12.1.0.25242</vt:lpwstr>
  </property>
</Properties>
</file>