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6" r:id="rId2"/>
    <p:sldId id="266" r:id="rId3"/>
    <p:sldId id="291" r:id="rId4"/>
    <p:sldId id="307" r:id="rId5"/>
    <p:sldId id="308" r:id="rId6"/>
    <p:sldId id="309" r:id="rId7"/>
    <p:sldId id="305" r:id="rId8"/>
    <p:sldId id="310" r:id="rId9"/>
    <p:sldId id="283" r:id="rId10"/>
    <p:sldId id="303" r:id="rId11"/>
    <p:sldId id="304" r:id="rId12"/>
    <p:sldId id="289" r:id="rId13"/>
    <p:sldId id="296" r:id="rId14"/>
    <p:sldId id="292" r:id="rId15"/>
    <p:sldId id="295" r:id="rId16"/>
    <p:sldId id="311" r:id="rId17"/>
    <p:sldId id="290" r:id="rId18"/>
    <p:sldId id="312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F8C72-ADA6-4C59-BAC3-617889B7D8C6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E09C7-951A-41B8-B391-AC4DF75D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E09C7-951A-41B8-B391-AC4DF75D74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286808" cy="2155831"/>
          </a:xfrm>
        </p:spPr>
        <p:txBody>
          <a:bodyPr>
            <a:normAutofit/>
          </a:bodyPr>
          <a:lstStyle/>
          <a:p>
            <a:r>
              <a:rPr lang="sr-Cyrl-CS" b="1" dirty="0" smtClean="0"/>
              <a:t>ДОБА ХАЈНРИХА </a:t>
            </a:r>
            <a:r>
              <a:rPr lang="de-DE" b="1" dirty="0" smtClean="0"/>
              <a:t>IV (1056–1106):</a:t>
            </a:r>
            <a:br>
              <a:rPr lang="de-DE" b="1" dirty="0" smtClean="0"/>
            </a:br>
            <a:r>
              <a:rPr lang="sr-Cyrl-CS" b="1" dirty="0" smtClean="0"/>
              <a:t>КРИЗА ВЛАСТИ</a:t>
            </a:r>
            <a:br>
              <a:rPr lang="sr-Cyrl-CS" b="1" dirty="0" smtClean="0"/>
            </a:br>
            <a:r>
              <a:rPr lang="sr-Cyrl-CS" b="1" dirty="0" smtClean="0"/>
              <a:t>И БОРБА ЗА ИНВЕСТИТУРУ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x-none" sz="3200" b="1" smtClean="0"/>
              <a:t>Кајзерсверт – приказ из ср</a:t>
            </a:r>
            <a:r>
              <a:rPr lang="sr-Cyrl-CS" sz="3200" b="1" dirty="0" smtClean="0"/>
              <a:t>едине</a:t>
            </a:r>
            <a:r>
              <a:rPr lang="x-none" sz="3200" b="1" smtClean="0"/>
              <a:t> </a:t>
            </a:r>
            <a:r>
              <a:rPr lang="de-DE" sz="3200" b="1" dirty="0" smtClean="0"/>
              <a:t>XVIII</a:t>
            </a:r>
            <a:r>
              <a:rPr lang="x-none" sz="3200" b="1" smtClean="0"/>
              <a:t> века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zarko\Desktop\Kaiserswerth, Darstellung Mitte 17. 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zarko\Desktop\Kaiserswe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x-none" sz="2400" smtClean="0"/>
          </a:p>
          <a:p>
            <a:pPr algn="ctr">
              <a:buNone/>
            </a:pPr>
            <a:r>
              <a:rPr lang="x-none" b="1" smtClean="0"/>
              <a:t>Хајнрихов скок са брода</a:t>
            </a:r>
          </a:p>
          <a:p>
            <a:pPr algn="ctr">
              <a:buNone/>
            </a:pPr>
            <a:r>
              <a:rPr lang="x-none" b="1" smtClean="0"/>
              <a:t>у Кајзерсверту</a:t>
            </a:r>
          </a:p>
          <a:p>
            <a:pPr algn="ctr">
              <a:buNone/>
            </a:pPr>
            <a:endParaRPr lang="x-none" sz="28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x-none" sz="2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Бернхард Роде (1781)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upload.wikimedia.org/wikipedia/commons/f/f8/Kaiser_Heinrich_IV_spring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x-none" sz="2400" smtClean="0"/>
          </a:p>
          <a:p>
            <a:pPr algn="ctr">
              <a:buNone/>
            </a:pPr>
            <a:r>
              <a:rPr lang="x-none" sz="2400" b="1" smtClean="0"/>
              <a:t>Гргур </a:t>
            </a:r>
            <a:r>
              <a:rPr lang="de-DE" sz="2400" b="1" dirty="0" smtClean="0"/>
              <a:t>VII</a:t>
            </a:r>
          </a:p>
          <a:p>
            <a:pPr algn="ctr">
              <a:buNone/>
            </a:pPr>
            <a:r>
              <a:rPr lang="x-none" sz="2400" b="1" smtClean="0"/>
              <a:t>Представа из </a:t>
            </a:r>
            <a:r>
              <a:rPr lang="x-none" sz="2400" b="1" i="1" smtClean="0"/>
              <a:t>Житија</a:t>
            </a:r>
            <a:endParaRPr lang="x-none" sz="2400" b="1" smtClean="0"/>
          </a:p>
          <a:p>
            <a:pPr algn="ctr">
              <a:buNone/>
            </a:pPr>
            <a:endParaRPr lang="x-none" sz="2400" b="1" smtClean="0"/>
          </a:p>
          <a:p>
            <a:pPr algn="ctr">
              <a:buNone/>
            </a:pPr>
            <a:r>
              <a:rPr lang="x-none" sz="2400" i="1" smtClean="0"/>
              <a:t>Хајлигенкројц,</a:t>
            </a:r>
          </a:p>
          <a:p>
            <a:pPr algn="ctr">
              <a:buNone/>
            </a:pPr>
            <a:r>
              <a:rPr lang="x-none" sz="2400" i="1" smtClean="0"/>
              <a:t>манастирска библиотека</a:t>
            </a:r>
            <a:endParaRPr lang="en-US" sz="2400" i="1" dirty="0"/>
          </a:p>
        </p:txBody>
      </p:sp>
      <p:pic>
        <p:nvPicPr>
          <p:cNvPr id="40962" name="Picture 2" descr="http://upload.wikimedia.org/wikipedia/de/thumb/d/d9/Gregor_VII..jpg/320px-Gregor_VII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3048000" cy="635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4" y="1600200"/>
            <a:ext cx="342902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x-none" sz="200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x-none" sz="2400" b="1" smtClean="0"/>
              <a:t>Хајнрих </a:t>
            </a:r>
            <a:r>
              <a:rPr lang="de-DE" sz="2400" b="1" dirty="0" smtClean="0"/>
              <a:t>IV</a:t>
            </a:r>
            <a:r>
              <a:rPr lang="x-none" sz="2400" b="1" smtClean="0"/>
              <a:t> моли за посредништво грофицу Матилду</a:t>
            </a:r>
            <a:endParaRPr lang="de-DE" sz="24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x-none" sz="2400" b="1" smtClean="0"/>
              <a:t>и опата Хуга</a:t>
            </a:r>
          </a:p>
          <a:p>
            <a:pPr marL="0" indent="0" algn="ctr">
              <a:spcBef>
                <a:spcPts val="0"/>
              </a:spcBef>
              <a:buNone/>
            </a:pPr>
            <a:endParaRPr lang="x-none" sz="24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x-none" sz="2400" i="1" smtClean="0"/>
              <a:t>Живот Матилде</a:t>
            </a:r>
            <a:r>
              <a:rPr lang="de-DE" sz="2400" i="1" dirty="0" smtClean="0"/>
              <a:t> </a:t>
            </a:r>
            <a:r>
              <a:rPr lang="x-none" sz="2400" i="1" smtClean="0"/>
              <a:t>Тосканске (1115),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2400" i="1" dirty="0" smtClean="0"/>
              <a:t>Bibliotheca Apostolica Vaticana</a:t>
            </a:r>
            <a:endParaRPr lang="en-US" sz="2400" i="1" dirty="0"/>
          </a:p>
        </p:txBody>
      </p:sp>
      <p:pic>
        <p:nvPicPr>
          <p:cNvPr id="36866" name="Picture 2" descr="http://upload.wikimedia.org/wikipedia/commons/0/03/Hugo-v-cluny_heinrich-iv_mathilde-v-tuszien_cod-vat-lat-4922_1115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4581525" cy="551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x-none" sz="2400" smtClean="0"/>
          </a:p>
          <a:p>
            <a:pPr algn="ctr">
              <a:buNone/>
            </a:pPr>
            <a:endParaRPr lang="x-none" sz="2400" smtClean="0"/>
          </a:p>
          <a:p>
            <a:pPr algn="ctr">
              <a:buNone/>
            </a:pPr>
            <a:r>
              <a:rPr lang="x-none" b="1" smtClean="0"/>
              <a:t>Хајнрих </a:t>
            </a:r>
            <a:r>
              <a:rPr lang="de-DE" b="1" dirty="0" smtClean="0"/>
              <a:t>IV</a:t>
            </a:r>
            <a:r>
              <a:rPr lang="x-none" b="1" smtClean="0"/>
              <a:t> у Каноси</a:t>
            </a:r>
          </a:p>
          <a:p>
            <a:pPr algn="ctr">
              <a:buNone/>
            </a:pPr>
            <a:endParaRPr lang="x-none" sz="28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x-none" sz="2400" i="1" smtClean="0"/>
              <a:t>Едуард Швојзер, 1860.</a:t>
            </a:r>
            <a:endParaRPr lang="en-US" sz="2400" i="1" dirty="0"/>
          </a:p>
        </p:txBody>
      </p:sp>
      <p:pic>
        <p:nvPicPr>
          <p:cNvPr id="39938" name="Picture 2" descr="http://upload.wikimedia.org/wikipedia/commons/3/30/Schwoiser_Heinrich_vor_Canos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1147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270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Canossa</a:t>
            </a:r>
            <a:r>
              <a:rPr lang="x-none" sz="3200" b="1" smtClean="0"/>
              <a:t> – остаци тврђаве</a:t>
            </a:r>
            <a:endParaRPr lang="en-US" sz="3200" b="1" dirty="0"/>
          </a:p>
        </p:txBody>
      </p:sp>
      <p:pic>
        <p:nvPicPr>
          <p:cNvPr id="5" name="Picture 4" descr="Terre_Canossa a.jpg"/>
          <p:cNvPicPr>
            <a:picLocks noChangeAspect="1"/>
          </p:cNvPicPr>
          <p:nvPr/>
        </p:nvPicPr>
        <p:blipFill>
          <a:blip r:embed="rId2"/>
          <a:srcRect l="8174" r="12261"/>
          <a:stretch>
            <a:fillRect/>
          </a:stretch>
        </p:blipFill>
        <p:spPr>
          <a:xfrm>
            <a:off x="1115616" y="682704"/>
            <a:ext cx="7008514" cy="62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x-none" sz="2400" smtClean="0"/>
          </a:p>
          <a:p>
            <a:pPr algn="ctr">
              <a:buNone/>
            </a:pPr>
            <a:endParaRPr lang="x-none" sz="240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x-none" b="1" smtClean="0"/>
              <a:t>Смрт Рудолфа од Рајнфелдена</a:t>
            </a:r>
          </a:p>
          <a:p>
            <a:pPr algn="ctr">
              <a:buNone/>
            </a:pPr>
            <a:endParaRPr lang="x-none" sz="28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x-none" sz="2400" i="1" smtClean="0"/>
              <a:t>Бернхард Роде (1781)</a:t>
            </a:r>
            <a:endParaRPr lang="en-US" sz="2400" i="1" dirty="0"/>
          </a:p>
        </p:txBody>
      </p:sp>
      <p:pic>
        <p:nvPicPr>
          <p:cNvPr id="34818" name="Picture 2" descr="http://upload.wikimedia.org/wikipedia/commons/thumb/d/d5/Rudolf_von_Schwaben.jpg/640px-Rudolf_von_Schwab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4724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x-none" sz="200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x-none" sz="2400" b="1" i="1" smtClean="0"/>
              <a:t>Хроника</a:t>
            </a:r>
            <a:r>
              <a:rPr lang="x-none" sz="2400" b="1" smtClean="0"/>
              <a:t> Отона Фрајзиншког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x-none" sz="2400" b="1" smtClean="0"/>
              <a:t>(рукопис из 1177–85)</a:t>
            </a:r>
          </a:p>
          <a:p>
            <a:pPr algn="ctr">
              <a:buNone/>
            </a:pPr>
            <a:endParaRPr lang="x-none" sz="2400" i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x-none" sz="2400" i="1" smtClean="0"/>
              <a:t>Јена,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x-none" sz="2400" i="1" smtClean="0"/>
              <a:t>Универзитетска библиоте</a:t>
            </a:r>
            <a:r>
              <a:rPr lang="x-none" sz="2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http://upload.wikimedia.org/wikipedia/de/thumb/7/74/Exil_und_Tod_Gregors_VII..JPG/640px-Exil_und_Tod_Gregors_VII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97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2672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x-none" sz="240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x-none" b="1" smtClean="0"/>
              <a:t>Хајнрих </a:t>
            </a:r>
            <a:r>
              <a:rPr lang="de-DE" b="1" dirty="0" smtClean="0"/>
              <a:t>IV </a:t>
            </a:r>
            <a:r>
              <a:rPr lang="x-none" b="1" smtClean="0"/>
              <a:t>предаје сину царске инсигније</a:t>
            </a:r>
          </a:p>
          <a:p>
            <a:pPr algn="ctr">
              <a:buNone/>
            </a:pPr>
            <a:endParaRPr lang="x-none" sz="28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x-none" sz="2400" i="1" smtClean="0"/>
              <a:t>Представа из рукописа Хронике Екхарда из Ауре</a:t>
            </a:r>
            <a:endParaRPr lang="de-DE" sz="2400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x-none" sz="2400" i="1" smtClean="0"/>
              <a:t>(око 1106)</a:t>
            </a:r>
            <a:endParaRPr lang="en-US" sz="2400" i="1" dirty="0"/>
          </a:p>
        </p:txBody>
      </p:sp>
      <p:pic>
        <p:nvPicPr>
          <p:cNvPr id="38914" name="Picture 2" descr="http://upload.wikimedia.org/wikipedia/commons/a/a3/Herrschafts%C3%BCbergabe_von_Heirich_IV._an_Heinrich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191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238"/>
            <a:ext cx="9166225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2" y="1600200"/>
            <a:ext cx="428624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x-none" sz="2000" smtClean="0"/>
          </a:p>
          <a:p>
            <a:pPr algn="ctr">
              <a:buNone/>
            </a:pPr>
            <a:endParaRPr lang="de-DE" sz="2400" dirty="0" smtClean="0"/>
          </a:p>
          <a:p>
            <a:pPr algn="ctr">
              <a:buNone/>
            </a:pPr>
            <a:r>
              <a:rPr lang="x-none" sz="2400" b="1" smtClean="0"/>
              <a:t>Представа Хајнриха </a:t>
            </a:r>
            <a:r>
              <a:rPr lang="de-DE" sz="2400" b="1" dirty="0" smtClean="0"/>
              <a:t>IV</a:t>
            </a:r>
          </a:p>
          <a:p>
            <a:pPr algn="ctr">
              <a:buNone/>
            </a:pPr>
            <a:r>
              <a:rPr lang="x-none" sz="2400" b="1" smtClean="0"/>
              <a:t>у </a:t>
            </a:r>
            <a:r>
              <a:rPr lang="x-none" sz="2400" b="1" i="1" smtClean="0"/>
              <a:t>Хроници</a:t>
            </a:r>
            <a:r>
              <a:rPr lang="x-none" sz="2400" b="1" smtClean="0"/>
              <a:t> Екхарда из Ауре</a:t>
            </a:r>
          </a:p>
          <a:p>
            <a:pPr algn="ctr">
              <a:buNone/>
            </a:pPr>
            <a:r>
              <a:rPr lang="x-none" sz="2400" b="1" smtClean="0"/>
              <a:t>(рукопис из 1112/14)</a:t>
            </a:r>
          </a:p>
          <a:p>
            <a:pPr algn="ctr">
              <a:buNone/>
            </a:pPr>
            <a:endParaRPr lang="x-none" sz="2400" smtClean="0"/>
          </a:p>
          <a:p>
            <a:pPr algn="ctr">
              <a:buNone/>
            </a:pPr>
            <a:r>
              <a:rPr lang="de-DE" sz="2400" i="1" dirty="0" smtClean="0"/>
              <a:t>Cambridge</a:t>
            </a:r>
            <a:r>
              <a:rPr lang="x-none" sz="2400" i="1" smtClean="0"/>
              <a:t>,</a:t>
            </a:r>
            <a:endParaRPr lang="de-DE" sz="2400" i="1" dirty="0" smtClean="0"/>
          </a:p>
          <a:p>
            <a:pPr algn="ctr">
              <a:buNone/>
            </a:pPr>
            <a:r>
              <a:rPr lang="de-DE" sz="2400" i="1" dirty="0" smtClean="0"/>
              <a:t>Corpus Christi College</a:t>
            </a:r>
            <a:endParaRPr lang="en-US" sz="2400" i="1" dirty="0"/>
          </a:p>
        </p:txBody>
      </p:sp>
      <p:pic>
        <p:nvPicPr>
          <p:cNvPr id="35842" name="Picture 2" descr="http://upload.wikimedia.org/wikipedia/commons/f/f4/Henry_IV_%28HRE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41338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sr-Cyrl-CS" sz="3200" b="1" dirty="0" smtClean="0"/>
              <a:t>Хајнрих </a:t>
            </a:r>
            <a:r>
              <a:rPr lang="de-DE" sz="3200" b="1" dirty="0" smtClean="0"/>
              <a:t>IV</a:t>
            </a:r>
            <a:r>
              <a:rPr lang="sr-Cyrl-CS" sz="3200" b="1" dirty="0" smtClean="0"/>
              <a:t> у непрестаном сукобу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/>
          </a:bodyPr>
          <a:lstStyle/>
          <a:p>
            <a:r>
              <a:rPr lang="sr-Cyrl-CS" sz="2400" dirty="0" smtClean="0"/>
              <a:t>Регентско веће (до 1065/66)</a:t>
            </a:r>
          </a:p>
          <a:p>
            <a:pPr>
              <a:lnSpc>
                <a:spcPct val="50000"/>
              </a:lnSpc>
            </a:pPr>
            <a:endParaRPr lang="sr-Cyrl-CS" sz="2400" dirty="0" smtClean="0"/>
          </a:p>
          <a:p>
            <a:r>
              <a:rPr lang="sr-Cyrl-CS" sz="2400" dirty="0" smtClean="0"/>
              <a:t>Саксонско племство</a:t>
            </a:r>
          </a:p>
          <a:p>
            <a:pPr>
              <a:lnSpc>
                <a:spcPct val="50000"/>
              </a:lnSpc>
            </a:pPr>
            <a:endParaRPr lang="sr-Cyrl-CS" sz="2400" dirty="0" smtClean="0"/>
          </a:p>
          <a:p>
            <a:r>
              <a:rPr lang="sr-Cyrl-CS" sz="2400" dirty="0" smtClean="0"/>
              <a:t>Папа Гргур </a:t>
            </a:r>
            <a:r>
              <a:rPr lang="de-DE" sz="2400" dirty="0" smtClean="0"/>
              <a:t>VII</a:t>
            </a:r>
            <a:r>
              <a:rPr lang="sr-Cyrl-CS" sz="2400" dirty="0" smtClean="0"/>
              <a:t> (1073–85)</a:t>
            </a:r>
          </a:p>
          <a:p>
            <a:pPr>
              <a:lnSpc>
                <a:spcPct val="50000"/>
              </a:lnSpc>
            </a:pPr>
            <a:endParaRPr lang="de-DE" sz="2400" dirty="0" smtClean="0"/>
          </a:p>
          <a:p>
            <a:r>
              <a:rPr lang="sr-Cyrl-CS" sz="2400" dirty="0" smtClean="0"/>
              <a:t>Војводе Швапске, Баварске и Карантаније</a:t>
            </a:r>
          </a:p>
          <a:p>
            <a:pPr>
              <a:lnSpc>
                <a:spcPct val="50000"/>
              </a:lnSpc>
            </a:pPr>
            <a:endParaRPr lang="sr-Cyrl-CS" sz="2400" dirty="0" smtClean="0"/>
          </a:p>
          <a:p>
            <a:r>
              <a:rPr lang="sr-Cyrl-CS" sz="2400" dirty="0" smtClean="0"/>
              <a:t>Немачки кнезови и два противкраља</a:t>
            </a:r>
          </a:p>
          <a:p>
            <a:pPr>
              <a:lnSpc>
                <a:spcPct val="50000"/>
              </a:lnSpc>
            </a:pPr>
            <a:endParaRPr lang="sr-Cyrl-CS" sz="2400" dirty="0" smtClean="0"/>
          </a:p>
          <a:p>
            <a:r>
              <a:rPr lang="sr-Cyrl-CS" sz="2400" dirty="0" smtClean="0"/>
              <a:t>Нормани у јужној Италији</a:t>
            </a:r>
          </a:p>
          <a:p>
            <a:pPr>
              <a:lnSpc>
                <a:spcPct val="50000"/>
              </a:lnSpc>
            </a:pPr>
            <a:endParaRPr lang="sr-Cyrl-CS" sz="2400" dirty="0" smtClean="0"/>
          </a:p>
          <a:p>
            <a:r>
              <a:rPr lang="sr-Cyrl-CS" sz="2400" dirty="0" smtClean="0"/>
              <a:t>Северноиталијански градови (“Лига градова” од 1093)</a:t>
            </a:r>
          </a:p>
          <a:p>
            <a:pPr>
              <a:lnSpc>
                <a:spcPct val="50000"/>
              </a:lnSpc>
            </a:pPr>
            <a:endParaRPr lang="sr-Cyrl-CS" sz="2400" dirty="0" smtClean="0"/>
          </a:p>
          <a:p>
            <a:r>
              <a:rPr lang="sr-Cyrl-CS" sz="2400" dirty="0" smtClean="0"/>
              <a:t>Наследници папе Гргура </a:t>
            </a:r>
            <a:r>
              <a:rPr lang="de-DE" sz="2400" dirty="0" smtClean="0"/>
              <a:t>VII </a:t>
            </a:r>
            <a:r>
              <a:rPr lang="sr-Cyrl-CS" sz="2400" dirty="0" smtClean="0"/>
              <a:t>(Виктор</a:t>
            </a:r>
            <a:r>
              <a:rPr lang="de-DE" sz="2400" dirty="0" smtClean="0"/>
              <a:t> III</a:t>
            </a:r>
            <a:r>
              <a:rPr lang="sr-Cyrl-CS" sz="2400" dirty="0" smtClean="0"/>
              <a:t>, Урбан</a:t>
            </a:r>
            <a:r>
              <a:rPr lang="de-DE" sz="2400" dirty="0" smtClean="0"/>
              <a:t> II</a:t>
            </a:r>
            <a:r>
              <a:rPr lang="sr-Cyrl-CS" sz="2400" dirty="0" smtClean="0"/>
              <a:t>, Паскал</a:t>
            </a:r>
            <a:r>
              <a:rPr lang="de-DE" sz="2400" dirty="0" smtClean="0"/>
              <a:t> II)</a:t>
            </a:r>
            <a:endParaRPr lang="sr-Cyrl-CS" sz="2400" dirty="0" smtClean="0"/>
          </a:p>
          <a:p>
            <a:pPr>
              <a:lnSpc>
                <a:spcPct val="60000"/>
              </a:lnSpc>
            </a:pPr>
            <a:endParaRPr lang="sr-Cyrl-CS" sz="2400" dirty="0" smtClean="0"/>
          </a:p>
          <a:p>
            <a:r>
              <a:rPr lang="sr-Cyrl-CS" sz="2400" dirty="0" smtClean="0"/>
              <a:t>Синови Конрад 1093. и Хајнрих 1104.</a:t>
            </a:r>
          </a:p>
          <a:p>
            <a:endParaRPr lang="sr-Cyrl-C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sr-Cyrl-CS" sz="3200" b="1" dirty="0" smtClean="0"/>
              <a:t>Реформски покрет –</a:t>
            </a:r>
            <a:br>
              <a:rPr lang="sr-Cyrl-CS" sz="3200" b="1" dirty="0" smtClean="0"/>
            </a:br>
            <a:r>
              <a:rPr lang="de-DE" sz="3200" b="1" dirty="0" smtClean="0"/>
              <a:t>„</a:t>
            </a:r>
            <a:r>
              <a:rPr lang="sr-Cyrl-CS" sz="3200" b="1" dirty="0" smtClean="0"/>
              <a:t>самосвест</a:t>
            </a:r>
            <a:r>
              <a:rPr lang="de-DE" sz="3200" b="1" dirty="0" smtClean="0"/>
              <a:t>“</a:t>
            </a:r>
            <a:r>
              <a:rPr lang="sr-Cyrl-CS" sz="3200" b="1" dirty="0" smtClean="0"/>
              <a:t> Цркве и папства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sr-Cyrl-CS" sz="2400" dirty="0" smtClean="0"/>
              <a:t>Реформа монаштва: клинијевски покрет</a:t>
            </a:r>
            <a:r>
              <a:rPr lang="de-DE" sz="2400" dirty="0" smtClean="0"/>
              <a:t>;</a:t>
            </a:r>
            <a:r>
              <a:rPr lang="sr-Cyrl-CS" sz="2400" dirty="0" smtClean="0"/>
              <a:t> нови редови од краја </a:t>
            </a:r>
            <a:r>
              <a:rPr lang="de-DE" sz="2400" dirty="0" smtClean="0"/>
              <a:t>XI</a:t>
            </a:r>
            <a:r>
              <a:rPr lang="sr-Cyrl-CS" sz="2400" dirty="0" smtClean="0"/>
              <a:t> и почетка</a:t>
            </a:r>
            <a:r>
              <a:rPr lang="de-DE" sz="2400" dirty="0" smtClean="0"/>
              <a:t> XII</a:t>
            </a:r>
            <a:r>
              <a:rPr lang="sr-Cyrl-CS" sz="2400" dirty="0" smtClean="0"/>
              <a:t> века (картузијанци, цистерцити, премонстратензи)</a:t>
            </a:r>
            <a:endParaRPr lang="de-DE" sz="2400" dirty="0" smtClean="0"/>
          </a:p>
          <a:p>
            <a:endParaRPr lang="sr-Cyrl-CS" sz="2400" dirty="0" smtClean="0"/>
          </a:p>
          <a:p>
            <a:r>
              <a:rPr lang="sr-Cyrl-CS" sz="2400" dirty="0" smtClean="0"/>
              <a:t>Реформа мирског свештенства</a:t>
            </a:r>
            <a:endParaRPr lang="de-DE" sz="2400" dirty="0" smtClean="0"/>
          </a:p>
          <a:p>
            <a:endParaRPr lang="sr-Cyrl-CS" sz="2400" dirty="0" smtClean="0"/>
          </a:p>
          <a:p>
            <a:r>
              <a:rPr lang="sr-Cyrl-CS" sz="2400" dirty="0" smtClean="0"/>
              <a:t>Борба против </a:t>
            </a:r>
            <a:r>
              <a:rPr lang="sr-Cyrl-CS" sz="2400" b="1" dirty="0" smtClean="0"/>
              <a:t>симоније </a:t>
            </a:r>
            <a:r>
              <a:rPr lang="sr-Cyrl-CS" sz="2400" dirty="0" smtClean="0"/>
              <a:t>и </a:t>
            </a:r>
            <a:r>
              <a:rPr lang="sr-Cyrl-CS" sz="2400" b="1" dirty="0" smtClean="0"/>
              <a:t>николаизма</a:t>
            </a:r>
            <a:endParaRPr lang="de-DE" sz="2400" b="1" dirty="0" smtClean="0"/>
          </a:p>
          <a:p>
            <a:endParaRPr lang="sr-Cyrl-CS" sz="2400" b="1" dirty="0" smtClean="0"/>
          </a:p>
          <a:p>
            <a:r>
              <a:rPr lang="sr-Cyrl-CS" sz="2400" dirty="0" smtClean="0"/>
              <a:t>Развитак канонског права: против </a:t>
            </a:r>
            <a:r>
              <a:rPr lang="sr-Cyrl-CS" sz="2400" b="1" dirty="0" smtClean="0"/>
              <a:t>лаичке инвеституре</a:t>
            </a:r>
            <a:r>
              <a:rPr lang="sr-Cyrl-CS" sz="2400" dirty="0" smtClean="0"/>
              <a:t>, </a:t>
            </a:r>
            <a:r>
              <a:rPr lang="sr-Cyrl-CS" sz="2400" smtClean="0"/>
              <a:t>за </a:t>
            </a:r>
            <a:r>
              <a:rPr lang="sr-Cyrl-CS" sz="2400" b="1" smtClean="0"/>
              <a:t>целибат</a:t>
            </a:r>
            <a:endParaRPr lang="de-DE" sz="2400" b="1" smtClean="0"/>
          </a:p>
          <a:p>
            <a:endParaRPr lang="de-DE" sz="2400" b="1"/>
          </a:p>
          <a:p>
            <a:r>
              <a:rPr lang="sr-Cyrl-RS" sz="2400" smtClean="0"/>
              <a:t>Идеја о „функционалном“ хришћанском друштву, у коме је од три сталежа (сељаштво, витезови/племство, свештенство) најважнији клир, јер брине о спасењу људских душа</a:t>
            </a:r>
            <a:endParaRPr lang="sr-Cyrl-C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/>
              <a:t>Проблем лаичке инвеституре</a:t>
            </a:r>
            <a:br>
              <a:rPr lang="sr-Cyrl-RS" sz="3200" b="1" dirty="0" smtClean="0"/>
            </a:br>
            <a:r>
              <a:rPr lang="sr-Cyrl-RS" sz="3200" b="1" dirty="0" smtClean="0"/>
              <a:t>у савременој теологији и канонском праву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sr-Cyrl-RS" sz="2400" b="1" dirty="0" smtClean="0"/>
              <a:t>Епископ Вормса Буркхарт </a:t>
            </a:r>
            <a:r>
              <a:rPr lang="sr-Cyrl-RS" sz="2400" dirty="0" smtClean="0"/>
              <a:t>(+ 1025):</a:t>
            </a:r>
          </a:p>
          <a:p>
            <a:pPr marL="0" indent="0">
              <a:buNone/>
            </a:pPr>
            <a:r>
              <a:rPr lang="sr-Cyrl-RS" sz="2400" dirty="0"/>
              <a:t>	</a:t>
            </a:r>
            <a:r>
              <a:rPr lang="sr-Cyrl-RS" sz="2400" dirty="0" smtClean="0"/>
              <a:t>„Владар је </a:t>
            </a:r>
            <a:r>
              <a:rPr lang="sr-Cyrl-RS" sz="2400" b="1" dirty="0" smtClean="0"/>
              <a:t>лаик</a:t>
            </a:r>
            <a:r>
              <a:rPr lang="sr-Cyrl-RS" sz="2400" dirty="0" smtClean="0"/>
              <a:t> (мирјанин) и не може додељивати 	црквене чинове“</a:t>
            </a:r>
          </a:p>
          <a:p>
            <a:pPr marL="0" indent="0">
              <a:buNone/>
            </a:pPr>
            <a:endParaRPr lang="sr-Cyrl-RS" sz="2400" dirty="0" smtClean="0"/>
          </a:p>
          <a:p>
            <a:r>
              <a:rPr lang="sr-Cyrl-RS" sz="2400" b="1" dirty="0" smtClean="0"/>
              <a:t>Кардинал Хумберт од Силве Кандиде</a:t>
            </a:r>
            <a:r>
              <a:rPr lang="sr-Cyrl-RS" sz="2400" dirty="0" smtClean="0"/>
              <a:t> (+ 1061)</a:t>
            </a:r>
          </a:p>
          <a:p>
            <a:pPr marL="0" indent="0">
              <a:buNone/>
            </a:pPr>
            <a:r>
              <a:rPr lang="sr-Cyrl-RS" sz="2400" dirty="0" smtClean="0"/>
              <a:t>	</a:t>
            </a:r>
            <a:r>
              <a:rPr lang="sr-Cyrl-RS" sz="2400" i="1" dirty="0" smtClean="0"/>
              <a:t>Против симониста</a:t>
            </a:r>
            <a:r>
              <a:rPr lang="sr-Cyrl-RS" sz="2400" dirty="0" smtClean="0"/>
              <a:t>; </a:t>
            </a:r>
            <a:r>
              <a:rPr lang="sr-Cyrl-RS" sz="2400" i="1" dirty="0" smtClean="0"/>
              <a:t>Против клевета Грка</a:t>
            </a:r>
            <a:endParaRPr lang="sr-Cyrl-RS" sz="2400" dirty="0" smtClean="0"/>
          </a:p>
          <a:p>
            <a:pPr marL="0" indent="0">
              <a:buNone/>
            </a:pPr>
            <a:r>
              <a:rPr lang="sr-Cyrl-RS" sz="2400" dirty="0"/>
              <a:t>	</a:t>
            </a:r>
            <a:r>
              <a:rPr lang="sr-Cyrl-RS" sz="2400" dirty="0" smtClean="0"/>
              <a:t>„Лаичка инвеститура је симонија“</a:t>
            </a:r>
          </a:p>
          <a:p>
            <a:pPr marL="0" indent="0">
              <a:buNone/>
            </a:pPr>
            <a:endParaRPr lang="sr-Cyrl-RS" sz="2400" dirty="0" smtClean="0"/>
          </a:p>
          <a:p>
            <a:r>
              <a:rPr lang="sr-Cyrl-RS" sz="2400" b="1" dirty="0" smtClean="0"/>
              <a:t>Кардинал Петар Дамјани</a:t>
            </a:r>
            <a:r>
              <a:rPr lang="sr-Cyrl-RS" sz="2400" dirty="0" smtClean="0"/>
              <a:t> (+ 1072)</a:t>
            </a:r>
            <a:endParaRPr lang="sr-Cyrl-RS" sz="2000" dirty="0" smtClean="0"/>
          </a:p>
          <a:p>
            <a:pPr marL="0" indent="0">
              <a:buNone/>
            </a:pPr>
            <a:r>
              <a:rPr lang="sr-Cyrl-RS" sz="2000" dirty="0"/>
              <a:t>	</a:t>
            </a:r>
            <a:r>
              <a:rPr lang="sr-Cyrl-RS" sz="2400" dirty="0" smtClean="0"/>
              <a:t>„Увођење у црквени чин се обавља искључиво 	рукоположењем (хиротонијом), инвеститура штапом 	и прстеном је у канонском погледу споредна“ </a:t>
            </a:r>
          </a:p>
        </p:txBody>
      </p:sp>
    </p:spTree>
    <p:extLst>
      <p:ext uri="{BB962C8B-B14F-4D97-AF65-F5344CB8AC3E}">
        <p14:creationId xmlns:p14="http://schemas.microsoft.com/office/powerpoint/2010/main" val="386440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sr-Cyrl-CS" sz="3200" b="1" dirty="0" smtClean="0"/>
              <a:t/>
            </a:r>
            <a:br>
              <a:rPr lang="sr-Cyrl-CS" sz="3200" b="1" dirty="0" smtClean="0"/>
            </a:br>
            <a:r>
              <a:rPr lang="sr-Cyrl-CS" sz="3200" b="1" dirty="0" smtClean="0"/>
              <a:t>Папство као носилац реформског покрета</a:t>
            </a:r>
            <a:br>
              <a:rPr lang="sr-Cyrl-CS" sz="3200" b="1" dirty="0" smtClean="0"/>
            </a:br>
            <a:endParaRPr lang="en-US" altLang="en-US" sz="3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67406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2400" u="sng" dirty="0" err="1" smtClean="0">
                <a:latin typeface="Calibri" pitchFamily="34" charset="0"/>
                <a:cs typeface="Calibri" pitchFamily="34" charset="0"/>
              </a:rPr>
              <a:t>Доба</a:t>
            </a:r>
            <a:r>
              <a:rPr lang="en-US" altLang="en-US" sz="2400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altLang="en-US" sz="2400" u="sng" dirty="0" smtClean="0">
                <a:latin typeface="Calibri" pitchFamily="34" charset="0"/>
                <a:cs typeface="Calibri" pitchFamily="34" charset="0"/>
              </a:rPr>
              <a:t>„</a:t>
            </a:r>
            <a:r>
              <a:rPr lang="en-US" altLang="en-US" sz="2400" u="sng" dirty="0" err="1" smtClean="0">
                <a:latin typeface="Calibri" pitchFamily="34" charset="0"/>
                <a:cs typeface="Calibri" pitchFamily="34" charset="0"/>
              </a:rPr>
              <a:t>немачких</a:t>
            </a:r>
            <a:r>
              <a:rPr lang="en-US" altLang="en-US" sz="2400" u="sng" dirty="0" smtClean="0">
                <a:latin typeface="Calibri" pitchFamily="34" charset="0"/>
                <a:cs typeface="Calibri" pitchFamily="34" charset="0"/>
              </a:rPr>
              <a:t>” </a:t>
            </a:r>
            <a:r>
              <a:rPr lang="en-US" altLang="en-US" sz="2400" u="sng" dirty="0" err="1" smtClean="0">
                <a:latin typeface="Calibri" pitchFamily="34" charset="0"/>
                <a:cs typeface="Calibri" pitchFamily="34" charset="0"/>
              </a:rPr>
              <a:t>папа</a:t>
            </a:r>
            <a:endParaRPr lang="en-US" altLang="en-US" sz="2400" u="sng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altLang="en-US" sz="2400" b="1" dirty="0" err="1" smtClean="0">
                <a:latin typeface="Calibri" pitchFamily="34" charset="0"/>
                <a:cs typeface="Calibri" pitchFamily="34" charset="0"/>
              </a:rPr>
              <a:t>Климент</a:t>
            </a:r>
            <a:r>
              <a:rPr lang="en-US" alt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altLang="en-US" sz="2400" b="1" dirty="0" smtClean="0">
                <a:latin typeface="Calibri" pitchFamily="34" charset="0"/>
                <a:cs typeface="Calibri" pitchFamily="34" charset="0"/>
              </a:rPr>
              <a:t>II</a:t>
            </a:r>
            <a:r>
              <a:rPr lang="de-DE" altLang="en-US" sz="2400" dirty="0" smtClean="0">
                <a:latin typeface="Calibri" pitchFamily="34" charset="0"/>
                <a:cs typeface="Calibri" pitchFamily="34" charset="0"/>
              </a:rPr>
              <a:t>, 1046–47 (</a:t>
            </a:r>
            <a:r>
              <a:rPr lang="x-none" altLang="en-US" sz="2400" smtClean="0">
                <a:latin typeface="Calibri" pitchFamily="34" charset="0"/>
                <a:cs typeface="Calibri" pitchFamily="34" charset="0"/>
              </a:rPr>
              <a:t>епископ Бамберга Суитгер)</a:t>
            </a:r>
            <a:endParaRPr lang="de-DE" altLang="en-US" sz="2400" dirty="0" smtClean="0"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r>
              <a:rPr lang="en-US" altLang="en-US" sz="2400" b="1" i="1" dirty="0" err="1" smtClean="0">
                <a:latin typeface="Calibri" pitchFamily="34" charset="0"/>
                <a:cs typeface="Calibri" pitchFamily="34" charset="0"/>
              </a:rPr>
              <a:t>Бенедикт</a:t>
            </a:r>
            <a:r>
              <a:rPr lang="en-US" altLang="en-US" sz="24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altLang="en-US" sz="2400" b="1" i="1" dirty="0" smtClean="0">
                <a:latin typeface="Calibri" pitchFamily="34" charset="0"/>
                <a:cs typeface="Calibri" pitchFamily="34" charset="0"/>
              </a:rPr>
              <a:t>IX</a:t>
            </a:r>
            <a:r>
              <a:rPr lang="de-DE" altLang="en-US" sz="2400" i="1" dirty="0" smtClean="0">
                <a:latin typeface="Calibri" pitchFamily="34" charset="0"/>
                <a:cs typeface="Calibri" pitchFamily="34" charset="0"/>
              </a:rPr>
              <a:t>, 1047–48. </a:t>
            </a:r>
            <a:r>
              <a:rPr lang="de-DE" altLang="en-US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altLang="en-US" sz="2400" dirty="0" err="1" smtClean="0">
                <a:latin typeface="Calibri" pitchFamily="34" charset="0"/>
                <a:cs typeface="Calibri" pitchFamily="34" charset="0"/>
              </a:rPr>
              <a:t>трећи</a:t>
            </a:r>
            <a:r>
              <a:rPr lang="en-US" alt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400" dirty="0" err="1" smtClean="0">
                <a:latin typeface="Calibri" pitchFamily="34" charset="0"/>
                <a:cs typeface="Calibri" pitchFamily="34" charset="0"/>
              </a:rPr>
              <a:t>понтификат</a:t>
            </a:r>
            <a:r>
              <a:rPr lang="en-US" altLang="en-US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altLang="en-US" sz="2400" b="1" dirty="0" err="1" smtClean="0">
                <a:latin typeface="Calibri" pitchFamily="34" charset="0"/>
                <a:cs typeface="Calibri" pitchFamily="34" charset="0"/>
              </a:rPr>
              <a:t>Дамас</a:t>
            </a:r>
            <a:r>
              <a:rPr lang="en-US" alt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altLang="en-US" sz="2400" b="1" dirty="0" smtClean="0">
                <a:latin typeface="Calibri" pitchFamily="34" charset="0"/>
                <a:cs typeface="Calibri" pitchFamily="34" charset="0"/>
              </a:rPr>
              <a:t>II</a:t>
            </a:r>
            <a:r>
              <a:rPr lang="en-US" altLang="en-US" sz="2400" dirty="0" smtClean="0">
                <a:latin typeface="Calibri" pitchFamily="34" charset="0"/>
                <a:cs typeface="Calibri" pitchFamily="34" charset="0"/>
              </a:rPr>
              <a:t>, 1048 (</a:t>
            </a:r>
            <a:r>
              <a:rPr lang="x-none" altLang="en-US" sz="2400" smtClean="0">
                <a:latin typeface="Calibri" pitchFamily="34" charset="0"/>
                <a:cs typeface="Calibri" pitchFamily="34" charset="0"/>
              </a:rPr>
              <a:t>епископ Бриксена Попо)</a:t>
            </a:r>
            <a:endParaRPr lang="en-US" alt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altLang="en-US" sz="2400" b="1" dirty="0" err="1" smtClean="0">
                <a:latin typeface="Calibri" pitchFamily="34" charset="0"/>
                <a:cs typeface="Calibri" pitchFamily="34" charset="0"/>
              </a:rPr>
              <a:t>Лав</a:t>
            </a:r>
            <a:r>
              <a:rPr lang="en-US" alt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altLang="en-US" sz="2400" b="1" dirty="0" smtClean="0">
                <a:latin typeface="Calibri" pitchFamily="34" charset="0"/>
                <a:cs typeface="Calibri" pitchFamily="34" charset="0"/>
              </a:rPr>
              <a:t>IX</a:t>
            </a:r>
            <a:r>
              <a:rPr lang="en-US" altLang="en-US" sz="2400" dirty="0" smtClean="0">
                <a:latin typeface="Calibri" pitchFamily="34" charset="0"/>
                <a:cs typeface="Calibri" pitchFamily="34" charset="0"/>
              </a:rPr>
              <a:t>, 1049–54</a:t>
            </a:r>
            <a:r>
              <a:rPr lang="x-none" altLang="en-US" sz="2400" smtClean="0">
                <a:latin typeface="Calibri" pitchFamily="34" charset="0"/>
                <a:cs typeface="Calibri" pitchFamily="34" charset="0"/>
              </a:rPr>
              <a:t> (епископ Тула Бруно)</a:t>
            </a:r>
            <a:endParaRPr lang="sr-Cyrl-CS" alt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r-Cyrl-CS" altLang="en-US" sz="2400" dirty="0" smtClean="0">
                <a:latin typeface="Calibri" pitchFamily="34" charset="0"/>
                <a:cs typeface="Calibri" pitchFamily="34" charset="0"/>
              </a:rPr>
              <a:t>		Формирање кардиналског колегијума; сабори; 	црквени раскол 1054.</a:t>
            </a:r>
            <a:endParaRPr lang="en-US" alt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altLang="en-US" sz="2400" b="1" dirty="0" err="1" smtClean="0">
                <a:latin typeface="Calibri" pitchFamily="34" charset="0"/>
                <a:cs typeface="Calibri" pitchFamily="34" charset="0"/>
              </a:rPr>
              <a:t>Виктор</a:t>
            </a:r>
            <a:r>
              <a:rPr lang="en-US" alt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altLang="en-US" sz="2400" b="1" dirty="0" smtClean="0">
                <a:latin typeface="Calibri" pitchFamily="34" charset="0"/>
                <a:cs typeface="Calibri" pitchFamily="34" charset="0"/>
              </a:rPr>
              <a:t>II</a:t>
            </a:r>
            <a:r>
              <a:rPr lang="de-DE" altLang="en-US" sz="2400" dirty="0" smtClean="0">
                <a:latin typeface="Calibri" pitchFamily="34" charset="0"/>
                <a:cs typeface="Calibri" pitchFamily="34" charset="0"/>
              </a:rPr>
              <a:t>, 1055–57</a:t>
            </a:r>
            <a:r>
              <a:rPr lang="x-none" altLang="en-US" sz="2400" smtClean="0">
                <a:latin typeface="Calibri" pitchFamily="34" charset="0"/>
                <a:cs typeface="Calibri" pitchFamily="34" charset="0"/>
              </a:rPr>
              <a:t> (епископ Ајхштета Гебхард)</a:t>
            </a:r>
            <a:endParaRPr lang="de-DE" alt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altLang="en-US" sz="2400" b="1" dirty="0" err="1" smtClean="0">
                <a:latin typeface="Calibri" pitchFamily="34" charset="0"/>
                <a:cs typeface="Calibri" pitchFamily="34" charset="0"/>
              </a:rPr>
              <a:t>Стефан</a:t>
            </a:r>
            <a:r>
              <a:rPr lang="en-US" alt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altLang="en-US" sz="2400" b="1" dirty="0" smtClean="0">
                <a:latin typeface="Calibri" pitchFamily="34" charset="0"/>
                <a:cs typeface="Calibri" pitchFamily="34" charset="0"/>
              </a:rPr>
              <a:t>IX</a:t>
            </a:r>
            <a:r>
              <a:rPr lang="de-DE" alt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de-DE" altLang="en-US" sz="2400" smtClean="0">
                <a:latin typeface="Calibri" pitchFamily="34" charset="0"/>
                <a:cs typeface="Calibri" pitchFamily="34" charset="0"/>
              </a:rPr>
              <a:t>1057–58</a:t>
            </a:r>
            <a:r>
              <a:rPr lang="x-none" altLang="en-US" sz="2400" smtClean="0">
                <a:latin typeface="Calibri" pitchFamily="34" charset="0"/>
                <a:cs typeface="Calibri" pitchFamily="34" charset="0"/>
              </a:rPr>
              <a:t> (</a:t>
            </a:r>
            <a:r>
              <a:rPr lang="sr-Cyrl-RS" altLang="en-US" sz="2400" smtClean="0">
                <a:latin typeface="Calibri" pitchFamily="34" charset="0"/>
                <a:cs typeface="Calibri" pitchFamily="34" charset="0"/>
              </a:rPr>
              <a:t>опат</a:t>
            </a:r>
            <a:r>
              <a:rPr lang="x-none" altLang="en-US" sz="2400" smtClean="0">
                <a:latin typeface="Calibri" pitchFamily="34" charset="0"/>
                <a:cs typeface="Calibri" pitchFamily="34" charset="0"/>
              </a:rPr>
              <a:t> Монте Касина Фридрих)</a:t>
            </a:r>
            <a:endParaRPr lang="sr-Cyrl-CS" alt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50000"/>
              </a:lnSpc>
              <a:buNone/>
            </a:pPr>
            <a:endParaRPr lang="sr-Cyrl-CS" alt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r-Cyrl-CS" altLang="en-US" sz="2400" u="sng" dirty="0" smtClean="0">
                <a:latin typeface="Calibri" pitchFamily="34" charset="0"/>
                <a:cs typeface="Calibri" pitchFamily="34" charset="0"/>
              </a:rPr>
              <a:t>Раскид са немачким двором</a:t>
            </a:r>
          </a:p>
          <a:p>
            <a:pPr>
              <a:buFontTx/>
              <a:buChar char="-"/>
            </a:pPr>
            <a:r>
              <a:rPr lang="sr-Cyrl-CS" altLang="en-US" sz="2400" dirty="0" smtClean="0">
                <a:latin typeface="Calibri" pitchFamily="34" charset="0"/>
                <a:cs typeface="Calibri" pitchFamily="34" charset="0"/>
              </a:rPr>
              <a:t>Латерански сабор 1059. и декрет о избору папе</a:t>
            </a:r>
          </a:p>
          <a:p>
            <a:pPr>
              <a:buFontTx/>
              <a:buChar char="-"/>
            </a:pPr>
            <a:r>
              <a:rPr lang="sr-Cyrl-CS" altLang="en-US" sz="2400" dirty="0" smtClean="0">
                <a:latin typeface="Calibri" pitchFamily="34" charset="0"/>
                <a:cs typeface="Calibri" pitchFamily="34" charset="0"/>
              </a:rPr>
              <a:t>Царица </a:t>
            </a:r>
            <a:r>
              <a:rPr lang="sr-Cyrl-CS" altLang="en-US" sz="2400" b="1" dirty="0" smtClean="0">
                <a:latin typeface="Calibri" pitchFamily="34" charset="0"/>
                <a:cs typeface="Calibri" pitchFamily="34" charset="0"/>
              </a:rPr>
              <a:t>Агнес</a:t>
            </a:r>
            <a:r>
              <a:rPr lang="sr-Cyrl-CS" altLang="en-US" sz="2400" dirty="0" smtClean="0">
                <a:latin typeface="Calibri" pitchFamily="34" charset="0"/>
                <a:cs typeface="Calibri" pitchFamily="34" charset="0"/>
              </a:rPr>
              <a:t> и избор папе </a:t>
            </a:r>
            <a:r>
              <a:rPr lang="sr-Cyrl-CS" altLang="en-US" sz="2400" b="1" dirty="0" smtClean="0">
                <a:latin typeface="Calibri" pitchFamily="34" charset="0"/>
                <a:cs typeface="Calibri" pitchFamily="34" charset="0"/>
              </a:rPr>
              <a:t>Александра </a:t>
            </a:r>
            <a:r>
              <a:rPr lang="de-DE" altLang="en-US" sz="2400" b="1" dirty="0" smtClean="0">
                <a:latin typeface="Calibri" pitchFamily="34" charset="0"/>
                <a:cs typeface="Calibri" pitchFamily="34" charset="0"/>
              </a:rPr>
              <a:t>II</a:t>
            </a:r>
            <a:r>
              <a:rPr lang="sr-Cyrl-CS" alt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Cyrl-CS" altLang="en-US" sz="2400" dirty="0" smtClean="0">
                <a:latin typeface="Calibri" pitchFamily="34" charset="0"/>
                <a:cs typeface="Calibri" pitchFamily="34" charset="0"/>
              </a:rPr>
              <a:t>(1061–73)</a:t>
            </a:r>
          </a:p>
          <a:p>
            <a:pPr>
              <a:buFontTx/>
              <a:buChar char="-"/>
            </a:pPr>
            <a:r>
              <a:rPr lang="de-DE" altLang="en-US" sz="2400" i="1" dirty="0" smtClean="0">
                <a:latin typeface="Calibri" pitchFamily="34" charset="0"/>
                <a:cs typeface="Calibri" pitchFamily="34" charset="0"/>
              </a:rPr>
              <a:t>Dictatus papae</a:t>
            </a:r>
            <a:r>
              <a:rPr lang="de-DE" alt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Cyrl-CS" altLang="en-US" sz="2400" b="1" dirty="0" smtClean="0">
                <a:latin typeface="Calibri" pitchFamily="34" charset="0"/>
                <a:cs typeface="Calibri" pitchFamily="34" charset="0"/>
              </a:rPr>
              <a:t>Гргура </a:t>
            </a:r>
            <a:r>
              <a:rPr lang="de-DE" altLang="en-US" sz="2400" b="1" dirty="0" smtClean="0">
                <a:latin typeface="Calibri" pitchFamily="34" charset="0"/>
                <a:cs typeface="Calibri" pitchFamily="34" charset="0"/>
              </a:rPr>
              <a:t>VII</a:t>
            </a:r>
            <a:r>
              <a:rPr lang="sr-Cyrl-CS" alt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Cyrl-CS" altLang="en-US" sz="2400" dirty="0" smtClean="0">
                <a:latin typeface="Calibri" pitchFamily="34" charset="0"/>
                <a:cs typeface="Calibri" pitchFamily="34" charset="0"/>
              </a:rPr>
              <a:t>(1073–85) из 1075.</a:t>
            </a:r>
            <a:endParaRPr lang="en-US" altLang="en-US" sz="2400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US" sz="3200" b="1" noProof="1">
                <a:cs typeface="Times New Roman" panose="02020603050405020304" pitchFamily="18" charset="0"/>
              </a:rPr>
              <a:t>Dictatus papae</a:t>
            </a:r>
            <a:endParaRPr lang="en-US" sz="3200" b="1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400" noProof="1" smtClean="0">
                <a:cs typeface="Times New Roman" panose="02020603050405020304" pitchFamily="18" charset="0"/>
              </a:rPr>
              <a:t>Списак </a:t>
            </a:r>
            <a:r>
              <a:rPr lang="sr-Cyrl-RS" sz="2400" noProof="1" smtClean="0">
                <a:cs typeface="Times New Roman" panose="02020603050405020304" pitchFamily="18" charset="0"/>
              </a:rPr>
              <a:t>од 27 теза у</a:t>
            </a:r>
            <a:r>
              <a:rPr lang="x-none" sz="2400" noProof="1" smtClean="0">
                <a:cs typeface="Times New Roman" panose="02020603050405020304" pitchFamily="18" charset="0"/>
              </a:rPr>
              <a:t> </a:t>
            </a:r>
            <a:r>
              <a:rPr lang="x-none" sz="2400" noProof="1">
                <a:cs typeface="Times New Roman" panose="02020603050405020304" pitchFamily="18" charset="0"/>
              </a:rPr>
              <a:t>регистру папе Гргура VII међу писмима од марта 1075. Премда највероватније никада није званично објављен, документ је снажно утицао на политику самог папе и његових наследника. </a:t>
            </a:r>
          </a:p>
          <a:p>
            <a:pPr marL="0" indent="0">
              <a:buNone/>
            </a:pPr>
            <a:endParaRPr lang="sr-Cyrl-RS" sz="2400" noProof="1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400" noProof="1" smtClean="0">
                <a:cs typeface="Times New Roman" panose="02020603050405020304" pitchFamily="18" charset="0"/>
              </a:rPr>
              <a:t>Извод:</a:t>
            </a:r>
            <a:endParaRPr lang="sr-Cyrl-RS" sz="2400" noProof="1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400" noProof="1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sr-Cyrl-RS" sz="2400" noProof="1" smtClean="0">
                <a:cs typeface="Times New Roman" panose="02020603050405020304" pitchFamily="18" charset="0"/>
              </a:rPr>
              <a:t>. </a:t>
            </a:r>
            <a:r>
              <a:rPr lang="fr-FR" sz="2400" noProof="1" smtClean="0">
                <a:cs typeface="Times New Roman" panose="02020603050405020304" pitchFamily="18" charset="0"/>
              </a:rPr>
              <a:t>Quod solus Romanus pontifex iure dicatur universalis.</a:t>
            </a:r>
            <a:endParaRPr lang="x-none" sz="2400" noProof="1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x-none" sz="2400" noProof="1" smtClean="0">
                <a:solidFill>
                  <a:srgbClr val="FF0000"/>
                </a:solidFill>
                <a:cs typeface="Times New Roman" panose="02020603050405020304" pitchFamily="18" charset="0"/>
              </a:rPr>
              <a:t>8</a:t>
            </a:r>
            <a:r>
              <a:rPr lang="x-none" sz="2400" noProof="1" smtClean="0">
                <a:cs typeface="Times New Roman" panose="02020603050405020304" pitchFamily="18" charset="0"/>
              </a:rPr>
              <a:t>. </a:t>
            </a:r>
            <a:r>
              <a:rPr lang="it-IT" sz="2400" noProof="1">
                <a:cs typeface="Times New Roman" panose="02020603050405020304" pitchFamily="18" charset="0"/>
              </a:rPr>
              <a:t>Quod solus possit uti imperialibus insigniis</a:t>
            </a:r>
            <a:r>
              <a:rPr lang="it-IT" sz="2400" noProof="1" smtClean="0">
                <a:cs typeface="Times New Roman" panose="02020603050405020304" pitchFamily="18" charset="0"/>
              </a:rPr>
              <a:t>.</a:t>
            </a:r>
            <a:endParaRPr lang="x-none" sz="2400" noProof="1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x-none" sz="2400" noProof="1" smtClean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r>
              <a:rPr lang="x-none" sz="2400" noProof="1" smtClean="0">
                <a:cs typeface="Times New Roman" panose="02020603050405020304" pitchFamily="18" charset="0"/>
              </a:rPr>
              <a:t>. </a:t>
            </a:r>
            <a:r>
              <a:rPr lang="en-US" sz="2400" noProof="1">
                <a:cs typeface="Times New Roman" panose="02020603050405020304" pitchFamily="18" charset="0"/>
              </a:rPr>
              <a:t>Quod solius papae pedes omnes principes deosculentur</a:t>
            </a:r>
            <a:r>
              <a:rPr lang="en-US" sz="2400" noProof="1" smtClean="0">
                <a:cs typeface="Times New Roman" panose="02020603050405020304" pitchFamily="18" charset="0"/>
              </a:rPr>
              <a:t>.</a:t>
            </a:r>
            <a:endParaRPr lang="x-none" sz="2400" noProof="1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x-none" sz="2400" noProof="1" smtClean="0">
                <a:solidFill>
                  <a:srgbClr val="FF0000"/>
                </a:solidFill>
                <a:cs typeface="Times New Roman" panose="02020603050405020304" pitchFamily="18" charset="0"/>
              </a:rPr>
              <a:t>12</a:t>
            </a:r>
            <a:r>
              <a:rPr lang="x-none" sz="2400" noProof="1" smtClean="0">
                <a:cs typeface="Times New Roman" panose="02020603050405020304" pitchFamily="18" charset="0"/>
              </a:rPr>
              <a:t>. </a:t>
            </a:r>
            <a:r>
              <a:rPr lang="it-IT" sz="2400" noProof="1">
                <a:cs typeface="Times New Roman" panose="02020603050405020304" pitchFamily="18" charset="0"/>
              </a:rPr>
              <a:t>Quod illi liceat imperatores deponere</a:t>
            </a:r>
            <a:r>
              <a:rPr lang="it-IT" sz="2400" noProof="1" smtClean="0">
                <a:cs typeface="Times New Roman" panose="02020603050405020304" pitchFamily="18" charset="0"/>
              </a:rPr>
              <a:t>.</a:t>
            </a:r>
            <a:endParaRPr lang="x-none" sz="2400" noProof="1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x-none" sz="2400" noProof="1" smtClean="0">
                <a:solidFill>
                  <a:srgbClr val="FF0000"/>
                </a:solidFill>
                <a:cs typeface="Times New Roman" panose="02020603050405020304" pitchFamily="18" charset="0"/>
              </a:rPr>
              <a:t>19</a:t>
            </a:r>
            <a:r>
              <a:rPr lang="x-none" sz="2400" noProof="1" smtClean="0">
                <a:cs typeface="Times New Roman" panose="02020603050405020304" pitchFamily="18" charset="0"/>
              </a:rPr>
              <a:t>. </a:t>
            </a:r>
            <a:r>
              <a:rPr lang="it-IT" sz="2400" noProof="1">
                <a:cs typeface="Times New Roman" panose="02020603050405020304" pitchFamily="18" charset="0"/>
              </a:rPr>
              <a:t>Quod a nemine ipse iudicari debeat</a:t>
            </a:r>
            <a:r>
              <a:rPr lang="it-IT" sz="2400" noProof="1" smtClean="0">
                <a:cs typeface="Times New Roman" panose="02020603050405020304" pitchFamily="18" charset="0"/>
              </a:rPr>
              <a:t>.</a:t>
            </a:r>
            <a:endParaRPr lang="x-none" sz="2400" noProof="1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x-none" sz="2400" noProof="1" smtClean="0">
                <a:solidFill>
                  <a:srgbClr val="FF0000"/>
                </a:solidFill>
                <a:cs typeface="Times New Roman" panose="02020603050405020304" pitchFamily="18" charset="0"/>
              </a:rPr>
              <a:t>27</a:t>
            </a:r>
            <a:r>
              <a:rPr lang="x-none" sz="2400" noProof="1" smtClean="0">
                <a:cs typeface="Times New Roman" panose="02020603050405020304" pitchFamily="18" charset="0"/>
              </a:rPr>
              <a:t>. </a:t>
            </a:r>
            <a:r>
              <a:rPr lang="pt-BR" sz="2400" noProof="1">
                <a:cs typeface="Times New Roman" panose="02020603050405020304" pitchFamily="18" charset="0"/>
              </a:rPr>
              <a:t>Quod a fidelitate iniquorum subiectos potest absolvere</a:t>
            </a:r>
            <a:r>
              <a:rPr lang="pt-BR" sz="2400" noProof="1" smtClean="0">
                <a:cs typeface="Times New Roman" panose="02020603050405020304" pitchFamily="18" charset="0"/>
              </a:rPr>
              <a:t>.</a:t>
            </a:r>
            <a:endParaRPr lang="x-none" sz="2400" noProof="1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x-none" sz="3200" b="1"/>
              <a:t>Хајнрих </a:t>
            </a:r>
            <a:r>
              <a:rPr lang="de-DE" sz="3200" b="1"/>
              <a:t>IV (</a:t>
            </a:r>
            <a:r>
              <a:rPr lang="de-DE" sz="3200" b="1" smtClean="0"/>
              <a:t>1</a:t>
            </a:r>
            <a:r>
              <a:rPr lang="sr-Cyrl-RS" sz="3200" b="1" smtClean="0"/>
              <a:t>0</a:t>
            </a:r>
            <a:r>
              <a:rPr lang="de-DE" sz="3200" b="1" smtClean="0"/>
              <a:t>56/65 </a:t>
            </a:r>
            <a:r>
              <a:rPr lang="de-DE" sz="3200" b="1"/>
              <a:t>– 1105): </a:t>
            </a:r>
            <a:r>
              <a:rPr lang="sr-Cyrl-CS" sz="3200" b="1"/>
              <a:t>криза без краја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>
              <a:buFontTx/>
              <a:buChar char="-"/>
              <a:defRPr/>
            </a:pPr>
            <a:r>
              <a:rPr lang="x-none" sz="2400" smtClean="0"/>
              <a:t>Регентство 1056–65 (</a:t>
            </a:r>
            <a:r>
              <a:rPr lang="de-DE" sz="2400" dirty="0" smtClean="0"/>
              <a:t>„</a:t>
            </a:r>
            <a:r>
              <a:rPr lang="x-none" sz="2400" smtClean="0"/>
              <a:t>државни удар” у Кајзерсверту).</a:t>
            </a:r>
          </a:p>
          <a:p>
            <a:pPr>
              <a:buFontTx/>
              <a:buChar char="-"/>
              <a:defRPr/>
            </a:pPr>
            <a:r>
              <a:rPr lang="x-none" sz="2400" smtClean="0"/>
              <a:t>Побуна у Саксонији</a:t>
            </a:r>
            <a:r>
              <a:rPr lang="de-DE" sz="2400" dirty="0" smtClean="0"/>
              <a:t> 1073:</a:t>
            </a:r>
            <a:r>
              <a:rPr lang="x-none" sz="2400" smtClean="0"/>
              <a:t> мир у Герстунгену 1074, битка код Хомбурга 1075.</a:t>
            </a:r>
          </a:p>
          <a:p>
            <a:pPr>
              <a:buFontTx/>
              <a:buChar char="-"/>
              <a:defRPr/>
            </a:pPr>
            <a:r>
              <a:rPr lang="x-none" sz="2400" smtClean="0"/>
              <a:t>Спор око миланске надбискупије 1075: папа Гргур </a:t>
            </a:r>
            <a:r>
              <a:rPr lang="de-DE" sz="2400" dirty="0" smtClean="0"/>
              <a:t>VII</a:t>
            </a:r>
            <a:r>
              <a:rPr lang="x-none" sz="2400" smtClean="0"/>
              <a:t> (1073–85) иступа против лаичке инвеституре. Сабори током 1076: Вормс</a:t>
            </a:r>
            <a:r>
              <a:rPr lang="de-DE" sz="2400" dirty="0" smtClean="0"/>
              <a:t> (</a:t>
            </a:r>
            <a:r>
              <a:rPr lang="de-DE" sz="2400" i="1" dirty="0" smtClean="0"/>
              <a:t>„descende, descende</a:t>
            </a:r>
            <a:r>
              <a:rPr lang="de-DE" sz="2400" dirty="0" smtClean="0"/>
              <a:t>“)</a:t>
            </a:r>
            <a:r>
              <a:rPr lang="x-none" sz="2400" smtClean="0"/>
              <a:t>, Пјаћенца, Рим (</a:t>
            </a:r>
            <a:r>
              <a:rPr lang="de-DE" sz="2400" dirty="0" smtClean="0"/>
              <a:t>„</a:t>
            </a:r>
            <a:r>
              <a:rPr lang="de-DE" sz="2400" i="1" dirty="0" smtClean="0"/>
              <a:t>rex Theutonicorum</a:t>
            </a:r>
            <a:r>
              <a:rPr lang="de-DE" sz="2400" dirty="0" smtClean="0"/>
              <a:t>“)</a:t>
            </a:r>
            <a:r>
              <a:rPr lang="x-none" sz="2400" smtClean="0"/>
              <a:t>, Трибур</a:t>
            </a:r>
            <a:r>
              <a:rPr lang="de-DE" sz="2400" dirty="0" smtClean="0"/>
              <a:t> (</a:t>
            </a:r>
            <a:r>
              <a:rPr lang="x-none" sz="2400" smtClean="0"/>
              <a:t>кнезови).</a:t>
            </a:r>
          </a:p>
          <a:p>
            <a:pPr>
              <a:buFontTx/>
              <a:buChar char="-"/>
              <a:defRPr/>
            </a:pPr>
            <a:r>
              <a:rPr lang="x-none" sz="2400" smtClean="0"/>
              <a:t>Покајање у Каноси (јануар 1077), избор противкраља у Форххајму (март 1077)</a:t>
            </a:r>
            <a:r>
              <a:rPr lang="de-DE" sz="2400" dirty="0" smtClean="0"/>
              <a:t> – </a:t>
            </a:r>
            <a:r>
              <a:rPr lang="x-none" sz="2400" smtClean="0"/>
              <a:t>Рудолф од Рајнфелдена (+ 1080)</a:t>
            </a:r>
            <a:r>
              <a:rPr lang="de-DE" sz="2400" dirty="0" smtClean="0"/>
              <a:t>, </a:t>
            </a:r>
            <a:r>
              <a:rPr lang="x-none" sz="2400" smtClean="0"/>
              <a:t>Херман од Салма (+ 1088).</a:t>
            </a:r>
          </a:p>
          <a:p>
            <a:pPr>
              <a:buFontTx/>
              <a:buChar char="-"/>
              <a:defRPr/>
            </a:pPr>
            <a:r>
              <a:rPr lang="x-none" sz="2400" smtClean="0"/>
              <a:t>Латерански сабор 1078: забрана лаичке инвеституре.</a:t>
            </a:r>
          </a:p>
          <a:p>
            <a:pPr>
              <a:buFontTx/>
              <a:buChar char="-"/>
              <a:defRPr/>
            </a:pPr>
            <a:r>
              <a:rPr lang="x-none" sz="2400" smtClean="0"/>
              <a:t>Проглашење противпапе 1080 (равенски надбискуп Виберт – Климент </a:t>
            </a:r>
            <a:r>
              <a:rPr lang="de-DE" sz="2400" dirty="0" smtClean="0"/>
              <a:t>III</a:t>
            </a:r>
            <a:r>
              <a:rPr lang="x-none" sz="2400" smtClean="0"/>
              <a:t>) и Хајнрихово царско крунисање 1084.</a:t>
            </a:r>
          </a:p>
          <a:p>
            <a:pPr>
              <a:buFontTx/>
              <a:buChar char="-"/>
              <a:defRPr/>
            </a:pPr>
            <a:r>
              <a:rPr lang="x-none" sz="2400" smtClean="0"/>
              <a:t>Побуна синова: Конрад (</a:t>
            </a:r>
            <a:r>
              <a:rPr lang="hr-HR" sz="2400" dirty="0" smtClean="0"/>
              <a:t>III)</a:t>
            </a:r>
            <a:r>
              <a:rPr lang="x-none" sz="2400" smtClean="0"/>
              <a:t> 1093, Хајнрих </a:t>
            </a:r>
            <a:r>
              <a:rPr lang="hr-HR" sz="2400" dirty="0" smtClean="0"/>
              <a:t>V 1104 –</a:t>
            </a:r>
            <a:r>
              <a:rPr lang="x-none" sz="2400" smtClean="0"/>
              <a:t> царева абдикација 1105. и смрт 1106.</a:t>
            </a:r>
          </a:p>
          <a:p>
            <a:pPr>
              <a:buFontTx/>
              <a:buNone/>
              <a:defRPr/>
            </a:pPr>
            <a:r>
              <a:rPr lang="x-non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559</Words>
  <Application>Microsoft Office PowerPoint</Application>
  <PresentationFormat>On-screen Show (4:3)</PresentationFormat>
  <Paragraphs>121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ДОБА ХАЈНРИХА IV (1056–1106): КРИЗА ВЛАСТИ И БОРБА ЗА ИНВЕСТИТУРУ</vt:lpstr>
      <vt:lpstr>PowerPoint Presentation</vt:lpstr>
      <vt:lpstr>PowerPoint Presentation</vt:lpstr>
      <vt:lpstr>Хајнрих IV у непрестаном сукобу </vt:lpstr>
      <vt:lpstr>Реформски покрет – „самосвест“ Цркве и папства </vt:lpstr>
      <vt:lpstr>Проблем лаичке инвеституре у савременој теологији и канонском праву</vt:lpstr>
      <vt:lpstr> Папство као носилац реформског покрета </vt:lpstr>
      <vt:lpstr>Dictatus papae</vt:lpstr>
      <vt:lpstr>Хајнрих IV (1056/65 – 1105): криза без краја</vt:lpstr>
      <vt:lpstr>Кајзерсверт – приказ из средине XVIII века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Canossa – остаци тврђаве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zarko</dc:creator>
  <cp:lastModifiedBy>DELL</cp:lastModifiedBy>
  <cp:revision>147</cp:revision>
  <dcterms:created xsi:type="dcterms:W3CDTF">2006-08-16T00:00:00Z</dcterms:created>
  <dcterms:modified xsi:type="dcterms:W3CDTF">2020-05-15T12:47:04Z</dcterms:modified>
</cp:coreProperties>
</file>