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80" r:id="rId7"/>
    <p:sldId id="279" r:id="rId8"/>
    <p:sldId id="277" r:id="rId9"/>
    <p:sldId id="278" r:id="rId10"/>
    <p:sldId id="281" r:id="rId11"/>
    <p:sldId id="262" r:id="rId12"/>
    <p:sldId id="263" r:id="rId13"/>
    <p:sldId id="268" r:id="rId14"/>
    <p:sldId id="266" r:id="rId15"/>
    <p:sldId id="267" r:id="rId16"/>
    <p:sldId id="264" r:id="rId17"/>
    <p:sldId id="269" r:id="rId18"/>
    <p:sldId id="270" r:id="rId19"/>
    <p:sldId id="265" r:id="rId20"/>
    <p:sldId id="271" r:id="rId21"/>
    <p:sldId id="272" r:id="rId22"/>
    <p:sldId id="273" r:id="rId23"/>
    <p:sldId id="274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112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63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0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56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80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1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93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54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40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44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Cyrl-CS" smtClean="0"/>
              <a:t>Click to edit Master text styles</a:t>
            </a:r>
          </a:p>
          <a:p>
            <a:pPr lvl="1"/>
            <a:r>
              <a:rPr lang="sr-Cyrl-CS" smtClean="0"/>
              <a:t>Second level</a:t>
            </a:r>
          </a:p>
          <a:p>
            <a:pPr lvl="2"/>
            <a:r>
              <a:rPr lang="sr-Cyrl-CS" smtClean="0"/>
              <a:t>Third level</a:t>
            </a:r>
          </a:p>
          <a:p>
            <a:pPr lvl="3"/>
            <a:r>
              <a:rPr lang="sr-Cyrl-CS" smtClean="0"/>
              <a:t>Fourth level</a:t>
            </a:r>
          </a:p>
          <a:p>
            <a:pPr lvl="4"/>
            <a:r>
              <a:rPr lang="sr-Cyrl-C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44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r-Cyrl-C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r-Cyrl-C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94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6D64B-A211-F443-B733-0F3288AEF57A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486AE-A25F-6945-9ECA-56FFA225A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46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5615"/>
            <a:ext cx="7772400" cy="1470025"/>
          </a:xfrm>
        </p:spPr>
        <p:txBody>
          <a:bodyPr/>
          <a:lstStyle/>
          <a:p>
            <a:r>
              <a:rPr lang="sr-Cyrl-CS" dirty="0" smtClean="0"/>
              <a:t>КУЛТОВИ СВЕТИТЕЉА И ВИЗУЕЛНОСТ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0690"/>
            <a:ext cx="6400800" cy="1752600"/>
          </a:xfrm>
        </p:spPr>
        <p:txBody>
          <a:bodyPr/>
          <a:lstStyle/>
          <a:p>
            <a:r>
              <a:rPr lang="sr-Cyrl-CS" dirty="0" smtClean="0"/>
              <a:t>ВИЗУЕЛНА КУЛТУРА БАЛКАНА У XIX ВЕКУ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02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8093" y="3265582"/>
            <a:ext cx="3675529" cy="1143000"/>
          </a:xfrm>
        </p:spPr>
        <p:txBody>
          <a:bodyPr>
            <a:normAutofit/>
          </a:bodyPr>
          <a:lstStyle/>
          <a:p>
            <a:pPr algn="l"/>
            <a:r>
              <a:rPr lang="sr-Cyrl-CS" sz="2400" dirty="0" smtClean="0"/>
              <a:t>Свети Харалампије</a:t>
            </a:r>
            <a:r>
              <a:rPr lang="sr-Cyrl-CS" sz="2400" smtClean="0"/>
              <a:t>, </a:t>
            </a:r>
            <a:br>
              <a:rPr lang="sr-Cyrl-CS" sz="2400" smtClean="0"/>
            </a:br>
            <a:r>
              <a:rPr lang="sr-Cyrl-CS" sz="2400" smtClean="0"/>
              <a:t>1865</a:t>
            </a:r>
            <a:r>
              <a:rPr lang="sr-Cyrl-CS" sz="2400" dirty="0" smtClean="0"/>
              <a:t>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08" y="0"/>
            <a:ext cx="52279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1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Велико поштовање православни хришћани исказивали су светитељима чији су се манастири и мошти налазили на балканском простору. Такви су били култови Светог Јована Рилског и Светог Прохора Пчињског.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024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r-Cyrl-CS" dirty="0" smtClean="0"/>
              <a:t>Мошти Светог Јована Рилског налазе се у његовом манастиру покрај града Риле, на простору Бугарске. Нова манастарска црква и конаци израђени су током прве половине XIX века.</a:t>
            </a:r>
          </a:p>
          <a:p>
            <a:r>
              <a:rPr lang="sr-Cyrl-CS" dirty="0" smtClean="0"/>
              <a:t>Свети Јован Рилски спада у најпоштованије светитеље данашње Бугарске, а његов култ током </a:t>
            </a:r>
            <a:r>
              <a:rPr lang="sr-Cyrl-CS" dirty="0"/>
              <a:t>XIX </a:t>
            </a:r>
            <a:r>
              <a:rPr lang="sr-Cyrl-CS" dirty="0" smtClean="0"/>
              <a:t>века обухватао је и просторе југоисточне Србије. Велики број икона Светог Јована Рилског налази се на балканским иконостасима.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97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Манастир Рила</a:t>
            </a:r>
            <a:endParaRPr lang="en-US" sz="3200" dirty="0"/>
          </a:p>
        </p:txBody>
      </p:sp>
      <p:pic>
        <p:nvPicPr>
          <p:cNvPr id="4" name="Content Placeholder 3" descr="0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0" r="-1130"/>
          <a:stretch>
            <a:fillRect/>
          </a:stretch>
        </p:blipFill>
        <p:spPr>
          <a:xfrm>
            <a:off x="-78854" y="1148697"/>
            <a:ext cx="9301707" cy="5115580"/>
          </a:xfrm>
        </p:spPr>
      </p:pic>
    </p:spTree>
    <p:extLst>
      <p:ext uri="{BB962C8B-B14F-4D97-AF65-F5344CB8AC3E}">
        <p14:creationId xmlns:p14="http://schemas.microsoft.com/office/powerpoint/2010/main" val="20104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791" y="3429000"/>
            <a:ext cx="3330209" cy="716858"/>
          </a:xfrm>
        </p:spPr>
        <p:txBody>
          <a:bodyPr>
            <a:noAutofit/>
          </a:bodyPr>
          <a:lstStyle/>
          <a:p>
            <a:pPr algn="l"/>
            <a:r>
              <a:rPr lang="sr-Cyrl-CS" sz="2200" smtClean="0"/>
              <a:t>Престона икона </a:t>
            </a:r>
            <a:br>
              <a:rPr lang="sr-Cyrl-CS" sz="2200" smtClean="0"/>
            </a:br>
            <a:r>
              <a:rPr lang="sr-Cyrl-CS" sz="2200" smtClean="0"/>
              <a:t>Свети </a:t>
            </a:r>
            <a:r>
              <a:rPr lang="sr-Cyrl-CS" sz="2200" dirty="0" smtClean="0"/>
              <a:t>Јован Рилски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сликао Димитар Христов, </a:t>
            </a:r>
            <a:br>
              <a:rPr lang="sr-Cyrl-CS" sz="2200" smtClean="0"/>
            </a:br>
            <a:r>
              <a:rPr lang="sr-Cyrl-RS" sz="2200"/>
              <a:t>ц</a:t>
            </a:r>
            <a:r>
              <a:rPr lang="sr-Cyrl-CS" sz="2200" smtClean="0"/>
              <a:t>рква </a:t>
            </a:r>
            <a:r>
              <a:rPr lang="sr-Cyrl-CS" sz="2200" dirty="0" smtClean="0"/>
              <a:t>у селу Извор </a:t>
            </a:r>
            <a:r>
              <a:rPr lang="sr-Cyrl-CS" sz="2200" smtClean="0"/>
              <a:t>код Босилеграда, 1835.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92" y="0"/>
            <a:ext cx="5069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4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9483" y="2826311"/>
            <a:ext cx="4294094" cy="1143000"/>
          </a:xfrm>
        </p:spPr>
        <p:txBody>
          <a:bodyPr>
            <a:normAutofit/>
          </a:bodyPr>
          <a:lstStyle/>
          <a:p>
            <a:pPr algn="l"/>
            <a:r>
              <a:rPr lang="sr-Cyrl-CS" sz="2200" dirty="0" smtClean="0"/>
              <a:t>Свети Јован Рилски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престона </a:t>
            </a:r>
            <a:r>
              <a:rPr lang="sr-Cyrl-CS" sz="2200" dirty="0" smtClean="0"/>
              <a:t>икона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црква </a:t>
            </a:r>
            <a:r>
              <a:rPr lang="sr-Cyrl-CS" sz="2200" dirty="0" smtClean="0"/>
              <a:t>у Клисури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65" y="0"/>
            <a:ext cx="46593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Култ Светог Прохора Пчињског ширио се из његовог манастира и био је изузетно снажан на простору између Врања и Куманова.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9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93" y="-149965"/>
            <a:ext cx="8229600" cy="1143000"/>
          </a:xfrm>
        </p:spPr>
        <p:txBody>
          <a:bodyPr>
            <a:normAutofit/>
          </a:bodyPr>
          <a:lstStyle/>
          <a:p>
            <a:r>
              <a:rPr lang="sr-Cyrl-CS" sz="3200" dirty="0" smtClean="0"/>
              <a:t>Манастир Светог Прохора Пчињског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97" y="902696"/>
            <a:ext cx="8633193" cy="595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7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9132" y="2659245"/>
            <a:ext cx="3128683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 dirty="0" smtClean="0"/>
              <a:t>Мошти Светог Прохора Пчињског </a:t>
            </a:r>
            <a:r>
              <a:rPr lang="sr-Cyrl-CS" sz="2200" smtClean="0"/>
              <a:t>су зазидане, </a:t>
            </a:r>
            <a:br>
              <a:rPr lang="sr-Cyrl-CS" sz="2200" smtClean="0"/>
            </a:br>
            <a:r>
              <a:rPr lang="sr-Cyrl-CS" sz="2200" smtClean="0"/>
              <a:t>а </a:t>
            </a:r>
            <a:r>
              <a:rPr lang="sr-Cyrl-CS" sz="2200" dirty="0" smtClean="0"/>
              <a:t>његова рука се налази у реликвијару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430" y="1"/>
            <a:ext cx="5178983" cy="67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9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7520" y="3422462"/>
            <a:ext cx="5090536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 dirty="0"/>
              <a:t>Престона </a:t>
            </a:r>
            <a:r>
              <a:rPr lang="sr-Cyrl-CS" sz="2200"/>
              <a:t>икона </a:t>
            </a:r>
            <a:r>
              <a:rPr lang="sr-Cyrl-CS" sz="2200" smtClean="0"/>
              <a:t/>
            </a:r>
            <a:br>
              <a:rPr lang="sr-Cyrl-CS" sz="2200" smtClean="0"/>
            </a:br>
            <a:r>
              <a:rPr lang="sr-Cyrl-CS" sz="2200" smtClean="0"/>
              <a:t>Светог </a:t>
            </a:r>
            <a:r>
              <a:rPr lang="sr-Cyrl-CS" sz="2200" dirty="0" smtClean="0"/>
              <a:t>Прохора Пчињског</a:t>
            </a:r>
            <a:r>
              <a:rPr lang="sr-Cyrl-CS" sz="2200" smtClean="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 smtClean="0"/>
              <a:t>сликао </a:t>
            </a:r>
            <a:r>
              <a:rPr lang="sr-Cyrl-CS" sz="2200" dirty="0"/>
              <a:t>монах Антоније Јовановић</a:t>
            </a:r>
            <a:r>
              <a:rPr lang="sr-Cyrl-CS" sz="220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/>
              <a:t>ц</a:t>
            </a:r>
            <a:r>
              <a:rPr lang="sr-Cyrl-CS" sz="2200" smtClean="0"/>
              <a:t>рква </a:t>
            </a:r>
            <a:r>
              <a:rPr lang="sr-Cyrl-CS" sz="2200" dirty="0"/>
              <a:t>у Собини </a:t>
            </a:r>
            <a:r>
              <a:rPr lang="en-US" sz="2200" dirty="0"/>
              <a:t>–</a:t>
            </a:r>
            <a:r>
              <a:rPr lang="sr-Cyrl-CS" sz="2200" dirty="0"/>
              <a:t> Врање, </a:t>
            </a:r>
            <a:r>
              <a:rPr lang="sr-Cyrl-CS" sz="2200"/>
              <a:t>око </a:t>
            </a:r>
            <a:r>
              <a:rPr lang="sr-Cyrl-CS" sz="2200" smtClean="0"/>
              <a:t>1821.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52" y="0"/>
            <a:ext cx="4331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01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r-Cyrl-CS" sz="2800" dirty="0" smtClean="0"/>
              <a:t>Једну од карактеристика визуелне културе Балкана у XIX веку представљају култови светитеља. Поштовање светитељских култова није новина. Током XIX века настављају се старије праксе, </a:t>
            </a:r>
            <a:r>
              <a:rPr lang="sr-Cyrl-CS" sz="2800" smtClean="0"/>
              <a:t>а посебно се истичу они </a:t>
            </a:r>
            <a:r>
              <a:rPr lang="sr-Cyrl-CS" sz="2800" dirty="0" smtClean="0"/>
              <a:t>који су </a:t>
            </a:r>
            <a:r>
              <a:rPr lang="sr-Cyrl-CS" sz="2800" smtClean="0"/>
              <a:t>били повезани </a:t>
            </a:r>
            <a:r>
              <a:rPr lang="sr-Cyrl-CS" sz="2800" dirty="0" smtClean="0"/>
              <a:t>са актуелним дешавањима </a:t>
            </a:r>
            <a:r>
              <a:rPr lang="en-US" sz="2800" dirty="0" smtClean="0"/>
              <a:t>–</a:t>
            </a:r>
            <a:r>
              <a:rPr lang="sr-Cyrl-CS" sz="2800" dirty="0" smtClean="0"/>
              <a:t> као што су били заштитници од болести и непогода, патрони еснафских удружења и новомученици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50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4329" y="3234018"/>
            <a:ext cx="3729318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>
                <a:solidFill>
                  <a:prstClr val="black"/>
                </a:solidFill>
              </a:rPr>
              <a:t>П</a:t>
            </a:r>
            <a:r>
              <a:rPr lang="sr-Cyrl-CS" sz="2200" smtClean="0">
                <a:solidFill>
                  <a:prstClr val="black"/>
                </a:solidFill>
              </a:rPr>
              <a:t>рестона </a:t>
            </a:r>
            <a:r>
              <a:rPr lang="sr-Cyrl-CS" sz="2200">
                <a:solidFill>
                  <a:prstClr val="black"/>
                </a:solidFill>
              </a:rPr>
              <a:t>икона </a:t>
            </a:r>
            <a:r>
              <a:rPr lang="sr-Cyrl-CS" sz="2200" smtClean="0">
                <a:solidFill>
                  <a:prstClr val="black"/>
                </a:solidFill>
              </a:rPr>
              <a:t/>
            </a:r>
            <a:br>
              <a:rPr lang="sr-Cyrl-CS" sz="2200" smtClean="0">
                <a:solidFill>
                  <a:prstClr val="black"/>
                </a:solidFill>
              </a:rPr>
            </a:br>
            <a:r>
              <a:rPr lang="sr-Cyrl-CS" sz="2200" smtClean="0"/>
              <a:t>Свети </a:t>
            </a:r>
            <a:r>
              <a:rPr lang="sr-Cyrl-CS" sz="2200" dirty="0" smtClean="0"/>
              <a:t>Прохор </a:t>
            </a:r>
            <a:r>
              <a:rPr lang="sr-Cyrl-CS" sz="2200" smtClean="0"/>
              <a:t>Пчињски</a:t>
            </a:r>
            <a:r>
              <a:rPr lang="sr-Cyrl-CS" sz="220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RS" sz="2200" smtClean="0"/>
              <a:t>сликао </a:t>
            </a:r>
            <a:r>
              <a:rPr lang="sr-Cyrl-CS" sz="2200" smtClean="0"/>
              <a:t>Дичо </a:t>
            </a:r>
            <a:r>
              <a:rPr lang="sr-Cyrl-CS" sz="2200"/>
              <a:t>зограф, </a:t>
            </a:r>
            <a:r>
              <a:rPr lang="sr-Cyrl-CS" sz="2200" smtClean="0"/>
              <a:t/>
            </a:r>
            <a:br>
              <a:rPr lang="sr-Cyrl-CS" sz="2200" smtClean="0"/>
            </a:br>
            <a:r>
              <a:rPr lang="sr-Cyrl-CS" sz="2200" smtClean="0"/>
              <a:t>Саборна </a:t>
            </a:r>
            <a:r>
              <a:rPr lang="sr-Cyrl-CS" sz="2200" dirty="0" smtClean="0"/>
              <a:t>црква у Врању, 1859.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8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9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Н</a:t>
            </a:r>
            <a:r>
              <a:rPr lang="sr-Cyrl-CS" dirty="0" smtClean="0"/>
              <a:t>а простору Балкана био је веома развијен и култ светитеља који су представљали заштитнике појединих занимања. Њих су прослављала и одржавала еснафска удружења и често ктиторисала њихове иконе.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4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Један од најпоштованијих светитеља био је Свети пророк Илија. Веровало се да штити од </a:t>
            </a:r>
            <a:r>
              <a:rPr lang="sr-Cyrl-CS" smtClean="0"/>
              <a:t>грома, што </a:t>
            </a:r>
            <a:r>
              <a:rPr lang="sr-Cyrl-CS" dirty="0" smtClean="0"/>
              <a:t>је условило његово велико поштовање у народној култури. </a:t>
            </a:r>
          </a:p>
          <a:p>
            <a:r>
              <a:rPr lang="sr-Cyrl-CS" dirty="0" smtClean="0"/>
              <a:t>Свети пророк Илија био је и заштитник ћурчија, па је управо њихов еснаф често ктиторисао његове иконе.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5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76049" y="3429000"/>
            <a:ext cx="4034115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/>
              <a:t>П</a:t>
            </a:r>
            <a:r>
              <a:rPr lang="sr-Cyrl-CS" sz="2200" smtClean="0"/>
              <a:t>рестона житијна икона </a:t>
            </a:r>
            <a:br>
              <a:rPr lang="sr-Cyrl-CS" sz="2200" smtClean="0"/>
            </a:br>
            <a:r>
              <a:rPr lang="sr-Cyrl-CS" sz="2200" smtClean="0"/>
              <a:t>Светог </a:t>
            </a:r>
            <a:r>
              <a:rPr lang="sr-Cyrl-CS" sz="2200" dirty="0" smtClean="0"/>
              <a:t>пророка </a:t>
            </a:r>
            <a:r>
              <a:rPr lang="sr-Cyrl-CS" sz="2200" smtClean="0"/>
              <a:t>Илије</a:t>
            </a:r>
            <a:r>
              <a:rPr lang="sr-Cyrl-CS" sz="2200"/>
              <a:t>,</a:t>
            </a:r>
            <a:br>
              <a:rPr lang="sr-Cyrl-CS" sz="2200"/>
            </a:br>
            <a:r>
              <a:rPr lang="sr-Cyrl-CS" sz="2200" smtClean="0"/>
              <a:t>сликао монах </a:t>
            </a:r>
            <a:r>
              <a:rPr lang="sr-Cyrl-CS" sz="2200"/>
              <a:t>Антоније </a:t>
            </a:r>
            <a:r>
              <a:rPr lang="sr-Cyrl-CS" sz="2200" smtClean="0"/>
              <a:t>Јовановић,</a:t>
            </a:r>
            <a:r>
              <a:rPr lang="sr-Cyrl-CS" sz="2200"/>
              <a:t/>
            </a:r>
            <a:br>
              <a:rPr lang="sr-Cyrl-CS" sz="2200"/>
            </a:br>
            <a:r>
              <a:rPr lang="sr-Cyrl-CS" sz="2200"/>
              <a:t>дар </a:t>
            </a:r>
            <a:r>
              <a:rPr lang="sr-Cyrl-CS" sz="2200" smtClean="0"/>
              <a:t>ћурчијског еснафа,</a:t>
            </a:r>
            <a:br>
              <a:rPr lang="sr-Cyrl-CS" sz="2200" smtClean="0"/>
            </a:br>
            <a:r>
              <a:rPr lang="sr-Cyrl-CS" sz="2200" smtClean="0"/>
              <a:t>црква </a:t>
            </a:r>
            <a:r>
              <a:rPr lang="sr-Cyrl-CS" sz="2200" dirty="0" smtClean="0"/>
              <a:t>у Собини </a:t>
            </a:r>
            <a:r>
              <a:rPr lang="en-US" sz="2200" smtClean="0"/>
              <a:t>–</a:t>
            </a:r>
            <a:r>
              <a:rPr lang="sr-Cyrl-CS" sz="2200" smtClean="0"/>
              <a:t> Врање, </a:t>
            </a:r>
            <a:br>
              <a:rPr lang="sr-Cyrl-CS" sz="2200" smtClean="0"/>
            </a:br>
            <a:r>
              <a:rPr lang="sr-Cyrl-CS" sz="2200" smtClean="0"/>
              <a:t>око 1821.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087" y="0"/>
            <a:ext cx="4713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0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04303"/>
            <a:ext cx="8471647" cy="1143000"/>
          </a:xfrm>
        </p:spPr>
        <p:txBody>
          <a:bodyPr>
            <a:normAutofit fontScale="90000"/>
          </a:bodyPr>
          <a:lstStyle/>
          <a:p>
            <a:r>
              <a:rPr lang="sr-Cyrl-CS" sz="3200" smtClean="0"/>
              <a:t>Вазнесење Светог пророка </a:t>
            </a:r>
            <a:r>
              <a:rPr lang="sr-Cyrl-CS" sz="3200" dirty="0" smtClean="0"/>
              <a:t>Илије</a:t>
            </a:r>
            <a:r>
              <a:rPr lang="sr-Cyrl-CS" sz="3200" smtClean="0"/>
              <a:t>, </a:t>
            </a:r>
            <a:br>
              <a:rPr lang="sr-Cyrl-CS" sz="3200" smtClean="0"/>
            </a:br>
            <a:r>
              <a:rPr lang="sr-Cyrl-CS" sz="3200" smtClean="0"/>
              <a:t>штампана икона </a:t>
            </a:r>
            <a:r>
              <a:rPr lang="sr-Cyrl-CS" sz="3200" dirty="0" smtClean="0"/>
              <a:t>из </a:t>
            </a:r>
            <a:r>
              <a:rPr lang="sr-Cyrl-CS" sz="3200" smtClean="0"/>
              <a:t>цркве у </a:t>
            </a:r>
            <a:r>
              <a:rPr lang="sr-Cyrl-CS" sz="3200" dirty="0" smtClean="0"/>
              <a:t>Поповици код Неготина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434" y="1274198"/>
            <a:ext cx="7179175" cy="558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4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r-Cyrl-CS" sz="2800" dirty="0" smtClean="0"/>
              <a:t>Једна од најопаснијих болести које су владале у току XIX века била је куга. </a:t>
            </a:r>
            <a:r>
              <a:rPr lang="en-US" sz="2800" dirty="0" err="1" smtClean="0"/>
              <a:t>К</a:t>
            </a:r>
            <a:r>
              <a:rPr lang="sr-Cyrl-CS" sz="2800" dirty="0" smtClean="0"/>
              <a:t>ао заштитник од куге и од свих других несрећа поштован је Свети Харалампије. То је условило велику продукцију његових икона које су могле да буду штампане и да буду у служби приватне побожности или да се истакну на иконостасу.</a:t>
            </a:r>
          </a:p>
          <a:p>
            <a:r>
              <a:rPr lang="sr-Cyrl-CS" sz="2800" dirty="0"/>
              <a:t> </a:t>
            </a:r>
            <a:r>
              <a:rPr lang="sr-Cyrl-CS" sz="2800" dirty="0" smtClean="0"/>
              <a:t>У складу са значајем Светог Харалампија уобличена је и његова иконографија. Он се слика са персонификацијом побеђене чуме </a:t>
            </a:r>
            <a:r>
              <a:rPr lang="en-US" sz="2800" dirty="0" smtClean="0"/>
              <a:t>–</a:t>
            </a:r>
            <a:r>
              <a:rPr lang="sr-Cyrl-CS" sz="2800" dirty="0" smtClean="0"/>
              <a:t> куге под ногама, као што се види на престоним иконама из Собине и Саборне цркве у Врању.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71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976" y="3071627"/>
            <a:ext cx="4823012" cy="1143000"/>
          </a:xfrm>
        </p:spPr>
        <p:txBody>
          <a:bodyPr>
            <a:normAutofit/>
          </a:bodyPr>
          <a:lstStyle/>
          <a:p>
            <a:pPr algn="l"/>
            <a:r>
              <a:rPr lang="sr-Cyrl-CS" sz="2200" dirty="0" smtClean="0"/>
              <a:t>Престона икона Светог Харалампија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сликао </a:t>
            </a:r>
            <a:r>
              <a:rPr lang="sr-Cyrl-CS" sz="2200" dirty="0" smtClean="0"/>
              <a:t>монах Антоније Јовановић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црква </a:t>
            </a:r>
            <a:r>
              <a:rPr lang="sr-Cyrl-CS" sz="2200" dirty="0" smtClean="0"/>
              <a:t>у Собини </a:t>
            </a:r>
            <a:r>
              <a:rPr lang="en-US" sz="2200" dirty="0" smtClean="0"/>
              <a:t>–</a:t>
            </a:r>
            <a:r>
              <a:rPr lang="sr-Cyrl-CS" sz="2200" dirty="0" smtClean="0"/>
              <a:t> Врање, </a:t>
            </a:r>
            <a:r>
              <a:rPr lang="sr-Cyrl-CS" sz="2200" smtClean="0"/>
              <a:t>око 1821</a:t>
            </a:r>
            <a:r>
              <a:rPr lang="sr-Latn-RS" sz="2200" smtClean="0"/>
              <a:t>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566" y="0"/>
            <a:ext cx="2684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4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3692" y="3343836"/>
            <a:ext cx="4805083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 dirty="0"/>
              <a:t>Престона </a:t>
            </a:r>
            <a:r>
              <a:rPr lang="sr-Cyrl-CS" sz="2200"/>
              <a:t>икона </a:t>
            </a:r>
            <a:r>
              <a:rPr lang="sr-Cyrl-CS" sz="2200" smtClean="0"/>
              <a:t>Св. Харалампија</a:t>
            </a:r>
            <a:r>
              <a:rPr lang="sr-Cyrl-CS" sz="220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 smtClean="0"/>
              <a:t>сликао </a:t>
            </a:r>
            <a:r>
              <a:rPr lang="sr-Cyrl-CS" sz="2200" dirty="0" smtClean="0"/>
              <a:t>Дичо зограф</a:t>
            </a:r>
            <a:r>
              <a:rPr lang="sr-Cyrl-CS" sz="2200" smtClean="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 smtClean="0"/>
              <a:t>Саборна </a:t>
            </a:r>
            <a:r>
              <a:rPr lang="sr-Cyrl-CS" sz="2200" dirty="0" smtClean="0"/>
              <a:t>црква у Врању, 1860.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185" y="0"/>
            <a:ext cx="3951678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5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Cyrl-CS" dirty="0" smtClean="0"/>
              <a:t>Култ Светог Харалампија ширен је путем штампаних икона. Оне су најчешће биле намењене приватној побожности.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25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8122" y="3429000"/>
            <a:ext cx="4213412" cy="1143000"/>
          </a:xfrm>
        </p:spPr>
        <p:txBody>
          <a:bodyPr>
            <a:normAutofit/>
          </a:bodyPr>
          <a:lstStyle/>
          <a:p>
            <a:pPr algn="l"/>
            <a:r>
              <a:rPr lang="sr-Cyrl-CS" sz="2200" dirty="0" smtClean="0"/>
              <a:t>Свети Харалампије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1764</a:t>
            </a:r>
            <a:r>
              <a:rPr lang="sr-Cyrl-CS" sz="2200" dirty="0" smtClean="0"/>
              <a:t>.</a:t>
            </a:r>
            <a:endParaRPr lang="en-US" sz="2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742" y="0"/>
            <a:ext cx="47274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26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7651" y="3610725"/>
            <a:ext cx="4080801" cy="1143000"/>
          </a:xfrm>
        </p:spPr>
        <p:txBody>
          <a:bodyPr>
            <a:noAutofit/>
          </a:bodyPr>
          <a:lstStyle/>
          <a:p>
            <a:pPr algn="l"/>
            <a:r>
              <a:rPr lang="sr-Cyrl-CS" sz="2200" dirty="0" smtClean="0"/>
              <a:t>Св. Модест, Св. Никола </a:t>
            </a:r>
            <a:r>
              <a:rPr lang="sr-Cyrl-CS" sz="2200" smtClean="0"/>
              <a:t>и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 smtClean="0"/>
              <a:t>Св</a:t>
            </a:r>
            <a:r>
              <a:rPr lang="sr-Cyrl-CS" sz="2200" dirty="0" smtClean="0"/>
              <a:t>. Харалампије</a:t>
            </a:r>
            <a:r>
              <a:rPr lang="sr-Cyrl-CS" sz="2200" smtClean="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 smtClean="0"/>
              <a:t>аутори  </a:t>
            </a:r>
            <a:r>
              <a:rPr lang="sr-Cyrl-CS" sz="2200" dirty="0" smtClean="0"/>
              <a:t>Партеније и Герасим Каравиа</a:t>
            </a:r>
            <a:r>
              <a:rPr lang="sr-Cyrl-CS" sz="2200" smtClean="0"/>
              <a:t>, 1811</a:t>
            </a:r>
            <a:r>
              <a:rPr lang="sr-Cyrl-CS" sz="2200" dirty="0" smtClean="0"/>
              <a:t>.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765" y="0"/>
            <a:ext cx="507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24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9532" y="3349532"/>
            <a:ext cx="5145741" cy="1143000"/>
          </a:xfrm>
        </p:spPr>
        <p:txBody>
          <a:bodyPr>
            <a:normAutofit/>
          </a:bodyPr>
          <a:lstStyle/>
          <a:p>
            <a:pPr algn="l"/>
            <a:r>
              <a:rPr lang="sr-Cyrl-CS" sz="2200" smtClean="0"/>
              <a:t>Св. </a:t>
            </a:r>
            <a:r>
              <a:rPr lang="sr-Cyrl-CS" sz="2200" dirty="0" smtClean="0"/>
              <a:t>Никола </a:t>
            </a:r>
            <a:r>
              <a:rPr lang="sr-Cyrl-CS" sz="2200" smtClean="0"/>
              <a:t>и Св. </a:t>
            </a:r>
            <a:r>
              <a:rPr lang="sr-Cyrl-CS" sz="2200" dirty="0" smtClean="0"/>
              <a:t>Харалампије</a:t>
            </a:r>
            <a:r>
              <a:rPr lang="sr-Cyrl-CS" sz="2200" smtClean="0"/>
              <a:t>, </a:t>
            </a:r>
            <a:br>
              <a:rPr lang="sr-Cyrl-CS" sz="2200" smtClean="0"/>
            </a:br>
            <a:r>
              <a:rPr lang="sr-Cyrl-CS" sz="2200" smtClean="0"/>
              <a:t>Партеније </a:t>
            </a:r>
            <a:r>
              <a:rPr lang="sr-Cyrl-CS" sz="2200" dirty="0" smtClean="0"/>
              <a:t>Каравиа</a:t>
            </a:r>
            <a:r>
              <a:rPr lang="sr-Cyrl-CS" sz="2200" smtClean="0"/>
              <a:t>, </a:t>
            </a:r>
            <a:r>
              <a:rPr lang="sr-Latn-RS" sz="2200" smtClean="0"/>
              <a:t/>
            </a:r>
            <a:br>
              <a:rPr lang="sr-Latn-RS" sz="2200" smtClean="0"/>
            </a:br>
            <a:r>
              <a:rPr lang="sr-Cyrl-CS" sz="2200" smtClean="0"/>
              <a:t>почетак </a:t>
            </a:r>
            <a:r>
              <a:rPr lang="sr-Cyrl-CS" sz="2200" dirty="0" smtClean="0"/>
              <a:t>XIX века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60" y="0"/>
            <a:ext cx="48422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0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436</Words>
  <Application>Microsoft Office PowerPoint</Application>
  <PresentationFormat>On-screen Show (4:3)</PresentationFormat>
  <Paragraphs>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КУЛТОВИ СВЕТИТЕЉА И ВИЗУЕЛНОСТ</vt:lpstr>
      <vt:lpstr>PowerPoint Presentation</vt:lpstr>
      <vt:lpstr>PowerPoint Presentation</vt:lpstr>
      <vt:lpstr>Престона икона Светог Харалампија,  сликао монах Антоније Јовановић,  црква у Собини – Врање, око 1821.</vt:lpstr>
      <vt:lpstr>Престона икона Св. Харалампија,  сликао Дичо зограф,  Саборна црква у Врању, 1860.</vt:lpstr>
      <vt:lpstr>PowerPoint Presentation</vt:lpstr>
      <vt:lpstr>Свети Харалампије,  1764.</vt:lpstr>
      <vt:lpstr>Св. Модест, Св. Никола и  Св. Харалампије,  аутори  Партеније и Герасим Каравиа, 1811.</vt:lpstr>
      <vt:lpstr>Св. Никола и Св. Харалампије,  Партеније Каравиа,  почетак XIX века</vt:lpstr>
      <vt:lpstr>Свети Харалампије,  1865.</vt:lpstr>
      <vt:lpstr>PowerPoint Presentation</vt:lpstr>
      <vt:lpstr>PowerPoint Presentation</vt:lpstr>
      <vt:lpstr>Манастир Рила</vt:lpstr>
      <vt:lpstr>Престона икона  Свети Јован Рилски,  сликао Димитар Христов,  црква у селу Извор код Босилеграда, 1835.</vt:lpstr>
      <vt:lpstr>Свети Јован Рилски,  престона икона,  црква у Клисури</vt:lpstr>
      <vt:lpstr>PowerPoint Presentation</vt:lpstr>
      <vt:lpstr>Манастир Светог Прохора Пчињског</vt:lpstr>
      <vt:lpstr>Мошти Светог Прохора Пчињског су зазидане,  а његова рука се налази у реликвијару</vt:lpstr>
      <vt:lpstr>Престона икона  Светог Прохора Пчињског,  сликао монах Антоније Јовановић,  црква у Собини – Врање, око 1821.</vt:lpstr>
      <vt:lpstr>Престона икона  Свети Прохор Пчињски,  сликао Дичо зограф,  Саборна црква у Врању, 1859.</vt:lpstr>
      <vt:lpstr>PowerPoint Presentation</vt:lpstr>
      <vt:lpstr>PowerPoint Presentation</vt:lpstr>
      <vt:lpstr>Престона житијна икона  Светог пророка Илије, сликао монах Антоније Јовановић, дар ћурчијског еснафа, црква у Собини – Врање,  око 1821.</vt:lpstr>
      <vt:lpstr>Вазнесење Светог пророка Илије,  штампана икона из цркве у Поповици код Неготина</vt:lpstr>
    </vt:vector>
  </TitlesOfParts>
  <Company>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КУЛТОВИ СВЕТИТЕЉА И ВИЗУЕЛНОСТ</dc:title>
  <dc:creator>n m</dc:creator>
  <cp:lastModifiedBy>IRENA</cp:lastModifiedBy>
  <cp:revision>24</cp:revision>
  <dcterms:created xsi:type="dcterms:W3CDTF">2020-03-26T10:34:01Z</dcterms:created>
  <dcterms:modified xsi:type="dcterms:W3CDTF">2020-04-07T17:07:04Z</dcterms:modified>
</cp:coreProperties>
</file>