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Lst>
  <p:sldSz cx="12192000" cy="6858000"/>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2" Type="http://schemas.openxmlformats.org/officeDocument/2006/relationships/tableStyles" Target="tableStyles.xml"/><Relationship Id="rId11" Type="http://schemas.openxmlformats.org/officeDocument/2006/relationships/viewProps" Target="viewProps.xml"/><Relationship Id="rId10" Type="http://schemas.openxmlformats.org/officeDocument/2006/relationships/presProps" Target="presProps.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sr-Latn-R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sr-Latn-RS"/>
          </a:p>
        </p:txBody>
      </p:sp>
      <p:sp>
        <p:nvSpPr>
          <p:cNvPr id="4" name="Date Placeholder 3"/>
          <p:cNvSpPr>
            <a:spLocks noGrp="1"/>
          </p:cNvSpPr>
          <p:nvPr>
            <p:ph type="dt" sz="half" idx="10"/>
          </p:nvPr>
        </p:nvSpPr>
        <p:spPr/>
        <p:txBody>
          <a:bodyPr/>
          <a:lstStyle/>
          <a:p>
            <a:fld id="{33AE5B0F-C563-4AEA-9E2E-1966E868B29B}" type="datetimeFigureOut">
              <a:rPr lang="sr-Latn-RS" smtClean="0"/>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8A61F65E-FFE8-4CA9-AB2B-62DABD046ABA}" type="slidenum">
              <a:rPr lang="sr-Latn-RS" smtClean="0"/>
            </a:fld>
            <a:endParaRPr lang="sr-Latn-R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r-Latn-RS"/>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sr-Latn-RS"/>
          </a:p>
        </p:txBody>
      </p:sp>
      <p:sp>
        <p:nvSpPr>
          <p:cNvPr id="4" name="Date Placeholder 3"/>
          <p:cNvSpPr>
            <a:spLocks noGrp="1"/>
          </p:cNvSpPr>
          <p:nvPr>
            <p:ph type="dt" sz="half" idx="10"/>
          </p:nvPr>
        </p:nvSpPr>
        <p:spPr/>
        <p:txBody>
          <a:bodyPr/>
          <a:lstStyle/>
          <a:p>
            <a:fld id="{33AE5B0F-C563-4AEA-9E2E-1966E868B29B}" type="datetimeFigureOut">
              <a:rPr lang="sr-Latn-RS" smtClean="0"/>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8A61F65E-FFE8-4CA9-AB2B-62DABD046ABA}" type="slidenum">
              <a:rPr lang="sr-Latn-RS" smtClean="0"/>
            </a:fld>
            <a:endParaRPr lang="sr-Latn-R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sr-Latn-R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sr-Latn-RS"/>
          </a:p>
        </p:txBody>
      </p:sp>
      <p:sp>
        <p:nvSpPr>
          <p:cNvPr id="4" name="Date Placeholder 3"/>
          <p:cNvSpPr>
            <a:spLocks noGrp="1"/>
          </p:cNvSpPr>
          <p:nvPr>
            <p:ph type="dt" sz="half" idx="10"/>
          </p:nvPr>
        </p:nvSpPr>
        <p:spPr/>
        <p:txBody>
          <a:bodyPr/>
          <a:lstStyle/>
          <a:p>
            <a:fld id="{33AE5B0F-C563-4AEA-9E2E-1966E868B29B}" type="datetimeFigureOut">
              <a:rPr lang="sr-Latn-RS" smtClean="0"/>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8A61F65E-FFE8-4CA9-AB2B-62DABD046ABA}" type="slidenum">
              <a:rPr lang="sr-Latn-RS" smtClean="0"/>
            </a:fld>
            <a:endParaRPr lang="sr-Latn-R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r-Latn-RS"/>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sr-Latn-RS"/>
          </a:p>
        </p:txBody>
      </p:sp>
      <p:sp>
        <p:nvSpPr>
          <p:cNvPr id="4" name="Date Placeholder 3"/>
          <p:cNvSpPr>
            <a:spLocks noGrp="1"/>
          </p:cNvSpPr>
          <p:nvPr>
            <p:ph type="dt" sz="half" idx="10"/>
          </p:nvPr>
        </p:nvSpPr>
        <p:spPr/>
        <p:txBody>
          <a:bodyPr/>
          <a:lstStyle/>
          <a:p>
            <a:fld id="{33AE5B0F-C563-4AEA-9E2E-1966E868B29B}" type="datetimeFigureOut">
              <a:rPr lang="sr-Latn-RS" smtClean="0"/>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8A61F65E-FFE8-4CA9-AB2B-62DABD046ABA}" type="slidenum">
              <a:rPr lang="sr-Latn-RS" smtClean="0"/>
            </a:fld>
            <a:endParaRPr lang="sr-Latn-R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sr-Latn-R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33AE5B0F-C563-4AEA-9E2E-1966E868B29B}" type="datetimeFigureOut">
              <a:rPr lang="sr-Latn-RS" smtClean="0"/>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8A61F65E-FFE8-4CA9-AB2B-62DABD046ABA}" type="slidenum">
              <a:rPr lang="sr-Latn-RS" smtClean="0"/>
            </a:fld>
            <a:endParaRPr lang="sr-Latn-R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r-Latn-RS"/>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sr-Latn-RS"/>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sr-Latn-RS"/>
          </a:p>
        </p:txBody>
      </p:sp>
      <p:sp>
        <p:nvSpPr>
          <p:cNvPr id="5" name="Date Placeholder 4"/>
          <p:cNvSpPr>
            <a:spLocks noGrp="1"/>
          </p:cNvSpPr>
          <p:nvPr>
            <p:ph type="dt" sz="half" idx="10"/>
          </p:nvPr>
        </p:nvSpPr>
        <p:spPr/>
        <p:txBody>
          <a:bodyPr/>
          <a:lstStyle/>
          <a:p>
            <a:fld id="{33AE5B0F-C563-4AEA-9E2E-1966E868B29B}" type="datetimeFigureOut">
              <a:rPr lang="sr-Latn-RS" smtClean="0"/>
            </a:fld>
            <a:endParaRPr lang="sr-Latn-RS"/>
          </a:p>
        </p:txBody>
      </p:sp>
      <p:sp>
        <p:nvSpPr>
          <p:cNvPr id="6" name="Footer Placeholder 5"/>
          <p:cNvSpPr>
            <a:spLocks noGrp="1"/>
          </p:cNvSpPr>
          <p:nvPr>
            <p:ph type="ftr" sz="quarter" idx="11"/>
          </p:nvPr>
        </p:nvSpPr>
        <p:spPr/>
        <p:txBody>
          <a:bodyPr/>
          <a:lstStyle/>
          <a:p>
            <a:endParaRPr lang="sr-Latn-RS"/>
          </a:p>
        </p:txBody>
      </p:sp>
      <p:sp>
        <p:nvSpPr>
          <p:cNvPr id="7" name="Slide Number Placeholder 6"/>
          <p:cNvSpPr>
            <a:spLocks noGrp="1"/>
          </p:cNvSpPr>
          <p:nvPr>
            <p:ph type="sldNum" sz="quarter" idx="12"/>
          </p:nvPr>
        </p:nvSpPr>
        <p:spPr/>
        <p:txBody>
          <a:bodyPr/>
          <a:lstStyle/>
          <a:p>
            <a:fld id="{8A61F65E-FFE8-4CA9-AB2B-62DABD046ABA}" type="slidenum">
              <a:rPr lang="sr-Latn-RS" smtClean="0"/>
            </a:fld>
            <a:endParaRPr lang="sr-Latn-R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sr-Latn-R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sr-Latn-R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sr-Latn-RS"/>
          </a:p>
        </p:txBody>
      </p:sp>
      <p:sp>
        <p:nvSpPr>
          <p:cNvPr id="7" name="Date Placeholder 6"/>
          <p:cNvSpPr>
            <a:spLocks noGrp="1"/>
          </p:cNvSpPr>
          <p:nvPr>
            <p:ph type="dt" sz="half" idx="10"/>
          </p:nvPr>
        </p:nvSpPr>
        <p:spPr/>
        <p:txBody>
          <a:bodyPr/>
          <a:lstStyle/>
          <a:p>
            <a:fld id="{33AE5B0F-C563-4AEA-9E2E-1966E868B29B}" type="datetimeFigureOut">
              <a:rPr lang="sr-Latn-RS" smtClean="0"/>
            </a:fld>
            <a:endParaRPr lang="sr-Latn-RS"/>
          </a:p>
        </p:txBody>
      </p:sp>
      <p:sp>
        <p:nvSpPr>
          <p:cNvPr id="8" name="Footer Placeholder 7"/>
          <p:cNvSpPr>
            <a:spLocks noGrp="1"/>
          </p:cNvSpPr>
          <p:nvPr>
            <p:ph type="ftr" sz="quarter" idx="11"/>
          </p:nvPr>
        </p:nvSpPr>
        <p:spPr/>
        <p:txBody>
          <a:bodyPr/>
          <a:lstStyle/>
          <a:p>
            <a:endParaRPr lang="sr-Latn-RS"/>
          </a:p>
        </p:txBody>
      </p:sp>
      <p:sp>
        <p:nvSpPr>
          <p:cNvPr id="9" name="Slide Number Placeholder 8"/>
          <p:cNvSpPr>
            <a:spLocks noGrp="1"/>
          </p:cNvSpPr>
          <p:nvPr>
            <p:ph type="sldNum" sz="quarter" idx="12"/>
          </p:nvPr>
        </p:nvSpPr>
        <p:spPr/>
        <p:txBody>
          <a:bodyPr/>
          <a:lstStyle/>
          <a:p>
            <a:fld id="{8A61F65E-FFE8-4CA9-AB2B-62DABD046ABA}" type="slidenum">
              <a:rPr lang="sr-Latn-RS" smtClean="0"/>
            </a:fld>
            <a:endParaRPr lang="sr-Latn-R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r-Latn-RS"/>
          </a:p>
        </p:txBody>
      </p:sp>
      <p:sp>
        <p:nvSpPr>
          <p:cNvPr id="3" name="Date Placeholder 2"/>
          <p:cNvSpPr>
            <a:spLocks noGrp="1"/>
          </p:cNvSpPr>
          <p:nvPr>
            <p:ph type="dt" sz="half" idx="10"/>
          </p:nvPr>
        </p:nvSpPr>
        <p:spPr/>
        <p:txBody>
          <a:bodyPr/>
          <a:lstStyle/>
          <a:p>
            <a:fld id="{33AE5B0F-C563-4AEA-9E2E-1966E868B29B}" type="datetimeFigureOut">
              <a:rPr lang="sr-Latn-RS" smtClean="0"/>
            </a:fld>
            <a:endParaRPr lang="sr-Latn-RS"/>
          </a:p>
        </p:txBody>
      </p:sp>
      <p:sp>
        <p:nvSpPr>
          <p:cNvPr id="4" name="Footer Placeholder 3"/>
          <p:cNvSpPr>
            <a:spLocks noGrp="1"/>
          </p:cNvSpPr>
          <p:nvPr>
            <p:ph type="ftr" sz="quarter" idx="11"/>
          </p:nvPr>
        </p:nvSpPr>
        <p:spPr/>
        <p:txBody>
          <a:bodyPr/>
          <a:lstStyle/>
          <a:p>
            <a:endParaRPr lang="sr-Latn-RS"/>
          </a:p>
        </p:txBody>
      </p:sp>
      <p:sp>
        <p:nvSpPr>
          <p:cNvPr id="5" name="Slide Number Placeholder 4"/>
          <p:cNvSpPr>
            <a:spLocks noGrp="1"/>
          </p:cNvSpPr>
          <p:nvPr>
            <p:ph type="sldNum" sz="quarter" idx="12"/>
          </p:nvPr>
        </p:nvSpPr>
        <p:spPr/>
        <p:txBody>
          <a:bodyPr/>
          <a:lstStyle/>
          <a:p>
            <a:fld id="{8A61F65E-FFE8-4CA9-AB2B-62DABD046ABA}" type="slidenum">
              <a:rPr lang="sr-Latn-RS" smtClean="0"/>
            </a:fld>
            <a:endParaRPr lang="sr-Latn-R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AE5B0F-C563-4AEA-9E2E-1966E868B29B}" type="datetimeFigureOut">
              <a:rPr lang="sr-Latn-RS" smtClean="0"/>
            </a:fld>
            <a:endParaRPr lang="sr-Latn-RS"/>
          </a:p>
        </p:txBody>
      </p:sp>
      <p:sp>
        <p:nvSpPr>
          <p:cNvPr id="3" name="Footer Placeholder 2"/>
          <p:cNvSpPr>
            <a:spLocks noGrp="1"/>
          </p:cNvSpPr>
          <p:nvPr>
            <p:ph type="ftr" sz="quarter" idx="11"/>
          </p:nvPr>
        </p:nvSpPr>
        <p:spPr/>
        <p:txBody>
          <a:bodyPr/>
          <a:lstStyle/>
          <a:p>
            <a:endParaRPr lang="sr-Latn-RS"/>
          </a:p>
        </p:txBody>
      </p:sp>
      <p:sp>
        <p:nvSpPr>
          <p:cNvPr id="4" name="Slide Number Placeholder 3"/>
          <p:cNvSpPr>
            <a:spLocks noGrp="1"/>
          </p:cNvSpPr>
          <p:nvPr>
            <p:ph type="sldNum" sz="quarter" idx="12"/>
          </p:nvPr>
        </p:nvSpPr>
        <p:spPr/>
        <p:txBody>
          <a:bodyPr/>
          <a:lstStyle/>
          <a:p>
            <a:fld id="{8A61F65E-FFE8-4CA9-AB2B-62DABD046ABA}" type="slidenum">
              <a:rPr lang="sr-Latn-RS" smtClean="0"/>
            </a:fld>
            <a:endParaRPr lang="sr-Latn-R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r-Latn-R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sr-Latn-R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33AE5B0F-C563-4AEA-9E2E-1966E868B29B}" type="datetimeFigureOut">
              <a:rPr lang="sr-Latn-RS" smtClean="0"/>
            </a:fld>
            <a:endParaRPr lang="sr-Latn-RS"/>
          </a:p>
        </p:txBody>
      </p:sp>
      <p:sp>
        <p:nvSpPr>
          <p:cNvPr id="6" name="Footer Placeholder 5"/>
          <p:cNvSpPr>
            <a:spLocks noGrp="1"/>
          </p:cNvSpPr>
          <p:nvPr>
            <p:ph type="ftr" sz="quarter" idx="11"/>
          </p:nvPr>
        </p:nvSpPr>
        <p:spPr/>
        <p:txBody>
          <a:bodyPr/>
          <a:lstStyle/>
          <a:p>
            <a:endParaRPr lang="sr-Latn-RS"/>
          </a:p>
        </p:txBody>
      </p:sp>
      <p:sp>
        <p:nvSpPr>
          <p:cNvPr id="7" name="Slide Number Placeholder 6"/>
          <p:cNvSpPr>
            <a:spLocks noGrp="1"/>
          </p:cNvSpPr>
          <p:nvPr>
            <p:ph type="sldNum" sz="quarter" idx="12"/>
          </p:nvPr>
        </p:nvSpPr>
        <p:spPr/>
        <p:txBody>
          <a:bodyPr/>
          <a:lstStyle/>
          <a:p>
            <a:fld id="{8A61F65E-FFE8-4CA9-AB2B-62DABD046ABA}" type="slidenum">
              <a:rPr lang="sr-Latn-RS" smtClean="0"/>
            </a:fld>
            <a:endParaRPr lang="sr-Latn-R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r-Latn-R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r-Latn-R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33AE5B0F-C563-4AEA-9E2E-1966E868B29B}" type="datetimeFigureOut">
              <a:rPr lang="sr-Latn-RS" smtClean="0"/>
            </a:fld>
            <a:endParaRPr lang="sr-Latn-RS"/>
          </a:p>
        </p:txBody>
      </p:sp>
      <p:sp>
        <p:nvSpPr>
          <p:cNvPr id="6" name="Footer Placeholder 5"/>
          <p:cNvSpPr>
            <a:spLocks noGrp="1"/>
          </p:cNvSpPr>
          <p:nvPr>
            <p:ph type="ftr" sz="quarter" idx="11"/>
          </p:nvPr>
        </p:nvSpPr>
        <p:spPr/>
        <p:txBody>
          <a:bodyPr/>
          <a:lstStyle/>
          <a:p>
            <a:endParaRPr lang="sr-Latn-RS"/>
          </a:p>
        </p:txBody>
      </p:sp>
      <p:sp>
        <p:nvSpPr>
          <p:cNvPr id="7" name="Slide Number Placeholder 6"/>
          <p:cNvSpPr>
            <a:spLocks noGrp="1"/>
          </p:cNvSpPr>
          <p:nvPr>
            <p:ph type="sldNum" sz="quarter" idx="12"/>
          </p:nvPr>
        </p:nvSpPr>
        <p:spPr/>
        <p:txBody>
          <a:bodyPr/>
          <a:lstStyle/>
          <a:p>
            <a:fld id="{8A61F65E-FFE8-4CA9-AB2B-62DABD046ABA}" type="slidenum">
              <a:rPr lang="sr-Latn-RS" smtClean="0"/>
            </a:fld>
            <a:endParaRPr lang="sr-Latn-R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sr-Latn-R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sr-Latn-R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AE5B0F-C563-4AEA-9E2E-1966E868B29B}" type="datetimeFigureOut">
              <a:rPr lang="sr-Latn-RS" smtClean="0"/>
            </a:fld>
            <a:endParaRPr lang="sr-Latn-R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r-Latn-R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61F65E-FFE8-4CA9-AB2B-62DABD046ABA}" type="slidenum">
              <a:rPr lang="sr-Latn-RS" smtClean="0"/>
            </a:fld>
            <a:endParaRPr lang="sr-Latn-R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sr-Latn-RS" dirty="0">
                <a:solidFill>
                  <a:schemeClr val="accent2">
                    <a:lumMod val="50000"/>
                  </a:schemeClr>
                </a:solidFill>
                <a:effectLst>
                  <a:outerShdw blurRad="38100" dist="38100" dir="2700000" algn="tl">
                    <a:srgbClr val="000000">
                      <a:alpha val="43137"/>
                    </a:srgbClr>
                  </a:outerShdw>
                </a:effectLst>
                <a:latin typeface="Bahnschrift Condensed" panose="020B0502040204020203" pitchFamily="34" charset="0"/>
              </a:rPr>
              <a:t>Mladi između porodice i škole</a:t>
            </a:r>
            <a:endParaRPr lang="sr-Latn-RS" dirty="0">
              <a:solidFill>
                <a:schemeClr val="accent2">
                  <a:lumMod val="50000"/>
                </a:schemeClr>
              </a:solidFill>
              <a:effectLst>
                <a:outerShdw blurRad="38100" dist="38100" dir="2700000" algn="tl">
                  <a:srgbClr val="000000">
                    <a:alpha val="43137"/>
                  </a:srgbClr>
                </a:outerShdw>
              </a:effectLst>
              <a:latin typeface="Bahnschrift Condensed" panose="020B0502040204020203" pitchFamily="34" charset="0"/>
            </a:endParaRPr>
          </a:p>
        </p:txBody>
      </p:sp>
      <p:sp>
        <p:nvSpPr>
          <p:cNvPr id="3" name="Subtitle 2"/>
          <p:cNvSpPr>
            <a:spLocks noGrp="1"/>
          </p:cNvSpPr>
          <p:nvPr>
            <p:ph type="subTitle" idx="1"/>
          </p:nvPr>
        </p:nvSpPr>
        <p:spPr/>
        <p:txBody>
          <a:bodyPr>
            <a:normAutofit/>
          </a:bodyPr>
          <a:lstStyle/>
          <a:p>
            <a:r>
              <a:rPr lang="sr-Latn-RS" sz="2800" dirty="0">
                <a:solidFill>
                  <a:schemeClr val="accent2">
                    <a:lumMod val="50000"/>
                  </a:schemeClr>
                </a:solidFill>
                <a:latin typeface="Bahnschrift Condensed" panose="020B0502040204020203" pitchFamily="34" charset="0"/>
              </a:rPr>
              <a:t>Elizabet Bek Hansen</a:t>
            </a:r>
            <a:endParaRPr lang="sr-Latn-RS" sz="2800" dirty="0">
              <a:solidFill>
                <a:schemeClr val="accent2">
                  <a:lumMod val="50000"/>
                </a:schemeClr>
              </a:solidFill>
              <a:latin typeface="Bahnschrift Condensed" panose="020B0502040204020203"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4">
            <a:lumMod val="60000"/>
            <a:lumOff val="4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p:txBody>
          <a:bodyPr>
            <a:normAutofit/>
          </a:bodyPr>
          <a:lstStyle/>
          <a:p>
            <a:pPr algn="ctr"/>
            <a:r>
              <a:rPr lang="sr-Latn-RS" sz="2400" dirty="0">
                <a:solidFill>
                  <a:schemeClr val="accent2">
                    <a:lumMod val="50000"/>
                  </a:schemeClr>
                </a:solidFill>
                <a:latin typeface="Bahnschrift Condensed" panose="020B0502040204020203" pitchFamily="34" charset="0"/>
              </a:rPr>
              <a:t>Sfera porodice i sfera škole su na različite načine značajne za razvitak mladih ljudi, u periodu njihovog života koji je ključan za upoznavanje sa kulturnim očekivanjima u širem smislu. Mladi ljudi organizuju veći deo svog vremena između sfere kuće i sfere škole, i važno je analizirati kako oni shvataju i kako se odnose prema njihovoj međusobnoj vezi. </a:t>
            </a:r>
            <a:endParaRPr lang="sr-Latn-RS" sz="2400" dirty="0">
              <a:solidFill>
                <a:schemeClr val="accent2">
                  <a:lumMod val="50000"/>
                </a:schemeClr>
              </a:solidFill>
              <a:latin typeface="Bahnschrift Condensed" panose="020B0502040204020203" pitchFamily="34" charset="0"/>
            </a:endParaRPr>
          </a:p>
        </p:txBody>
      </p:sp>
      <p:sp>
        <p:nvSpPr>
          <p:cNvPr id="4" name="Content Placeholder 3"/>
          <p:cNvSpPr>
            <a:spLocks noGrp="1"/>
          </p:cNvSpPr>
          <p:nvPr>
            <p:ph sz="half" idx="2"/>
          </p:nvPr>
        </p:nvSpPr>
        <p:spPr/>
        <p:txBody>
          <a:bodyPr>
            <a:normAutofit/>
          </a:bodyPr>
          <a:lstStyle/>
          <a:p>
            <a:pPr algn="ctr"/>
            <a:r>
              <a:rPr lang="sr-Latn-RS" sz="2400" dirty="0">
                <a:solidFill>
                  <a:schemeClr val="accent2">
                    <a:lumMod val="50000"/>
                  </a:schemeClr>
                </a:solidFill>
                <a:latin typeface="Bahnschrift Condensed" panose="020B0502040204020203" pitchFamily="34" charset="0"/>
              </a:rPr>
              <a:t>U ovom poglavlju koriste se dimenzije autonomije, povezanosti i regulisanja. Autonomija je proces postajanja nezavisnom individuom, povezanost se tiče odnosa između dece i roditelja, dok regulisanje predstavlja ograničenja koja nameću roditelji i škola. Polazna tačka analize je da postoji kompleksan međusobni odnos između ove tri dimenzije kada se porodica i škola posmatraju zajedno</a:t>
            </a:r>
            <a:r>
              <a:rPr lang="sr-Latn-RS" sz="2400" dirty="0"/>
              <a:t>.</a:t>
            </a:r>
            <a:endParaRPr lang="sr-Latn-R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4">
            <a:lumMod val="60000"/>
            <a:lumOff val="4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p:txBody>
          <a:bodyPr>
            <a:normAutofit/>
          </a:bodyPr>
          <a:lstStyle/>
          <a:p>
            <a:pPr algn="ctr"/>
            <a:r>
              <a:rPr lang="sr-Latn-RS" sz="2400" dirty="0">
                <a:solidFill>
                  <a:schemeClr val="accent2">
                    <a:lumMod val="50000"/>
                  </a:schemeClr>
                </a:solidFill>
                <a:latin typeface="Bahnschrift Condensed" panose="020B0502040204020203" pitchFamily="34" charset="0"/>
              </a:rPr>
              <a:t>Na primer, prelazak u srednju školu predstavlja važnu tranziciju. Mladi se suočavaju sa novim okruženjem, novim vršnjacima, nastavnicima, obavezama, što otežava roditeljima nadzor nad njihovim životom. Roditelji se mogu osećati manje sposobnima da kontrolišu svoju decu u tom periodu. U srednjoj školi odnos između nastavnika i učenika postaje formalniji, a saradnja između porodice i škole manje lična. </a:t>
            </a:r>
            <a:endParaRPr lang="sr-Latn-RS" sz="2400" dirty="0">
              <a:solidFill>
                <a:schemeClr val="accent2">
                  <a:lumMod val="50000"/>
                </a:schemeClr>
              </a:solidFill>
              <a:latin typeface="Bahnschrift Condensed" panose="020B0502040204020203" pitchFamily="34" charset="0"/>
            </a:endParaRPr>
          </a:p>
        </p:txBody>
      </p:sp>
      <p:sp>
        <p:nvSpPr>
          <p:cNvPr id="4" name="Content Placeholder 3"/>
          <p:cNvSpPr>
            <a:spLocks noGrp="1"/>
          </p:cNvSpPr>
          <p:nvPr>
            <p:ph sz="half" idx="2"/>
          </p:nvPr>
        </p:nvSpPr>
        <p:spPr/>
        <p:txBody>
          <a:bodyPr>
            <a:normAutofit/>
          </a:bodyPr>
          <a:lstStyle/>
          <a:p>
            <a:pPr algn="ctr"/>
            <a:r>
              <a:rPr lang="sr-Latn-RS" sz="2400" dirty="0">
                <a:solidFill>
                  <a:schemeClr val="accent2">
                    <a:lumMod val="50000"/>
                  </a:schemeClr>
                </a:solidFill>
                <a:latin typeface="Bahnschrift Condensed" panose="020B0502040204020203" pitchFamily="34" charset="0"/>
              </a:rPr>
              <a:t>Mladi, roditelji i nastavnici deluju iz različitih pozicija. Mladi imaju najmanje uticaja, ali najviše prostora za promene u odnosima sa roditeljima. Roditelji imaju autoritet u porodici, ali se od njih očekuje saradnja sa školom. Nastavnici imaju najuticajniju poziciju zbog institucionalnog autoriteta</a:t>
            </a:r>
            <a:r>
              <a:rPr lang="sr-Latn-RS" dirty="0">
                <a:solidFill>
                  <a:schemeClr val="accent2">
                    <a:lumMod val="50000"/>
                  </a:schemeClr>
                </a:solidFill>
                <a:latin typeface="Bahnschrift Condensed" panose="020B0502040204020203" pitchFamily="34" charset="0"/>
              </a:rPr>
              <a:t>.</a:t>
            </a:r>
            <a:endParaRPr lang="sr-Latn-RS" dirty="0">
              <a:solidFill>
                <a:schemeClr val="accent2">
                  <a:lumMod val="50000"/>
                </a:schemeClr>
              </a:solidFill>
              <a:latin typeface="Bahnschrift Condensed" panose="020B0502040204020203"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4">
            <a:lumMod val="60000"/>
            <a:lumOff val="40000"/>
          </a:schemeClr>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9309" y="1885071"/>
            <a:ext cx="10515600" cy="5372198"/>
          </a:xfrm>
        </p:spPr>
        <p:txBody>
          <a:bodyPr/>
          <a:lstStyle/>
          <a:p>
            <a:pPr algn="ctr"/>
            <a:r>
              <a:rPr lang="sr-Latn-RS" dirty="0">
                <a:solidFill>
                  <a:schemeClr val="accent2">
                    <a:lumMod val="50000"/>
                  </a:schemeClr>
                </a:solidFill>
                <a:latin typeface="Bahnschrift Condensed" panose="020B0502040204020203" pitchFamily="34" charset="0"/>
              </a:rPr>
              <a:t>Savremena adolescencija karakteriše se produženom zavisnošću od roditelja, te ova kontradikcija stvara dodatnu potrebu za pregovaranjem o autonomiji i kontroli. Istovremeno, postoji tenzija između potrebe za kontrolom i potrebe da se podstakne nezavisnost mladih. Ova ravnoteža se različito uspostavlja u porodici i školi. </a:t>
            </a:r>
            <a:endParaRPr lang="sr-Latn-RS" dirty="0">
              <a:solidFill>
                <a:schemeClr val="accent2">
                  <a:lumMod val="50000"/>
                </a:schemeClr>
              </a:solidFill>
              <a:latin typeface="Bahnschrift Condensed" panose="020B0502040204020203" pitchFamily="34" charset="0"/>
            </a:endParaRPr>
          </a:p>
          <a:p>
            <a:pPr algn="ctr"/>
            <a:r>
              <a:rPr lang="sr-Latn-RS" dirty="0">
                <a:solidFill>
                  <a:schemeClr val="accent2">
                    <a:lumMod val="50000"/>
                  </a:schemeClr>
                </a:solidFill>
                <a:latin typeface="Bahnschrift Condensed" panose="020B0502040204020203" pitchFamily="34" charset="0"/>
              </a:rPr>
              <a:t>Mladi su kao ključne elemente dobrog roditeljstva isticali povezanost i autonomiju uz regulisanje.</a:t>
            </a:r>
            <a:endParaRPr lang="sr-Latn-RS" dirty="0">
              <a:solidFill>
                <a:schemeClr val="accent2">
                  <a:lumMod val="50000"/>
                </a:schemeClr>
              </a:solidFill>
              <a:latin typeface="Bahnschrift Condensed" panose="020B0502040204020203" pitchFamily="34" charset="0"/>
            </a:endParaRPr>
          </a:p>
          <a:p>
            <a:endParaRPr lang="sr-Latn-R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4">
            <a:lumMod val="60000"/>
            <a:lumOff val="40000"/>
          </a:schemeClr>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1850" y="1983545"/>
            <a:ext cx="10515600" cy="4106106"/>
          </a:xfrm>
        </p:spPr>
        <p:txBody>
          <a:bodyPr/>
          <a:lstStyle/>
          <a:p>
            <a:pPr algn="ctr"/>
            <a:r>
              <a:rPr lang="sr-Latn-RS" dirty="0">
                <a:solidFill>
                  <a:schemeClr val="accent2">
                    <a:lumMod val="50000"/>
                  </a:schemeClr>
                </a:solidFill>
                <a:latin typeface="Bahnschrift Condensed" panose="020B0502040204020203" pitchFamily="34" charset="0"/>
              </a:rPr>
              <a:t>U školskom kontekstu, mladi su suočeni sa visokim stepenom regulisanja i očekivanjem poslušnosti. Od njih se očekuje da se ponašaju kao odgovorni učenici i prilagode pravilima. Iako većina učenika prihvata i podrazumeva školu, motivisanost opada tokom vremena. U prvoj godini većina voli školu, ali se taj procenat smanjuje tokom srednjoškolskog obrazovanja. Ovo opadanje motivacije može se tumačiti i kao pasivni oblik protesta u visoko regulisanom okruženju škole. </a:t>
            </a:r>
            <a:endParaRPr lang="sr-Latn-RS" dirty="0">
              <a:solidFill>
                <a:schemeClr val="accent2">
                  <a:lumMod val="50000"/>
                </a:schemeClr>
              </a:solidFill>
              <a:latin typeface="Bahnschrift Condensed" panose="020B0502040204020203"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4">
            <a:lumMod val="60000"/>
            <a:lumOff val="4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948690" y="798195"/>
            <a:ext cx="9881235" cy="5756910"/>
          </a:xfrm>
        </p:spPr>
        <p:txBody>
          <a:bodyPr>
            <a:normAutofit lnSpcReduction="20000"/>
          </a:bodyPr>
          <a:lstStyle/>
          <a:p>
            <a:r>
              <a:rPr lang="sr-Latn-RS" dirty="0">
                <a:solidFill>
                  <a:schemeClr val="accent2">
                    <a:lumMod val="50000"/>
                  </a:schemeClr>
                </a:solidFill>
                <a:latin typeface="Bahnschrift Condensed" panose="020B0502040204020203" pitchFamily="34" charset="0"/>
              </a:rPr>
              <a:t>Ove razlike odražavaju napetost između tradicionalnih i savremenih obrazovnih pristupa.</a:t>
            </a:r>
            <a:endParaRPr lang="sr-Latn-RS" dirty="0">
              <a:solidFill>
                <a:schemeClr val="accent2">
                  <a:lumMod val="50000"/>
                </a:schemeClr>
              </a:solidFill>
              <a:latin typeface="Bahnschrift Condensed" panose="020B0502040204020203" pitchFamily="34" charset="0"/>
            </a:endParaRPr>
          </a:p>
          <a:p>
            <a:r>
              <a:rPr lang="sr-Latn-RS" dirty="0">
                <a:solidFill>
                  <a:schemeClr val="accent2">
                    <a:lumMod val="50000"/>
                  </a:schemeClr>
                </a:solidFill>
                <a:latin typeface="Bahnschrift Condensed" panose="020B0502040204020203" pitchFamily="34" charset="0"/>
              </a:rPr>
              <a:t>Saradnja funkcioniše dok nema problema, ali postaje složenija kada se pojave teškoće, naročito kod nemotivisanih učenika. Model autonomije, povezanosti i regulisanja pokazuje da postoji jasna razlika između porodičnog i školskog konteksta.</a:t>
            </a:r>
            <a:endParaRPr lang="sr-Latn-RS" dirty="0">
              <a:solidFill>
                <a:schemeClr val="accent2">
                  <a:lumMod val="50000"/>
                </a:schemeClr>
              </a:solidFill>
              <a:latin typeface="Bahnschrift Condensed" panose="020B0502040204020203" pitchFamily="34" charset="0"/>
            </a:endParaRPr>
          </a:p>
          <a:p>
            <a:r>
              <a:rPr lang="sr-Latn-RS" dirty="0">
                <a:solidFill>
                  <a:schemeClr val="accent2">
                    <a:lumMod val="50000"/>
                  </a:schemeClr>
                </a:solidFill>
                <a:latin typeface="Bahnschrift Condensed" panose="020B0502040204020203" pitchFamily="34" charset="0"/>
              </a:rPr>
              <a:t>U porodici, odnos je dinamičan i zasnovan na pregovaranju između autonomije i povezanosti.</a:t>
            </a:r>
            <a:endParaRPr lang="sr-Latn-RS" dirty="0">
              <a:solidFill>
                <a:schemeClr val="accent2">
                  <a:lumMod val="50000"/>
                </a:schemeClr>
              </a:solidFill>
              <a:latin typeface="Bahnschrift Condensed" panose="020B0502040204020203" pitchFamily="34" charset="0"/>
            </a:endParaRPr>
          </a:p>
          <a:p>
            <a:r>
              <a:rPr lang="sr-Latn-RS" dirty="0">
                <a:solidFill>
                  <a:schemeClr val="accent2">
                    <a:lumMod val="50000"/>
                  </a:schemeClr>
                </a:solidFill>
                <a:latin typeface="Bahnschrift Condensed" panose="020B0502040204020203" pitchFamily="34" charset="0"/>
              </a:rPr>
              <a:t>U školi, odnos je formalniji i manje fleksibilan. Mladi razdvajaju ove dve sfere i ne vide školu kao deo dobrog roditeljstva, dok roditelji i institucije teže njihovom povezivanju. Iako saradnja između porodice i škole funkcioniše za većinu učenika, ona nije dovoljna za one koji imaju probleme. U tim slučajevima potrebni su fleksibilniji i individualizovani pristupi.</a:t>
            </a:r>
            <a:endParaRPr lang="sr-Latn-RS" dirty="0">
              <a:solidFill>
                <a:schemeClr val="accent2">
                  <a:lumMod val="50000"/>
                </a:schemeClr>
              </a:solidFill>
              <a:latin typeface="Bahnschrift Condensed" panose="020B0502040204020203" pitchFamily="34" charset="0"/>
            </a:endParaRPr>
          </a:p>
          <a:p>
            <a:endParaRPr lang="sr-Latn-R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4">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sr-Latn-RS" dirty="0">
                <a:solidFill>
                  <a:schemeClr val="accent2">
                    <a:lumMod val="50000"/>
                  </a:schemeClr>
                </a:solidFill>
                <a:latin typeface="Bahnschrift Condensed" panose="020B0502040204020203" pitchFamily="34" charset="0"/>
              </a:rPr>
              <a:t>Hvala na pažnji!</a:t>
            </a:r>
            <a:endParaRPr lang="sr-Latn-RS" dirty="0">
              <a:solidFill>
                <a:schemeClr val="accent2">
                  <a:lumMod val="50000"/>
                </a:schemeClr>
              </a:solidFill>
              <a:latin typeface="Bahnschrift Condensed" panose="020B0502040204020203" pitchFamily="34" charset="0"/>
            </a:endParaRPr>
          </a:p>
        </p:txBody>
      </p:sp>
      <p:sp>
        <p:nvSpPr>
          <p:cNvPr id="3" name="Subtitle 2"/>
          <p:cNvSpPr>
            <a:spLocks noGrp="1"/>
          </p:cNvSpPr>
          <p:nvPr>
            <p:ph type="subTitle" idx="1"/>
          </p:nvPr>
        </p:nvSpPr>
        <p:spPr/>
        <p:txBody>
          <a:bodyPr/>
          <a:lstStyle/>
          <a:p>
            <a:r>
              <a:rPr lang="sr-Latn-RS" dirty="0">
                <a:solidFill>
                  <a:schemeClr val="accent2">
                    <a:lumMod val="50000"/>
                  </a:schemeClr>
                </a:solidFill>
              </a:rPr>
              <a:t>Anđela Nikolić SO22/74</a:t>
            </a:r>
            <a:endParaRPr lang="sr-Latn-RS" dirty="0">
              <a:solidFill>
                <a:schemeClr val="accent2">
                  <a:lumMod val="50000"/>
                </a:schemeClr>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3207</Words>
  <Application>WPS Presentation</Application>
  <PresentationFormat>Widescreen</PresentationFormat>
  <Paragraphs>28</Paragraphs>
  <Slides>7</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7</vt:i4>
      </vt:variant>
    </vt:vector>
  </HeadingPairs>
  <TitlesOfParts>
    <vt:vector size="16" baseType="lpstr">
      <vt:lpstr>Arial</vt:lpstr>
      <vt:lpstr>SimSun</vt:lpstr>
      <vt:lpstr>Wingdings</vt:lpstr>
      <vt:lpstr>Bahnschrift Condensed</vt:lpstr>
      <vt:lpstr>Microsoft YaHei</vt:lpstr>
      <vt:lpstr>Arial Unicode MS</vt:lpstr>
      <vt:lpstr>Calibri Light</vt:lpstr>
      <vt:lpstr>Calibri</vt:lpstr>
      <vt:lpstr>Office Theme</vt:lpstr>
      <vt:lpstr>Mladi između porodice i škole</vt:lpstr>
      <vt:lpstr>PowerPoint 演示文稿</vt:lpstr>
      <vt:lpstr>PowerPoint 演示文稿</vt:lpstr>
      <vt:lpstr>PowerPoint 演示文稿</vt:lpstr>
      <vt:lpstr>PowerPoint 演示文稿</vt:lpstr>
      <vt:lpstr>PowerPoint 演示文稿</vt:lpstr>
      <vt:lpstr>Hvala na pažnji!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Katarina</dc:creator>
  <cp:lastModifiedBy>smiljka tomanovic</cp:lastModifiedBy>
  <cp:revision>4</cp:revision>
  <dcterms:created xsi:type="dcterms:W3CDTF">2026-05-04T11:27:00Z</dcterms:created>
  <dcterms:modified xsi:type="dcterms:W3CDTF">2026-05-04T13:45:44Z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E8EA7FE49EF247EB9C4072E5D80AC8A4_13</vt:lpwstr>
  </property>
  <property fmtid="{D5CDD505-2E9C-101B-9397-08002B2CF9AE}" pid="3" name="KSOProductBuildVer">
    <vt:lpwstr>1033-12.1.0.25242</vt:lpwstr>
  </property>
</Properties>
</file>