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71" r:id="rId8"/>
    <p:sldId id="272" r:id="rId9"/>
    <p:sldId id="257" r:id="rId10"/>
    <p:sldId id="258" r:id="rId11"/>
    <p:sldId id="265" r:id="rId12"/>
    <p:sldId id="259" r:id="rId13"/>
    <p:sldId id="260" r:id="rId14"/>
    <p:sldId id="273" r:id="rId15"/>
    <p:sldId id="261" r:id="rId16"/>
    <p:sldId id="267" r:id="rId17"/>
    <p:sldId id="262" r:id="rId18"/>
    <p:sldId id="266" r:id="rId19"/>
    <p:sldId id="263" r:id="rId20"/>
    <p:sldId id="264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D4CB18-D737-47F3-A80E-C02BAA637FD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002384-8C32-47C6-B09A-3C86126241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1143000"/>
          </a:xfrm>
        </p:spPr>
        <p:txBody>
          <a:bodyPr/>
          <a:lstStyle/>
          <a:p>
            <a:r>
              <a:rPr lang="sr-Latn-RS" sz="2600" dirty="0" smtClean="0"/>
              <a:t>Kulturna istorija srednjeg veka 1000-1500. godine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2"/>
                </a:solidFill>
              </a:rPr>
              <a:t>Razvoj dvorske kulture na poznosrednjovekovnom Zapadu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 lnSpcReduction="10000"/>
          </a:bodyPr>
          <a:lstStyle/>
          <a:p>
            <a:r>
              <a:rPr lang="sr-Latn-RS" b="1" u="sng" dirty="0"/>
              <a:t>Džofri od Monmauta</a:t>
            </a:r>
            <a:r>
              <a:rPr lang="sr-Latn-RS" dirty="0"/>
              <a:t> (prva polovina 12.veka): Istorija kraljeva Britanije; meša keltske narativne tradicije o legendarnom kralju Arturu sa poznatim istorijskim faktima.</a:t>
            </a:r>
            <a:endParaRPr lang="en-US" dirty="0"/>
          </a:p>
          <a:p>
            <a:r>
              <a:rPr lang="sr-Latn-RS" dirty="0"/>
              <a:t>G</a:t>
            </a:r>
            <a:r>
              <a:rPr lang="sr-Latn-RS" dirty="0" smtClean="0"/>
              <a:t>lorifikacija </a:t>
            </a:r>
            <a:r>
              <a:rPr lang="sr-Latn-RS" dirty="0"/>
              <a:t>anglo-normanskog kraljevstva; davanje </a:t>
            </a:r>
            <a:r>
              <a:rPr lang="sr-Latn-RS" b="1" dirty="0"/>
              <a:t>mističnih i istorijskih korena novom normanskom režimu </a:t>
            </a:r>
            <a:r>
              <a:rPr lang="sr-Latn-RS" b="1" dirty="0" smtClean="0"/>
              <a:t>Plantageneta</a:t>
            </a:r>
            <a:r>
              <a:rPr lang="sr-Latn-RS" dirty="0" smtClean="0"/>
              <a:t>. </a:t>
            </a:r>
            <a:endParaRPr lang="en-US" dirty="0"/>
          </a:p>
          <a:p>
            <a:r>
              <a:rPr lang="sr-Latn-RS" dirty="0"/>
              <a:t>U</a:t>
            </a:r>
            <a:r>
              <a:rPr lang="sr-Latn-RS" dirty="0" smtClean="0"/>
              <a:t>nosi </a:t>
            </a:r>
            <a:r>
              <a:rPr lang="sr-Latn-RS" dirty="0"/>
              <a:t>nova merila vrednosti u dvorski </a:t>
            </a:r>
            <a:r>
              <a:rPr lang="sr-Latn-RS" dirty="0" smtClean="0"/>
              <a:t>život.</a:t>
            </a:r>
          </a:p>
          <a:p>
            <a:r>
              <a:rPr lang="sr-Latn-RS" dirty="0"/>
              <a:t>P</a:t>
            </a:r>
            <a:r>
              <a:rPr lang="sr-Latn-RS" dirty="0" smtClean="0"/>
              <a:t>ortret </a:t>
            </a:r>
            <a:r>
              <a:rPr lang="sr-Latn-RS" dirty="0"/>
              <a:t>kralja Artura utro je put ambicioznim projektima Plantageneta  (genealogija kralja Artura izvedena od Trojanaca, a njegove pretke povezuje sa Julijem Cezarom); Artur prikazan kao srednjovekovni hrišćanski kralj, imago Caroli </a:t>
            </a:r>
            <a:r>
              <a:rPr lang="sr-Latn-RS" dirty="0" smtClean="0"/>
              <a:t>Magni.</a:t>
            </a:r>
            <a:endParaRPr lang="en-US" dirty="0"/>
          </a:p>
          <a:p>
            <a:r>
              <a:rPr lang="sr-Latn-RS" dirty="0"/>
              <a:t>R</a:t>
            </a:r>
            <a:r>
              <a:rPr lang="sr-Latn-RS" dirty="0" smtClean="0"/>
              <a:t>azlika </a:t>
            </a:r>
            <a:r>
              <a:rPr lang="sr-Latn-RS" dirty="0"/>
              <a:t>– motiv u borbi je žudnja za ličnom slavom, a ne za višim ciljevima; slavljenje Arturovih vrlina, njegove velikodušne prirode, držanje prema poraženom </a:t>
            </a:r>
            <a:r>
              <a:rPr lang="sr-Latn-RS" dirty="0" smtClean="0"/>
              <a:t>neprijatelju</a:t>
            </a:r>
            <a:r>
              <a:rPr lang="sr-Latn-RS" dirty="0"/>
              <a:t>, svečani izgled njegovog dvora u </a:t>
            </a:r>
            <a:r>
              <a:rPr lang="sr-Latn-RS" dirty="0" smtClean="0"/>
              <a:t>Kamelotu.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Portret kralja Artura iz rukopisa </a:t>
            </a:r>
            <a:r>
              <a:rPr lang="sr-Latn-RS" i="1" dirty="0" smtClean="0">
                <a:solidFill>
                  <a:schemeClr val="bg1"/>
                </a:solidFill>
              </a:rPr>
              <a:t>Istorije kraljeva Britanije</a:t>
            </a:r>
            <a:r>
              <a:rPr lang="sr-Latn-RS" dirty="0" smtClean="0">
                <a:solidFill>
                  <a:schemeClr val="bg1"/>
                </a:solidFill>
              </a:rPr>
              <a:t> Džofrija of Monmauta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00224"/>
            <a:ext cx="6959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sr-Latn-RS" b="1" dirty="0"/>
              <a:t>L</a:t>
            </a:r>
            <a:r>
              <a:rPr lang="sr-Latn-RS" b="1" dirty="0" smtClean="0"/>
              <a:t>egenda </a:t>
            </a:r>
            <a:r>
              <a:rPr lang="sr-Latn-RS" b="1" dirty="0"/>
              <a:t>o kralju Arturu proširila se u Francusku i inspirisala </a:t>
            </a:r>
            <a:r>
              <a:rPr lang="sr-Latn-RS" b="1" dirty="0" smtClean="0"/>
              <a:t>delo</a:t>
            </a:r>
            <a:r>
              <a:rPr lang="sr-Latn-RS" dirty="0"/>
              <a:t> </a:t>
            </a:r>
            <a:r>
              <a:rPr lang="sr-Latn-RS" b="1" dirty="0" smtClean="0"/>
              <a:t>Kretijena </a:t>
            </a:r>
            <a:r>
              <a:rPr lang="sr-Latn-RS" b="1" dirty="0"/>
              <a:t>de Troa</a:t>
            </a:r>
            <a:r>
              <a:rPr lang="sr-Latn-RS" dirty="0"/>
              <a:t> (1135-1183) koji je napisao romansu o </a:t>
            </a:r>
            <a:r>
              <a:rPr lang="sr-Latn-RS" dirty="0" smtClean="0"/>
              <a:t>Lanselotu.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sr-Latn-RS" b="1" dirty="0"/>
              <a:t>Lanselot </a:t>
            </a:r>
            <a:r>
              <a:rPr lang="sr-Latn-RS" dirty="0"/>
              <a:t>je popularna priča pripovedana na dvorovima, ali i čitana (deo </a:t>
            </a:r>
            <a:r>
              <a:rPr lang="sr-Latn-RS" dirty="0" smtClean="0"/>
              <a:t>pisane poznosrednjovekovne </a:t>
            </a:r>
            <a:r>
              <a:rPr lang="sr-Latn-RS" dirty="0"/>
              <a:t>kulture kao novitet u odnosu na dotadašnju isključivo usmenu tradiciju); upotreba žanrovskih konvencija: junak pripovesti prolazi korz različita iskušenja ne bi li zadobio ljubav kraljice Gvinerve.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b="1" dirty="0"/>
              <a:t>G</a:t>
            </a:r>
            <a:r>
              <a:rPr lang="sr-Latn-RS" b="1" dirty="0" smtClean="0"/>
              <a:t>lavne </a:t>
            </a:r>
            <a:r>
              <a:rPr lang="sr-Latn-RS" b="1" dirty="0"/>
              <a:t>teme plemićke dvorske kulture: motiv zabranjene (ometene) </a:t>
            </a:r>
            <a:r>
              <a:rPr lang="sr-Latn-RS" b="1" dirty="0" smtClean="0"/>
              <a:t>ljubavi</a:t>
            </a:r>
            <a:r>
              <a:rPr lang="sr-Latn-RS" dirty="0" smtClean="0"/>
              <a:t>; </a:t>
            </a:r>
            <a:r>
              <a:rPr lang="sr-Latn-RS" dirty="0"/>
              <a:t>(Gvinerva je žena junakovog feudalnog gospodara kralja Artura); stihovani roman o nedostižnoj dami vitezovog srca, prepreke i iskušenja u ostvarivanju </a:t>
            </a:r>
            <a:r>
              <a:rPr lang="sr-Latn-RS" dirty="0" smtClean="0"/>
              <a:t>ljubavi</a:t>
            </a:r>
            <a:r>
              <a:rPr lang="sr-Latn-RS" dirty="0"/>
              <a:t>.</a:t>
            </a:r>
            <a:endParaRPr lang="en-US" dirty="0"/>
          </a:p>
          <a:p>
            <a:r>
              <a:rPr lang="sr-Latn-RS" dirty="0"/>
              <a:t>patron Kretijena de Troa bila je grofica Marija od Šampanje, kćer Alijenore i Luja VII; po rečima pisca, ona je direktno nadahnula njegov </a:t>
            </a:r>
            <a:r>
              <a:rPr lang="sr-Latn-RS" dirty="0" smtClean="0"/>
              <a:t>roman.</a:t>
            </a:r>
          </a:p>
          <a:p>
            <a:pPr lvl="0"/>
            <a:r>
              <a:rPr lang="sr-Latn-RS" u="sng" dirty="0"/>
              <a:t>M</a:t>
            </a:r>
            <a:r>
              <a:rPr lang="sr-Latn-RS" u="sng" dirty="0" smtClean="0"/>
              <a:t>oda </a:t>
            </a:r>
            <a:r>
              <a:rPr lang="sr-Latn-RS" u="sng" dirty="0"/>
              <a:t>romantične ljubavne književnosti i dvorske lirike </a:t>
            </a:r>
            <a:r>
              <a:rPr lang="sr-Latn-RS" u="sng" dirty="0" smtClean="0"/>
              <a:t>se širi po </a:t>
            </a:r>
            <a:r>
              <a:rPr lang="sr-Latn-RS" u="sng" dirty="0"/>
              <a:t>evropskim </a:t>
            </a:r>
            <a:r>
              <a:rPr lang="sr-Latn-RS" u="sng" dirty="0" smtClean="0"/>
              <a:t>dvorovima.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Marija od Šampanje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62545"/>
            <a:ext cx="3630930" cy="45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sr-Latn-RS" dirty="0" smtClean="0"/>
              <a:t>U Nemačkoj, </a:t>
            </a:r>
            <a:r>
              <a:rPr lang="sr-Latn-RS" u="sng" dirty="0"/>
              <a:t>chansons de geste neposredno se prepliću sa popularnošću </a:t>
            </a:r>
            <a:r>
              <a:rPr lang="sr-Latn-RS" b="1" u="sng" dirty="0"/>
              <a:t>Sage o Nibelunzima</a:t>
            </a:r>
            <a:r>
              <a:rPr lang="sr-Latn-RS" dirty="0"/>
              <a:t> koja je čuvala </a:t>
            </a:r>
            <a:r>
              <a:rPr lang="sr-Latn-RS" b="1" dirty="0"/>
              <a:t>tradicije germanske mitologije</a:t>
            </a:r>
            <a:r>
              <a:rPr lang="sr-Latn-RS" dirty="0"/>
              <a:t>; </a:t>
            </a:r>
            <a:r>
              <a:rPr lang="sr-Latn-RS" b="1" dirty="0"/>
              <a:t>zasnovane na usmenoj </a:t>
            </a:r>
            <a:r>
              <a:rPr lang="sr-Latn-RS" b="1" dirty="0" smtClean="0"/>
              <a:t>tradiciji</a:t>
            </a:r>
            <a:r>
              <a:rPr lang="sr-Latn-RS" b="1" dirty="0"/>
              <a:t>, ove pripovesti o </a:t>
            </a:r>
            <a:r>
              <a:rPr lang="sr-Latn-RS" b="1" dirty="0" smtClean="0"/>
              <a:t>heroizmu</a:t>
            </a:r>
            <a:r>
              <a:rPr lang="sr-Latn-RS" b="1" dirty="0"/>
              <a:t>, o magičkoj prošlosti</a:t>
            </a:r>
            <a:r>
              <a:rPr lang="sr-Latn-RS" dirty="0"/>
              <a:t> koje su sezale duboko u predhiršćansko, germansko doba, konačno su </a:t>
            </a:r>
            <a:r>
              <a:rPr lang="sr-Latn-RS" b="1" dirty="0"/>
              <a:t>zapisane tokom poslednje dve decenije </a:t>
            </a:r>
            <a:r>
              <a:rPr lang="sr-Latn-RS" b="1" dirty="0" smtClean="0"/>
              <a:t>12.veka.</a:t>
            </a:r>
          </a:p>
          <a:p>
            <a:r>
              <a:rPr lang="sr-Latn-RS" dirty="0"/>
              <a:t>U</a:t>
            </a:r>
            <a:r>
              <a:rPr lang="sr-Latn-RS" dirty="0" smtClean="0"/>
              <a:t> </a:t>
            </a:r>
            <a:r>
              <a:rPr lang="sr-Latn-RS" dirty="0"/>
              <a:t>isto vreme nastaje, na temeljima istorijskih događaja vezanih za špansku </a:t>
            </a:r>
            <a:r>
              <a:rPr lang="sr-Latn-RS" dirty="0" smtClean="0"/>
              <a:t>rekonkistu, </a:t>
            </a:r>
            <a:r>
              <a:rPr lang="sr-Latn-RS" b="1" dirty="0"/>
              <a:t>poema El Sid</a:t>
            </a:r>
            <a:r>
              <a:rPr lang="sr-Latn-RS" dirty="0"/>
              <a:t> o herojskim delima hrišćanskog </a:t>
            </a:r>
            <a:r>
              <a:rPr lang="sr-Latn-RS" dirty="0" smtClean="0"/>
              <a:t>ratnika.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Početak </a:t>
            </a:r>
            <a:r>
              <a:rPr lang="sr-Latn-RS" i="1" dirty="0" smtClean="0">
                <a:solidFill>
                  <a:schemeClr val="bg1"/>
                </a:solidFill>
              </a:rPr>
              <a:t>Pesme o Nibelunzima 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u rukopisu XIII v.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8" y="1524000"/>
            <a:ext cx="34127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sr-Latn-RS" b="1" u="sng" dirty="0" smtClean="0"/>
              <a:t>Trubadurska poezija</a:t>
            </a:r>
            <a:r>
              <a:rPr lang="sr-Latn-RS" b="1" dirty="0" smtClean="0"/>
              <a:t>: </a:t>
            </a:r>
            <a:r>
              <a:rPr lang="sr-Latn-RS" b="1" dirty="0"/>
              <a:t>nastaje u Francuskoj tokom 11.veka</a:t>
            </a:r>
            <a:r>
              <a:rPr lang="sr-Latn-RS" dirty="0"/>
              <a:t>; ova poezija bila je praćena muzikom i uživala je ogromnu popularnost, a njena centralna tema je </a:t>
            </a:r>
            <a:r>
              <a:rPr lang="sr-Latn-RS" b="1" dirty="0"/>
              <a:t>romantična ljubav</a:t>
            </a:r>
            <a:r>
              <a:rPr lang="sr-Latn-RS" dirty="0"/>
              <a:t>; ta ljubav je neka vrsta bolesti, jer je reč o ometenoj ljubavi, koja, iz razloga kodeksa časti i viteštva, ne može biti konzumirana; drugi važan motiv je </a:t>
            </a:r>
            <a:r>
              <a:rPr lang="sr-Latn-RS" b="1" dirty="0"/>
              <a:t>razdvojenost ljubavnika </a:t>
            </a:r>
            <a:r>
              <a:rPr lang="sr-Latn-RS" dirty="0"/>
              <a:t>(realnost krstaških ratova); ljubavnik odlazi na hodočašće, ili ga zarobljavaju nevernici ili prilazi kroz iskušenja hrabrosti i fizičke snage ne bi li bio bliže predmetu svog </a:t>
            </a:r>
            <a:r>
              <a:rPr lang="sr-Latn-RS" dirty="0" smtClean="0"/>
              <a:t>obožavanja.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Trubaduri, XIV vek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6172200" cy="4992859"/>
          </a:xfrm>
        </p:spPr>
      </p:pic>
    </p:spTree>
    <p:extLst>
      <p:ext uri="{BB962C8B-B14F-4D97-AF65-F5344CB8AC3E}">
        <p14:creationId xmlns:p14="http://schemas.microsoft.com/office/powerpoint/2010/main" val="16936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r>
              <a:rPr lang="sr-Latn-RS" dirty="0"/>
              <a:t>U</a:t>
            </a:r>
            <a:r>
              <a:rPr lang="sr-Latn-RS" dirty="0" smtClean="0"/>
              <a:t>koliko </a:t>
            </a:r>
            <a:r>
              <a:rPr lang="sr-Latn-RS" dirty="0"/>
              <a:t>je ljubav realizovana, po pravilu je reč o skrivenoj, zabranjenoj delatnosti: popularnost pesama nazvanih </a:t>
            </a:r>
            <a:r>
              <a:rPr lang="sr-Latn-RS" b="1" i="1" dirty="0"/>
              <a:t>alba</a:t>
            </a:r>
            <a:r>
              <a:rPr lang="sr-Latn-RS" dirty="0"/>
              <a:t> (zora), u kojima se ljubavnici bude u praskozorje probuđeni pojem ptica i moraju se brzo rastati; </a:t>
            </a:r>
            <a:r>
              <a:rPr lang="sr-Latn-RS" b="1" dirty="0"/>
              <a:t>pastorala </a:t>
            </a:r>
            <a:r>
              <a:rPr lang="sr-Latn-RS" dirty="0"/>
              <a:t>neretko se javlja u dijaloškoj formi, pripoveda o nevinoj pastirici koju zavodi vitez; sačuvane su i neke satirične pesme političkog sadržaja – </a:t>
            </a:r>
            <a:r>
              <a:rPr lang="sr-Latn-RS" b="1" dirty="0"/>
              <a:t>sirventes</a:t>
            </a:r>
            <a:r>
              <a:rPr lang="sr-Latn-RS" dirty="0"/>
              <a:t>. </a:t>
            </a:r>
            <a:endParaRPr lang="en-US" dirty="0"/>
          </a:p>
          <a:p>
            <a:pPr lvl="0"/>
            <a:r>
              <a:rPr lang="sr-Latn-RS" b="1" dirty="0"/>
              <a:t>P</a:t>
            </a:r>
            <a:r>
              <a:rPr lang="sr-Latn-RS" b="1" dirty="0" smtClean="0"/>
              <a:t>esme </a:t>
            </a:r>
            <a:r>
              <a:rPr lang="sr-Latn-RS" b="1" dirty="0"/>
              <a:t>su pisane na langue d’oc </a:t>
            </a:r>
            <a:r>
              <a:rPr lang="sr-Latn-RS" dirty="0"/>
              <a:t>– vernakularni jezik Francuskog </a:t>
            </a:r>
            <a:r>
              <a:rPr lang="sr-Latn-RS" dirty="0" smtClean="0"/>
              <a:t>juga.</a:t>
            </a:r>
            <a:endParaRPr lang="en-US" dirty="0"/>
          </a:p>
          <a:p>
            <a:r>
              <a:rPr lang="sr-Latn-RS" dirty="0"/>
              <a:t>B</a:t>
            </a:r>
            <a:r>
              <a:rPr lang="sr-Latn-RS" dirty="0" smtClean="0"/>
              <a:t>rakom </a:t>
            </a:r>
            <a:r>
              <a:rPr lang="sr-Latn-RS" dirty="0"/>
              <a:t>Luja VII i Alijenore </a:t>
            </a:r>
            <a:r>
              <a:rPr lang="sr-Latn-RS" dirty="0" smtClean="0"/>
              <a:t>Akvitanske </a:t>
            </a:r>
            <a:r>
              <a:rPr lang="sr-Latn-RS" dirty="0"/>
              <a:t>sklopljenim 1137. trubaduri prelaze u severnu Francusku (truveri); </a:t>
            </a:r>
            <a:r>
              <a:rPr lang="sr-Latn-RS" b="1" dirty="0"/>
              <a:t>truveri pišu poeziju na jeziku severa – langue </a:t>
            </a:r>
            <a:r>
              <a:rPr lang="sr-Latn-RS" b="1" dirty="0" smtClean="0"/>
              <a:t>d’oil.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2736850"/>
            <a:ext cx="4800600" cy="12192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solidFill>
                  <a:schemeClr val="bg1"/>
                </a:solidFill>
              </a:rPr>
              <a:t>Dvorac Vensan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444500"/>
            <a:ext cx="4352925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/>
          </a:bodyPr>
          <a:lstStyle/>
          <a:p>
            <a:r>
              <a:rPr lang="sr-Latn-RS" dirty="0"/>
              <a:t>Alijenora unuka grofa Gijoma IX od Akvitanije - ljubitelj poezije i patron pesnika i muzičara; Alijenorinom udajom za Henrija II truveri odlaze na Britanska ostrva</a:t>
            </a:r>
            <a:r>
              <a:rPr lang="sr-Latn-RS" dirty="0" smtClean="0"/>
              <a:t>.</a:t>
            </a:r>
          </a:p>
          <a:p>
            <a:r>
              <a:rPr lang="sr-Latn-RS" dirty="0"/>
              <a:t>U</a:t>
            </a:r>
            <a:r>
              <a:rPr lang="sr-Latn-RS" dirty="0" smtClean="0"/>
              <a:t> Nemačkoj </a:t>
            </a:r>
            <a:r>
              <a:rPr lang="sr-Latn-RS" dirty="0"/>
              <a:t>truvere nazivaju </a:t>
            </a:r>
            <a:r>
              <a:rPr lang="sr-Latn-RS" b="1" dirty="0"/>
              <a:t>minezengerima</a:t>
            </a:r>
            <a:r>
              <a:rPr lang="sr-Latn-RS" dirty="0"/>
              <a:t> (pevaju o apstraktnoj ljubavi – Minne) sa naglašenom religioznom </a:t>
            </a:r>
            <a:r>
              <a:rPr lang="sr-Latn-RS" dirty="0" smtClean="0"/>
              <a:t>tematikom.</a:t>
            </a:r>
            <a:endParaRPr lang="en-US" dirty="0"/>
          </a:p>
          <a:p>
            <a:r>
              <a:rPr lang="sr-Latn-RS" dirty="0"/>
              <a:t>Španija: pesme poznate kao </a:t>
            </a:r>
            <a:r>
              <a:rPr lang="sr-Latn-RS" b="1" dirty="0" smtClean="0"/>
              <a:t>cantigas</a:t>
            </a:r>
            <a:r>
              <a:rPr lang="sr-Latn-RS" dirty="0" smtClean="0"/>
              <a:t>.</a:t>
            </a:r>
            <a:endParaRPr lang="en-US" dirty="0"/>
          </a:p>
          <a:p>
            <a:r>
              <a:rPr lang="sr-Latn-RS" b="1" dirty="0"/>
              <a:t>S</a:t>
            </a:r>
            <a:r>
              <a:rPr lang="sr-Latn-RS" b="1" dirty="0" smtClean="0"/>
              <a:t>ačuvano </a:t>
            </a:r>
            <a:r>
              <a:rPr lang="sr-Latn-RS" b="1" dirty="0"/>
              <a:t>je oko 2600 pesama i oko 275 </a:t>
            </a:r>
            <a:r>
              <a:rPr lang="sr-Latn-RS" b="1" dirty="0" smtClean="0"/>
              <a:t>melodija</a:t>
            </a:r>
            <a:r>
              <a:rPr lang="sr-Latn-RS" dirty="0" smtClean="0"/>
              <a:t>.</a:t>
            </a:r>
            <a:endParaRPr lang="en-US" dirty="0"/>
          </a:p>
          <a:p>
            <a:r>
              <a:rPr lang="sr-Latn-RS" dirty="0" smtClean="0"/>
              <a:t>Središte </a:t>
            </a:r>
            <a:r>
              <a:rPr lang="sr-Latn-RS" dirty="0"/>
              <a:t>ove poezije u južnoj Francuskoj postradalo je posle albižanskog krstaškog rata, ali su nastavile da se šire u drugim krajevima </a:t>
            </a:r>
            <a:r>
              <a:rPr lang="sr-Latn-RS" dirty="0" smtClean="0"/>
              <a:t>Evrope.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Alijenora Akvitanska, nadgrobna skulptura, Fontevro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Dvorac Vensan – dvorska kapela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Dvorac Karlštajn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305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Dvorac Vorvik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732584" cy="47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Poznosrednjovekovni dvor: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bedemi, enterijer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799"/>
            <a:ext cx="3849832" cy="5133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475509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819400"/>
            <a:ext cx="310962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Život na 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dvoru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04800"/>
            <a:ext cx="550097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819400"/>
            <a:ext cx="3276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Život na 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dvoru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5552661" cy="61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sr-Latn-RS" b="1" u="sng" dirty="0"/>
              <a:t>N</a:t>
            </a:r>
            <a:r>
              <a:rPr lang="sr-Latn-RS" b="1" u="sng" dirty="0" smtClean="0"/>
              <a:t>astanak </a:t>
            </a:r>
            <a:r>
              <a:rPr lang="sr-Latn-RS" b="1" u="sng" dirty="0"/>
              <a:t>novih književnih žanrova</a:t>
            </a:r>
            <a:r>
              <a:rPr lang="sr-Latn-RS" dirty="0"/>
              <a:t>: odlika pisane </a:t>
            </a:r>
            <a:r>
              <a:rPr lang="sr-Latn-RS" dirty="0" smtClean="0"/>
              <a:t>kulture.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sr-Latn-RS" dirty="0"/>
              <a:t>I</a:t>
            </a:r>
            <a:r>
              <a:rPr lang="sr-Latn-RS" dirty="0" smtClean="0"/>
              <a:t>storije</a:t>
            </a:r>
            <a:r>
              <a:rPr lang="sr-Latn-RS" dirty="0"/>
              <a:t>, hronike, romanse, trubadurska </a:t>
            </a:r>
            <a:r>
              <a:rPr lang="sr-Latn-RS" dirty="0" smtClean="0"/>
              <a:t>poezija.</a:t>
            </a:r>
          </a:p>
          <a:p>
            <a:pPr marL="0" indent="0">
              <a:buNone/>
            </a:pPr>
            <a:endParaRPr lang="en-US" dirty="0"/>
          </a:p>
          <a:p>
            <a:r>
              <a:rPr lang="sr-Latn-RS" dirty="0"/>
              <a:t>N</a:t>
            </a:r>
            <a:r>
              <a:rPr lang="sr-Latn-RS" dirty="0" smtClean="0"/>
              <a:t>ovi </a:t>
            </a:r>
            <a:r>
              <a:rPr lang="sr-Latn-RS" dirty="0"/>
              <a:t>tip hronika kao istoriografskog žanra kombinuje istorijske činjenice sa pričama o avanturama i </a:t>
            </a:r>
            <a:r>
              <a:rPr lang="sr-Latn-RS" dirty="0" smtClean="0"/>
              <a:t>hrabrosti.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4">
      <a:dk1>
        <a:srgbClr val="2F2B20"/>
      </a:dk1>
      <a:lt1>
        <a:srgbClr val="6D5125"/>
      </a:lt1>
      <a:dk2>
        <a:srgbClr val="675E47"/>
      </a:dk2>
      <a:lt2>
        <a:srgbClr val="DFDCB7"/>
      </a:lt2>
      <a:accent1>
        <a:srgbClr val="A9A57C"/>
      </a:accent1>
      <a:accent2>
        <a:srgbClr val="A47A37"/>
      </a:accent2>
      <a:accent3>
        <a:srgbClr val="D2CB6C"/>
      </a:accent3>
      <a:accent4>
        <a:srgbClr val="C89F5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721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Razvoj dvorske kulture na poznosrednjovekovnom Zapadu</vt:lpstr>
      <vt:lpstr>Dvorac Vensan</vt:lpstr>
      <vt:lpstr>Dvorac Vensan – dvorska kapela</vt:lpstr>
      <vt:lpstr>Dvorac Karlštajn</vt:lpstr>
      <vt:lpstr>Dvorac Vorvik</vt:lpstr>
      <vt:lpstr>Poznosrednjovekovni dvor: bedemi, enterijer</vt:lpstr>
      <vt:lpstr>Život na  dvoru</vt:lpstr>
      <vt:lpstr>Život na  dvoru</vt:lpstr>
      <vt:lpstr>PowerPoint Presentation</vt:lpstr>
      <vt:lpstr>PowerPoint Presentation</vt:lpstr>
      <vt:lpstr>Portret kralja Artura iz rukopisa Istorije kraljeva Britanije Džofrija of Monmauta</vt:lpstr>
      <vt:lpstr>PowerPoint Presentation</vt:lpstr>
      <vt:lpstr>PowerPoint Presentation</vt:lpstr>
      <vt:lpstr>Marija od Šampanje</vt:lpstr>
      <vt:lpstr>PowerPoint Presentation</vt:lpstr>
      <vt:lpstr>Početak Pesme o Nibelunzima  u rukopisu XIII v.</vt:lpstr>
      <vt:lpstr>PowerPoint Presentation</vt:lpstr>
      <vt:lpstr>Trubaduri, XIV vek</vt:lpstr>
      <vt:lpstr>PowerPoint Presentation</vt:lpstr>
      <vt:lpstr>PowerPoint Presentation</vt:lpstr>
      <vt:lpstr>Alijenora Akvitanska, nadgrobna skulptura, Fontevro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Reprezentativna kultura i simboli epohe</dc:title>
  <dc:creator>A. Z. Savic</dc:creator>
  <cp:lastModifiedBy>A. Z. Savic</cp:lastModifiedBy>
  <cp:revision>13</cp:revision>
  <dcterms:created xsi:type="dcterms:W3CDTF">2020-04-23T12:22:25Z</dcterms:created>
  <dcterms:modified xsi:type="dcterms:W3CDTF">2020-04-23T15:14:14Z</dcterms:modified>
</cp:coreProperties>
</file>