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5" r:id="rId10"/>
    <p:sldId id="264" r:id="rId11"/>
    <p:sldId id="266" r:id="rId12"/>
    <p:sldId id="267" r:id="rId13"/>
    <p:sldId id="269" r:id="rId14"/>
    <p:sldId id="268" r:id="rId15"/>
    <p:sldId id="270" r:id="rId16"/>
    <p:sldId id="273" r:id="rId17"/>
    <p:sldId id="274" r:id="rId18"/>
    <p:sldId id="272" r:id="rId19"/>
    <p:sldId id="271" r:id="rId20"/>
    <p:sldId id="275" r:id="rId21"/>
  </p:sldIdLst>
  <p:sldSz cx="9144000" cy="6858000" type="screen4x3"/>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5" d="100"/>
          <a:sy n="85" d="100"/>
        </p:scale>
        <p:origin x="115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sr-Latn-R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sr-Latn-RS"/>
          </a:p>
        </p:txBody>
      </p:sp>
      <p:sp>
        <p:nvSpPr>
          <p:cNvPr id="4" name="Date Placeholder 3"/>
          <p:cNvSpPr>
            <a:spLocks noGrp="1"/>
          </p:cNvSpPr>
          <p:nvPr>
            <p:ph type="dt" sz="half" idx="10"/>
          </p:nvPr>
        </p:nvSpPr>
        <p:spPr/>
        <p:txBody>
          <a:bodyPr/>
          <a:lstStyle/>
          <a:p>
            <a:fld id="{383A0EC4-EFC9-43BE-8F12-3A4B74D784C8}" type="datetimeFigureOut">
              <a:rPr lang="sr-Latn-RS" smtClean="0"/>
              <a:t>28.4.2020.</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D354DD2C-10B6-4A72-AFA9-351987717A1C}" type="slidenum">
              <a:rPr lang="sr-Latn-RS" smtClean="0"/>
              <a:t>‹#›</a:t>
            </a:fld>
            <a:endParaRPr lang="sr-Latn-RS"/>
          </a:p>
        </p:txBody>
      </p:sp>
    </p:spTree>
    <p:extLst>
      <p:ext uri="{BB962C8B-B14F-4D97-AF65-F5344CB8AC3E}">
        <p14:creationId xmlns:p14="http://schemas.microsoft.com/office/powerpoint/2010/main" val="416365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r-Latn-RS"/>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4" name="Date Placeholder 3"/>
          <p:cNvSpPr>
            <a:spLocks noGrp="1"/>
          </p:cNvSpPr>
          <p:nvPr>
            <p:ph type="dt" sz="half" idx="10"/>
          </p:nvPr>
        </p:nvSpPr>
        <p:spPr/>
        <p:txBody>
          <a:bodyPr/>
          <a:lstStyle/>
          <a:p>
            <a:fld id="{383A0EC4-EFC9-43BE-8F12-3A4B74D784C8}" type="datetimeFigureOut">
              <a:rPr lang="sr-Latn-RS" smtClean="0"/>
              <a:t>28.4.2020.</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D354DD2C-10B6-4A72-AFA9-351987717A1C}" type="slidenum">
              <a:rPr lang="sr-Latn-RS" smtClean="0"/>
              <a:t>‹#›</a:t>
            </a:fld>
            <a:endParaRPr lang="sr-Latn-RS"/>
          </a:p>
        </p:txBody>
      </p:sp>
    </p:spTree>
    <p:extLst>
      <p:ext uri="{BB962C8B-B14F-4D97-AF65-F5344CB8AC3E}">
        <p14:creationId xmlns:p14="http://schemas.microsoft.com/office/powerpoint/2010/main" val="1511221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sr-Latn-R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4" name="Date Placeholder 3"/>
          <p:cNvSpPr>
            <a:spLocks noGrp="1"/>
          </p:cNvSpPr>
          <p:nvPr>
            <p:ph type="dt" sz="half" idx="10"/>
          </p:nvPr>
        </p:nvSpPr>
        <p:spPr/>
        <p:txBody>
          <a:bodyPr/>
          <a:lstStyle/>
          <a:p>
            <a:fld id="{383A0EC4-EFC9-43BE-8F12-3A4B74D784C8}" type="datetimeFigureOut">
              <a:rPr lang="sr-Latn-RS" smtClean="0"/>
              <a:t>28.4.2020.</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D354DD2C-10B6-4A72-AFA9-351987717A1C}" type="slidenum">
              <a:rPr lang="sr-Latn-RS" smtClean="0"/>
              <a:t>‹#›</a:t>
            </a:fld>
            <a:endParaRPr lang="sr-Latn-RS"/>
          </a:p>
        </p:txBody>
      </p:sp>
    </p:spTree>
    <p:extLst>
      <p:ext uri="{BB962C8B-B14F-4D97-AF65-F5344CB8AC3E}">
        <p14:creationId xmlns:p14="http://schemas.microsoft.com/office/powerpoint/2010/main" val="3083110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r-Latn-RS"/>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4" name="Date Placeholder 3"/>
          <p:cNvSpPr>
            <a:spLocks noGrp="1"/>
          </p:cNvSpPr>
          <p:nvPr>
            <p:ph type="dt" sz="half" idx="10"/>
          </p:nvPr>
        </p:nvSpPr>
        <p:spPr/>
        <p:txBody>
          <a:bodyPr/>
          <a:lstStyle/>
          <a:p>
            <a:fld id="{383A0EC4-EFC9-43BE-8F12-3A4B74D784C8}" type="datetimeFigureOut">
              <a:rPr lang="sr-Latn-RS" smtClean="0"/>
              <a:t>28.4.2020.</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D354DD2C-10B6-4A72-AFA9-351987717A1C}" type="slidenum">
              <a:rPr lang="sr-Latn-RS" smtClean="0"/>
              <a:t>‹#›</a:t>
            </a:fld>
            <a:endParaRPr lang="sr-Latn-RS"/>
          </a:p>
        </p:txBody>
      </p:sp>
    </p:spTree>
    <p:extLst>
      <p:ext uri="{BB962C8B-B14F-4D97-AF65-F5344CB8AC3E}">
        <p14:creationId xmlns:p14="http://schemas.microsoft.com/office/powerpoint/2010/main" val="1715023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sr-Latn-R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83A0EC4-EFC9-43BE-8F12-3A4B74D784C8}" type="datetimeFigureOut">
              <a:rPr lang="sr-Latn-RS" smtClean="0"/>
              <a:t>28.4.2020.</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D354DD2C-10B6-4A72-AFA9-351987717A1C}" type="slidenum">
              <a:rPr lang="sr-Latn-RS" smtClean="0"/>
              <a:t>‹#›</a:t>
            </a:fld>
            <a:endParaRPr lang="sr-Latn-RS"/>
          </a:p>
        </p:txBody>
      </p:sp>
    </p:spTree>
    <p:extLst>
      <p:ext uri="{BB962C8B-B14F-4D97-AF65-F5344CB8AC3E}">
        <p14:creationId xmlns:p14="http://schemas.microsoft.com/office/powerpoint/2010/main" val="18213812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r-Latn-R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5" name="Date Placeholder 4"/>
          <p:cNvSpPr>
            <a:spLocks noGrp="1"/>
          </p:cNvSpPr>
          <p:nvPr>
            <p:ph type="dt" sz="half" idx="10"/>
          </p:nvPr>
        </p:nvSpPr>
        <p:spPr/>
        <p:txBody>
          <a:bodyPr/>
          <a:lstStyle/>
          <a:p>
            <a:fld id="{383A0EC4-EFC9-43BE-8F12-3A4B74D784C8}" type="datetimeFigureOut">
              <a:rPr lang="sr-Latn-RS" smtClean="0"/>
              <a:t>28.4.2020.</a:t>
            </a:fld>
            <a:endParaRPr lang="sr-Latn-RS"/>
          </a:p>
        </p:txBody>
      </p:sp>
      <p:sp>
        <p:nvSpPr>
          <p:cNvPr id="6" name="Footer Placeholder 5"/>
          <p:cNvSpPr>
            <a:spLocks noGrp="1"/>
          </p:cNvSpPr>
          <p:nvPr>
            <p:ph type="ftr" sz="quarter" idx="11"/>
          </p:nvPr>
        </p:nvSpPr>
        <p:spPr/>
        <p:txBody>
          <a:bodyPr/>
          <a:lstStyle/>
          <a:p>
            <a:endParaRPr lang="sr-Latn-RS"/>
          </a:p>
        </p:txBody>
      </p:sp>
      <p:sp>
        <p:nvSpPr>
          <p:cNvPr id="7" name="Slide Number Placeholder 6"/>
          <p:cNvSpPr>
            <a:spLocks noGrp="1"/>
          </p:cNvSpPr>
          <p:nvPr>
            <p:ph type="sldNum" sz="quarter" idx="12"/>
          </p:nvPr>
        </p:nvSpPr>
        <p:spPr/>
        <p:txBody>
          <a:bodyPr/>
          <a:lstStyle/>
          <a:p>
            <a:fld id="{D354DD2C-10B6-4A72-AFA9-351987717A1C}" type="slidenum">
              <a:rPr lang="sr-Latn-RS" smtClean="0"/>
              <a:t>‹#›</a:t>
            </a:fld>
            <a:endParaRPr lang="sr-Latn-RS"/>
          </a:p>
        </p:txBody>
      </p:sp>
    </p:spTree>
    <p:extLst>
      <p:ext uri="{BB962C8B-B14F-4D97-AF65-F5344CB8AC3E}">
        <p14:creationId xmlns:p14="http://schemas.microsoft.com/office/powerpoint/2010/main" val="4847041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sr-Latn-R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7" name="Date Placeholder 6"/>
          <p:cNvSpPr>
            <a:spLocks noGrp="1"/>
          </p:cNvSpPr>
          <p:nvPr>
            <p:ph type="dt" sz="half" idx="10"/>
          </p:nvPr>
        </p:nvSpPr>
        <p:spPr/>
        <p:txBody>
          <a:bodyPr/>
          <a:lstStyle/>
          <a:p>
            <a:fld id="{383A0EC4-EFC9-43BE-8F12-3A4B74D784C8}" type="datetimeFigureOut">
              <a:rPr lang="sr-Latn-RS" smtClean="0"/>
              <a:t>28.4.2020.</a:t>
            </a:fld>
            <a:endParaRPr lang="sr-Latn-RS"/>
          </a:p>
        </p:txBody>
      </p:sp>
      <p:sp>
        <p:nvSpPr>
          <p:cNvPr id="8" name="Footer Placeholder 7"/>
          <p:cNvSpPr>
            <a:spLocks noGrp="1"/>
          </p:cNvSpPr>
          <p:nvPr>
            <p:ph type="ftr" sz="quarter" idx="11"/>
          </p:nvPr>
        </p:nvSpPr>
        <p:spPr/>
        <p:txBody>
          <a:bodyPr/>
          <a:lstStyle/>
          <a:p>
            <a:endParaRPr lang="sr-Latn-RS"/>
          </a:p>
        </p:txBody>
      </p:sp>
      <p:sp>
        <p:nvSpPr>
          <p:cNvPr id="9" name="Slide Number Placeholder 8"/>
          <p:cNvSpPr>
            <a:spLocks noGrp="1"/>
          </p:cNvSpPr>
          <p:nvPr>
            <p:ph type="sldNum" sz="quarter" idx="12"/>
          </p:nvPr>
        </p:nvSpPr>
        <p:spPr/>
        <p:txBody>
          <a:bodyPr/>
          <a:lstStyle/>
          <a:p>
            <a:fld id="{D354DD2C-10B6-4A72-AFA9-351987717A1C}" type="slidenum">
              <a:rPr lang="sr-Latn-RS" smtClean="0"/>
              <a:t>‹#›</a:t>
            </a:fld>
            <a:endParaRPr lang="sr-Latn-RS"/>
          </a:p>
        </p:txBody>
      </p:sp>
    </p:spTree>
    <p:extLst>
      <p:ext uri="{BB962C8B-B14F-4D97-AF65-F5344CB8AC3E}">
        <p14:creationId xmlns:p14="http://schemas.microsoft.com/office/powerpoint/2010/main" val="1115127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r-Latn-RS"/>
          </a:p>
        </p:txBody>
      </p:sp>
      <p:sp>
        <p:nvSpPr>
          <p:cNvPr id="3" name="Date Placeholder 2"/>
          <p:cNvSpPr>
            <a:spLocks noGrp="1"/>
          </p:cNvSpPr>
          <p:nvPr>
            <p:ph type="dt" sz="half" idx="10"/>
          </p:nvPr>
        </p:nvSpPr>
        <p:spPr/>
        <p:txBody>
          <a:bodyPr/>
          <a:lstStyle/>
          <a:p>
            <a:fld id="{383A0EC4-EFC9-43BE-8F12-3A4B74D784C8}" type="datetimeFigureOut">
              <a:rPr lang="sr-Latn-RS" smtClean="0"/>
              <a:t>28.4.2020.</a:t>
            </a:fld>
            <a:endParaRPr lang="sr-Latn-RS"/>
          </a:p>
        </p:txBody>
      </p:sp>
      <p:sp>
        <p:nvSpPr>
          <p:cNvPr id="4" name="Footer Placeholder 3"/>
          <p:cNvSpPr>
            <a:spLocks noGrp="1"/>
          </p:cNvSpPr>
          <p:nvPr>
            <p:ph type="ftr" sz="quarter" idx="11"/>
          </p:nvPr>
        </p:nvSpPr>
        <p:spPr/>
        <p:txBody>
          <a:bodyPr/>
          <a:lstStyle/>
          <a:p>
            <a:endParaRPr lang="sr-Latn-RS"/>
          </a:p>
        </p:txBody>
      </p:sp>
      <p:sp>
        <p:nvSpPr>
          <p:cNvPr id="5" name="Slide Number Placeholder 4"/>
          <p:cNvSpPr>
            <a:spLocks noGrp="1"/>
          </p:cNvSpPr>
          <p:nvPr>
            <p:ph type="sldNum" sz="quarter" idx="12"/>
          </p:nvPr>
        </p:nvSpPr>
        <p:spPr/>
        <p:txBody>
          <a:bodyPr/>
          <a:lstStyle/>
          <a:p>
            <a:fld id="{D354DD2C-10B6-4A72-AFA9-351987717A1C}" type="slidenum">
              <a:rPr lang="sr-Latn-RS" smtClean="0"/>
              <a:t>‹#›</a:t>
            </a:fld>
            <a:endParaRPr lang="sr-Latn-RS"/>
          </a:p>
        </p:txBody>
      </p:sp>
    </p:spTree>
    <p:extLst>
      <p:ext uri="{BB962C8B-B14F-4D97-AF65-F5344CB8AC3E}">
        <p14:creationId xmlns:p14="http://schemas.microsoft.com/office/powerpoint/2010/main" val="1216415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3A0EC4-EFC9-43BE-8F12-3A4B74D784C8}" type="datetimeFigureOut">
              <a:rPr lang="sr-Latn-RS" smtClean="0"/>
              <a:t>28.4.2020.</a:t>
            </a:fld>
            <a:endParaRPr lang="sr-Latn-RS"/>
          </a:p>
        </p:txBody>
      </p:sp>
      <p:sp>
        <p:nvSpPr>
          <p:cNvPr id="3" name="Footer Placeholder 2"/>
          <p:cNvSpPr>
            <a:spLocks noGrp="1"/>
          </p:cNvSpPr>
          <p:nvPr>
            <p:ph type="ftr" sz="quarter" idx="11"/>
          </p:nvPr>
        </p:nvSpPr>
        <p:spPr/>
        <p:txBody>
          <a:bodyPr/>
          <a:lstStyle/>
          <a:p>
            <a:endParaRPr lang="sr-Latn-RS"/>
          </a:p>
        </p:txBody>
      </p:sp>
      <p:sp>
        <p:nvSpPr>
          <p:cNvPr id="4" name="Slide Number Placeholder 3"/>
          <p:cNvSpPr>
            <a:spLocks noGrp="1"/>
          </p:cNvSpPr>
          <p:nvPr>
            <p:ph type="sldNum" sz="quarter" idx="12"/>
          </p:nvPr>
        </p:nvSpPr>
        <p:spPr/>
        <p:txBody>
          <a:bodyPr/>
          <a:lstStyle/>
          <a:p>
            <a:fld id="{D354DD2C-10B6-4A72-AFA9-351987717A1C}" type="slidenum">
              <a:rPr lang="sr-Latn-RS" smtClean="0"/>
              <a:t>‹#›</a:t>
            </a:fld>
            <a:endParaRPr lang="sr-Latn-RS"/>
          </a:p>
        </p:txBody>
      </p:sp>
    </p:spTree>
    <p:extLst>
      <p:ext uri="{BB962C8B-B14F-4D97-AF65-F5344CB8AC3E}">
        <p14:creationId xmlns:p14="http://schemas.microsoft.com/office/powerpoint/2010/main" val="26380246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sr-Latn-R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83A0EC4-EFC9-43BE-8F12-3A4B74D784C8}" type="datetimeFigureOut">
              <a:rPr lang="sr-Latn-RS" smtClean="0"/>
              <a:t>28.4.2020.</a:t>
            </a:fld>
            <a:endParaRPr lang="sr-Latn-RS"/>
          </a:p>
        </p:txBody>
      </p:sp>
      <p:sp>
        <p:nvSpPr>
          <p:cNvPr id="6" name="Footer Placeholder 5"/>
          <p:cNvSpPr>
            <a:spLocks noGrp="1"/>
          </p:cNvSpPr>
          <p:nvPr>
            <p:ph type="ftr" sz="quarter" idx="11"/>
          </p:nvPr>
        </p:nvSpPr>
        <p:spPr/>
        <p:txBody>
          <a:bodyPr/>
          <a:lstStyle/>
          <a:p>
            <a:endParaRPr lang="sr-Latn-RS"/>
          </a:p>
        </p:txBody>
      </p:sp>
      <p:sp>
        <p:nvSpPr>
          <p:cNvPr id="7" name="Slide Number Placeholder 6"/>
          <p:cNvSpPr>
            <a:spLocks noGrp="1"/>
          </p:cNvSpPr>
          <p:nvPr>
            <p:ph type="sldNum" sz="quarter" idx="12"/>
          </p:nvPr>
        </p:nvSpPr>
        <p:spPr/>
        <p:txBody>
          <a:bodyPr/>
          <a:lstStyle/>
          <a:p>
            <a:fld id="{D354DD2C-10B6-4A72-AFA9-351987717A1C}" type="slidenum">
              <a:rPr lang="sr-Latn-RS" smtClean="0"/>
              <a:t>‹#›</a:t>
            </a:fld>
            <a:endParaRPr lang="sr-Latn-RS"/>
          </a:p>
        </p:txBody>
      </p:sp>
    </p:spTree>
    <p:extLst>
      <p:ext uri="{BB962C8B-B14F-4D97-AF65-F5344CB8AC3E}">
        <p14:creationId xmlns:p14="http://schemas.microsoft.com/office/powerpoint/2010/main" val="23255232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sr-Latn-R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r-Latn-R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83A0EC4-EFC9-43BE-8F12-3A4B74D784C8}" type="datetimeFigureOut">
              <a:rPr lang="sr-Latn-RS" smtClean="0"/>
              <a:t>28.4.2020.</a:t>
            </a:fld>
            <a:endParaRPr lang="sr-Latn-RS"/>
          </a:p>
        </p:txBody>
      </p:sp>
      <p:sp>
        <p:nvSpPr>
          <p:cNvPr id="6" name="Footer Placeholder 5"/>
          <p:cNvSpPr>
            <a:spLocks noGrp="1"/>
          </p:cNvSpPr>
          <p:nvPr>
            <p:ph type="ftr" sz="quarter" idx="11"/>
          </p:nvPr>
        </p:nvSpPr>
        <p:spPr/>
        <p:txBody>
          <a:bodyPr/>
          <a:lstStyle/>
          <a:p>
            <a:endParaRPr lang="sr-Latn-RS"/>
          </a:p>
        </p:txBody>
      </p:sp>
      <p:sp>
        <p:nvSpPr>
          <p:cNvPr id="7" name="Slide Number Placeholder 6"/>
          <p:cNvSpPr>
            <a:spLocks noGrp="1"/>
          </p:cNvSpPr>
          <p:nvPr>
            <p:ph type="sldNum" sz="quarter" idx="12"/>
          </p:nvPr>
        </p:nvSpPr>
        <p:spPr/>
        <p:txBody>
          <a:bodyPr/>
          <a:lstStyle/>
          <a:p>
            <a:fld id="{D354DD2C-10B6-4A72-AFA9-351987717A1C}" type="slidenum">
              <a:rPr lang="sr-Latn-RS" smtClean="0"/>
              <a:t>‹#›</a:t>
            </a:fld>
            <a:endParaRPr lang="sr-Latn-RS"/>
          </a:p>
        </p:txBody>
      </p:sp>
    </p:spTree>
    <p:extLst>
      <p:ext uri="{BB962C8B-B14F-4D97-AF65-F5344CB8AC3E}">
        <p14:creationId xmlns:p14="http://schemas.microsoft.com/office/powerpoint/2010/main" val="8682367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sr-Latn-R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3A0EC4-EFC9-43BE-8F12-3A4B74D784C8}" type="datetimeFigureOut">
              <a:rPr lang="sr-Latn-RS" smtClean="0"/>
              <a:t>28.4.2020.</a:t>
            </a:fld>
            <a:endParaRPr lang="sr-Latn-R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r-Latn-R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54DD2C-10B6-4A72-AFA9-351987717A1C}" type="slidenum">
              <a:rPr lang="sr-Latn-RS" smtClean="0"/>
              <a:t>‹#›</a:t>
            </a:fld>
            <a:endParaRPr lang="sr-Latn-RS"/>
          </a:p>
        </p:txBody>
      </p:sp>
    </p:spTree>
    <p:extLst>
      <p:ext uri="{BB962C8B-B14F-4D97-AF65-F5344CB8AC3E}">
        <p14:creationId xmlns:p14="http://schemas.microsoft.com/office/powerpoint/2010/main" val="212209246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84168" y="5345832"/>
            <a:ext cx="3744416" cy="1512168"/>
          </a:xfrm>
        </p:spPr>
        <p:txBody>
          <a:bodyPr/>
          <a:lstStyle/>
          <a:p>
            <a:r>
              <a:rPr lang="sr-Latn-RS" dirty="0"/>
              <a:t>Mina Jevtić</a:t>
            </a:r>
          </a:p>
          <a:p>
            <a:r>
              <a:rPr lang="sr-Latn-RS" dirty="0"/>
              <a:t>SO18/50</a:t>
            </a:r>
          </a:p>
        </p:txBody>
      </p:sp>
      <p:sp>
        <p:nvSpPr>
          <p:cNvPr id="4" name="Rectangle 3"/>
          <p:cNvSpPr/>
          <p:nvPr/>
        </p:nvSpPr>
        <p:spPr>
          <a:xfrm>
            <a:off x="899592" y="1484784"/>
            <a:ext cx="7752187" cy="1415772"/>
          </a:xfrm>
          <a:prstGeom prst="rect">
            <a:avLst/>
          </a:prstGeom>
          <a:noFill/>
        </p:spPr>
        <p:txBody>
          <a:bodyPr wrap="none" lIns="91440" tIns="45720" rIns="91440" bIns="45720">
            <a:spAutoFit/>
          </a:bodyPr>
          <a:lstStyle/>
          <a:p>
            <a:pPr algn="ctr"/>
            <a:r>
              <a:rPr lang="sr-Latn-RS" sz="5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PAUL LAZARSFELD</a:t>
            </a:r>
            <a:br>
              <a:rPr lang="sr-Latn-RS" sz="5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br>
            <a:r>
              <a:rPr lang="sr-Latn-RS"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SHVATANJE SOCIOLOGIJE I NJENOG METODA</a:t>
            </a:r>
          </a:p>
        </p:txBody>
      </p:sp>
    </p:spTree>
    <p:extLst>
      <p:ext uri="{BB962C8B-B14F-4D97-AF65-F5344CB8AC3E}">
        <p14:creationId xmlns:p14="http://schemas.microsoft.com/office/powerpoint/2010/main" val="19447433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60648"/>
            <a:ext cx="8208912" cy="6048672"/>
          </a:xfrm>
        </p:spPr>
        <p:txBody>
          <a:bodyPr>
            <a:normAutofit/>
          </a:bodyPr>
          <a:lstStyle/>
          <a:p>
            <a:pPr algn="l"/>
            <a:r>
              <a:rPr lang="sr-Latn-RS" b="1" dirty="0"/>
              <a:t>Dva pristupa koja se razvijaju u sociologiji:</a:t>
            </a:r>
            <a:br>
              <a:rPr lang="sr-Latn-RS" dirty="0"/>
            </a:br>
            <a:r>
              <a:rPr lang="sr-Latn-RS" dirty="0"/>
              <a:t>1.</a:t>
            </a:r>
            <a:r>
              <a:rPr lang="sr-Latn-RS" i="1" dirty="0"/>
              <a:t>pristup društvu kao celini- </a:t>
            </a:r>
            <a:r>
              <a:rPr lang="sr-Latn-RS" dirty="0"/>
              <a:t>proučavaju se odnosi između osnovnih delova društva</a:t>
            </a:r>
            <a:br>
              <a:rPr lang="sr-Latn-RS" dirty="0"/>
            </a:br>
            <a:r>
              <a:rPr lang="sr-Latn-RS" dirty="0"/>
              <a:t>2.</a:t>
            </a:r>
            <a:r>
              <a:rPr lang="sr-Latn-RS" i="1" dirty="0"/>
              <a:t>pristup u kom je naglasak na elementima koji su zajednički svim podsistemima</a:t>
            </a:r>
          </a:p>
        </p:txBody>
      </p:sp>
    </p:spTree>
    <p:extLst>
      <p:ext uri="{BB962C8B-B14F-4D97-AF65-F5344CB8AC3E}">
        <p14:creationId xmlns:p14="http://schemas.microsoft.com/office/powerpoint/2010/main" val="4664609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91264" cy="5818658"/>
          </a:xfrm>
        </p:spPr>
        <p:txBody>
          <a:bodyPr/>
          <a:lstStyle/>
          <a:p>
            <a:r>
              <a:rPr lang="sr-Latn-RS" dirty="0"/>
              <a:t>Preko </a:t>
            </a:r>
            <a:r>
              <a:rPr lang="sr-Latn-RS" b="1" dirty="0">
                <a:solidFill>
                  <a:srgbClr val="FF0000"/>
                </a:solidFill>
              </a:rPr>
              <a:t>eksplikacije</a:t>
            </a:r>
            <a:r>
              <a:rPr lang="sr-Latn-RS" dirty="0"/>
              <a:t>, odnosno izvlačenjem preciznijih značenja i ideja i utvrđivanjem mogućnosti njihove provere, Lazarsfeld, vidi vezu između klasične društvene misli i emprijskog istraživanja.</a:t>
            </a:r>
          </a:p>
        </p:txBody>
      </p:sp>
    </p:spTree>
    <p:extLst>
      <p:ext uri="{BB962C8B-B14F-4D97-AF65-F5344CB8AC3E}">
        <p14:creationId xmlns:p14="http://schemas.microsoft.com/office/powerpoint/2010/main" val="39345765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63272" cy="5962674"/>
          </a:xfrm>
        </p:spPr>
        <p:txBody>
          <a:bodyPr>
            <a:normAutofit fontScale="90000"/>
          </a:bodyPr>
          <a:lstStyle/>
          <a:p>
            <a:r>
              <a:rPr lang="sr-Latn-RS" dirty="0"/>
              <a:t>Zalagao se za sistematsku integraciju podataka u teorijski kontekst.</a:t>
            </a:r>
            <a:br>
              <a:rPr lang="sr-Latn-RS" dirty="0"/>
            </a:br>
            <a:r>
              <a:rPr lang="sr-Latn-RS" dirty="0"/>
              <a:t>Tvrdio je da  empirijsko istraživanje i socijalna filozofija moraju jedna drugu da dopunjuju, a da bi se ovo ostvarilo potrebna je međunarodna organizacija za sociologiju.</a:t>
            </a:r>
            <a:br>
              <a:rPr lang="sr-Latn-RS" dirty="0"/>
            </a:br>
            <a:endParaRPr lang="sr-Latn-RS" dirty="0"/>
          </a:p>
        </p:txBody>
      </p:sp>
    </p:spTree>
    <p:extLst>
      <p:ext uri="{BB962C8B-B14F-4D97-AF65-F5344CB8AC3E}">
        <p14:creationId xmlns:p14="http://schemas.microsoft.com/office/powerpoint/2010/main" val="92533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63272" cy="6106690"/>
          </a:xfrm>
        </p:spPr>
        <p:txBody>
          <a:bodyPr>
            <a:normAutofit/>
          </a:bodyPr>
          <a:lstStyle/>
          <a:p>
            <a:pPr algn="l"/>
            <a:r>
              <a:rPr lang="sr-Latn-RS" b="1" u="sng" dirty="0"/>
              <a:t>Sociolog treba:</a:t>
            </a:r>
            <a:br>
              <a:rPr lang="sr-Latn-RS" dirty="0"/>
            </a:br>
            <a:r>
              <a:rPr lang="sr-Latn-RS" sz="3200" dirty="0"/>
              <a:t>-d</a:t>
            </a:r>
            <a:r>
              <a:rPr lang="sr-Latn-RS" sz="3100" dirty="0"/>
              <a:t>a nađe put između socijalnog filozofa i empiriskog istraživača u grupnom radu</a:t>
            </a:r>
            <a:br>
              <a:rPr lang="sr-Latn-RS" sz="3100" dirty="0"/>
            </a:br>
            <a:r>
              <a:rPr lang="sr-Latn-RS" sz="3100" dirty="0"/>
              <a:t>-da sam stvara nove podatke, i time postane „proizvođač alatki“ i za druge društvene nauke</a:t>
            </a:r>
            <a:br>
              <a:rPr lang="sr-Latn-RS" sz="3100" dirty="0"/>
            </a:br>
            <a:r>
              <a:rPr lang="sr-Latn-RS" sz="3100" dirty="0"/>
              <a:t>-da bude tumač tj. treba da traži odgovore i uzroke nekog događaja, a ne samo da ga opisuje</a:t>
            </a: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300192" y="260648"/>
            <a:ext cx="2441440" cy="1627627"/>
          </a:xfrm>
          <a:prstGeom prst="rect">
            <a:avLst/>
          </a:prstGeom>
        </p:spPr>
      </p:pic>
    </p:spTree>
    <p:extLst>
      <p:ext uri="{BB962C8B-B14F-4D97-AF65-F5344CB8AC3E}">
        <p14:creationId xmlns:p14="http://schemas.microsoft.com/office/powerpoint/2010/main" val="30273848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60648"/>
            <a:ext cx="8280920" cy="6120680"/>
          </a:xfrm>
        </p:spPr>
        <p:txBody>
          <a:bodyPr>
            <a:normAutofit/>
          </a:bodyPr>
          <a:lstStyle/>
          <a:p>
            <a:pPr algn="l"/>
            <a:r>
              <a:rPr lang="sr-Latn-RS" sz="5400" b="1" u="sng" dirty="0"/>
              <a:t>Metodologija</a:t>
            </a:r>
            <a:br>
              <a:rPr lang="sr-Latn-RS" sz="2000" dirty="0"/>
            </a:br>
            <a:r>
              <a:rPr lang="sr-Latn-RS" sz="2800" dirty="0"/>
              <a:t>Metodologijom se bavio jer je smatrao da  dotadašnji razvoj teorije nije bio praćen odgovarajućim razvojem metodoloških postupaka  za istraživanje stvarnosti, ali i da će više sisitematskih,  precizno izvedenih istraživanja jednog dana pružiti mogućnost teorisjkog uopštavanja.</a:t>
            </a:r>
            <a:br>
              <a:rPr lang="sr-Latn-RS" sz="2800" dirty="0"/>
            </a:br>
            <a:r>
              <a:rPr lang="sr-Latn-RS" sz="2800" dirty="0"/>
              <a:t>Smatrao je da ona kodifikuje tekuće istraživačke prakse, ali da metodolog nije tehničar koji govori istraživačima šta da rade.</a:t>
            </a:r>
          </a:p>
        </p:txBody>
      </p:sp>
    </p:spTree>
    <p:extLst>
      <p:ext uri="{BB962C8B-B14F-4D97-AF65-F5344CB8AC3E}">
        <p14:creationId xmlns:p14="http://schemas.microsoft.com/office/powerpoint/2010/main" val="28387983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19256" cy="6034682"/>
          </a:xfrm>
        </p:spPr>
        <p:txBody>
          <a:bodyPr>
            <a:normAutofit/>
          </a:bodyPr>
          <a:lstStyle/>
          <a:p>
            <a:r>
              <a:rPr lang="sr-Latn-RS" b="1" u="sng" dirty="0"/>
              <a:t>Metodska načela u proučavanju društvenih pojava</a:t>
            </a:r>
            <a:br>
              <a:rPr lang="sr-Latn-RS" dirty="0"/>
            </a:br>
            <a:r>
              <a:rPr lang="sr-Latn-RS" sz="3600" dirty="0"/>
              <a:t>1.objektivni podaci se moraju dopuniti podacima samoposmatranja</a:t>
            </a:r>
            <a:br>
              <a:rPr lang="sr-Latn-RS" sz="3600" dirty="0"/>
            </a:br>
            <a:r>
              <a:rPr lang="sr-Latn-RS" sz="3600" dirty="0"/>
              <a:t>2.studije slučaja treba povezati sa statističkim obaveštenjima</a:t>
            </a:r>
            <a:br>
              <a:rPr lang="sr-Latn-RS" sz="3600" dirty="0"/>
            </a:br>
            <a:r>
              <a:rPr lang="sr-Latn-RS" sz="3600" dirty="0"/>
              <a:t>3.podatke o aktuelnom stanju treba dopuniti sa podacima o fazama razvoja</a:t>
            </a:r>
            <a:br>
              <a:rPr lang="sr-Latn-RS" sz="3600" dirty="0"/>
            </a:br>
            <a:r>
              <a:rPr lang="sr-Latn-RS" sz="3600" dirty="0"/>
              <a:t>4.prirodne i eksperimentalne podatke treba kombinovati</a:t>
            </a:r>
          </a:p>
        </p:txBody>
      </p:sp>
    </p:spTree>
    <p:extLst>
      <p:ext uri="{BB962C8B-B14F-4D97-AF65-F5344CB8AC3E}">
        <p14:creationId xmlns:p14="http://schemas.microsoft.com/office/powerpoint/2010/main" val="37689998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63272" cy="6898778"/>
          </a:xfrm>
        </p:spPr>
        <p:txBody>
          <a:bodyPr>
            <a:normAutofit/>
          </a:bodyPr>
          <a:lstStyle/>
          <a:p>
            <a:pPr algn="l"/>
            <a:r>
              <a:rPr lang="sr-Latn-RS" sz="4000" b="1" u="sng" dirty="0"/>
              <a:t>Lazarsfildovo bavljenje metodologijom bazira se na:</a:t>
            </a:r>
            <a:br>
              <a:rPr lang="sr-Latn-RS" sz="2700" dirty="0"/>
            </a:br>
            <a:r>
              <a:rPr lang="sr-Latn-RS" sz="2700" dirty="0"/>
              <a:t>-razvijanju i usavršavanju anketnog postupka i mernih instrumenata</a:t>
            </a:r>
            <a:br>
              <a:rPr lang="sr-Latn-RS" sz="2700" dirty="0"/>
            </a:br>
            <a:r>
              <a:rPr lang="sr-Latn-RS" sz="2700" dirty="0"/>
              <a:t>-sistematizaciji i ocenjivanju dotadašnjih rezulata istraživačke prakse</a:t>
            </a:r>
            <a:br>
              <a:rPr lang="sr-Latn-RS" sz="2700" dirty="0"/>
            </a:br>
            <a:r>
              <a:rPr lang="sr-Latn-RS" sz="2700" dirty="0"/>
              <a:t>-razvijanju „jezika empirijskog istraživanja“ tj. precizno utvrđivanje promenljivih ,njihovih međusobnih odnosa i promena kroz vreme (pojam promenljive)</a:t>
            </a:r>
            <a:br>
              <a:rPr lang="sr-Latn-RS" sz="2700" dirty="0"/>
            </a:br>
            <a:r>
              <a:rPr lang="sr-Latn-RS" sz="2700" dirty="0"/>
              <a:t>-razvijanju jezika promenljivih</a:t>
            </a:r>
            <a:br>
              <a:rPr lang="sr-Latn-RS" dirty="0"/>
            </a:br>
            <a:endParaRPr lang="sr-Latn-RS" dirty="0"/>
          </a:p>
        </p:txBody>
      </p:sp>
    </p:spTree>
    <p:extLst>
      <p:ext uri="{BB962C8B-B14F-4D97-AF65-F5344CB8AC3E}">
        <p14:creationId xmlns:p14="http://schemas.microsoft.com/office/powerpoint/2010/main" val="37450090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63272" cy="6322714"/>
          </a:xfrm>
        </p:spPr>
        <p:txBody>
          <a:bodyPr/>
          <a:lstStyle/>
          <a:p>
            <a:r>
              <a:rPr lang="sr-Latn-RS" dirty="0"/>
              <a:t>Postupak </a:t>
            </a:r>
            <a:r>
              <a:rPr lang="sr-Latn-RS" b="1" dirty="0">
                <a:solidFill>
                  <a:srgbClr val="FF0000"/>
                </a:solidFill>
              </a:rPr>
              <a:t>kodifikacije</a:t>
            </a:r>
            <a:r>
              <a:rPr lang="sr-Latn-RS" dirty="0"/>
              <a:t> jeste utvrđivanje prihvaćenosti jezika promenljivih i u onim radovima u kojima je naglašen globalni pristup.</a:t>
            </a:r>
          </a:p>
        </p:txBody>
      </p:sp>
    </p:spTree>
    <p:extLst>
      <p:ext uri="{BB962C8B-B14F-4D97-AF65-F5344CB8AC3E}">
        <p14:creationId xmlns:p14="http://schemas.microsoft.com/office/powerpoint/2010/main" val="31098333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628800"/>
            <a:ext cx="8219256" cy="6106690"/>
          </a:xfrm>
        </p:spPr>
        <p:txBody>
          <a:bodyPr>
            <a:normAutofit/>
          </a:bodyPr>
          <a:lstStyle/>
          <a:p>
            <a:pPr algn="l"/>
            <a:r>
              <a:rPr lang="sr-Latn-RS" sz="2800" dirty="0"/>
              <a:t>*Za bavljenje istraživanjem bitno  je imati profesionalno obrazovanje, koje će se steći dopunom akademskog znanja odnosno profesionalnim znanjem (terenski rad, organizovanje i usmeravanje istraživačke grupe, razvijanje politički i teorijski orjentisanog istraživanja).</a:t>
            </a:r>
            <a:br>
              <a:rPr lang="sr-Latn-RS" sz="2800" dirty="0"/>
            </a:br>
            <a:r>
              <a:rPr lang="sr-Latn-RS" sz="2800" dirty="0"/>
              <a:t>Ovakav vid znanja bi se mogao steći na institutima formiranim pri fakultetima.</a:t>
            </a:r>
            <a:br>
              <a:rPr lang="sr-Latn-RS" sz="2800" dirty="0"/>
            </a:br>
            <a:endParaRPr lang="sr-Latn-RS" sz="2800" dirty="0"/>
          </a:p>
        </p:txBody>
      </p:sp>
      <p:pic>
        <p:nvPicPr>
          <p:cNvPr id="3" name="Picture 2"/>
          <p:cNvPicPr>
            <a:picLocks noChangeAspect="1"/>
          </p:cNvPicPr>
          <p:nvPr/>
        </p:nvPicPr>
        <p:blipFill rotWithShape="1">
          <a:blip r:embed="rId2">
            <a:extLst>
              <a:ext uri="{28A0092B-C50C-407E-A947-70E740481C1C}">
                <a14:useLocalDpi xmlns:a14="http://schemas.microsoft.com/office/drawing/2010/main" val="0"/>
              </a:ext>
            </a:extLst>
          </a:blip>
          <a:srcRect l="1583" t="-9418" r="-1583" b="9418"/>
          <a:stretch/>
        </p:blipFill>
        <p:spPr>
          <a:xfrm>
            <a:off x="3491880" y="260648"/>
            <a:ext cx="1944216" cy="2127921"/>
          </a:xfrm>
          <a:prstGeom prst="rect">
            <a:avLst/>
          </a:prstGeom>
        </p:spPr>
      </p:pic>
    </p:spTree>
    <p:extLst>
      <p:ext uri="{BB962C8B-B14F-4D97-AF65-F5344CB8AC3E}">
        <p14:creationId xmlns:p14="http://schemas.microsoft.com/office/powerpoint/2010/main" val="40624097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35280" cy="3730426"/>
          </a:xfrm>
        </p:spPr>
        <p:txBody>
          <a:bodyPr/>
          <a:lstStyle/>
          <a:p>
            <a:r>
              <a:rPr lang="sr-Latn-RS" dirty="0"/>
              <a:t>Prema Lazarsfeldovom iskustvu najkorisniji podaci potiču iz kombinacije kvantitativnih i kvalitativnih pristupa.</a:t>
            </a: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23928" y="4005064"/>
            <a:ext cx="4233664" cy="2530276"/>
          </a:xfrm>
          <a:prstGeom prst="rect">
            <a:avLst/>
          </a:prstGeom>
        </p:spPr>
      </p:pic>
    </p:spTree>
    <p:extLst>
      <p:ext uri="{BB962C8B-B14F-4D97-AF65-F5344CB8AC3E}">
        <p14:creationId xmlns:p14="http://schemas.microsoft.com/office/powerpoint/2010/main" val="26284787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531440"/>
            <a:ext cx="8435280" cy="5818658"/>
          </a:xfrm>
        </p:spPr>
        <p:txBody>
          <a:bodyPr>
            <a:normAutofit/>
          </a:bodyPr>
          <a:lstStyle/>
          <a:p>
            <a:pPr algn="l"/>
            <a:r>
              <a:rPr lang="sr-Latn-RS" b="1" u="sng" dirty="0"/>
              <a:t>Paul Lazarsfeld</a:t>
            </a:r>
            <a:br>
              <a:rPr lang="sr-Latn-RS" dirty="0"/>
            </a:br>
            <a:r>
              <a:rPr lang="sr-Latn-RS" dirty="0"/>
              <a:t>-najčistiji predstvanik empirizma</a:t>
            </a:r>
            <a:br>
              <a:rPr lang="sr-Latn-RS" dirty="0"/>
            </a:br>
            <a:r>
              <a:rPr lang="sr-Latn-RS" dirty="0"/>
              <a:t>- vrlo često kritikovan (Kolman,Boudon,Mils)</a:t>
            </a:r>
            <a:br>
              <a:rPr lang="sr-Latn-RS" dirty="0"/>
            </a:br>
            <a:endParaRPr lang="sr-Latn-R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68144" y="2420888"/>
            <a:ext cx="2913112" cy="3670521"/>
          </a:xfrm>
          <a:prstGeom prst="rect">
            <a:avLst/>
          </a:prstGeom>
        </p:spPr>
      </p:pic>
    </p:spTree>
    <p:extLst>
      <p:ext uri="{BB962C8B-B14F-4D97-AF65-F5344CB8AC3E}">
        <p14:creationId xmlns:p14="http://schemas.microsoft.com/office/powerpoint/2010/main" val="12535858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7544" y="1268760"/>
            <a:ext cx="8316416" cy="3913608"/>
          </a:xfrm>
          <a:prstGeom prst="rect">
            <a:avLst/>
          </a:prstGeom>
        </p:spPr>
      </p:pic>
    </p:spTree>
    <p:extLst>
      <p:ext uri="{BB962C8B-B14F-4D97-AF65-F5344CB8AC3E}">
        <p14:creationId xmlns:p14="http://schemas.microsoft.com/office/powerpoint/2010/main" val="21077753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19256" cy="5026570"/>
          </a:xfrm>
        </p:spPr>
        <p:txBody>
          <a:bodyPr>
            <a:normAutofit/>
          </a:bodyPr>
          <a:lstStyle/>
          <a:p>
            <a:pPr algn="l"/>
            <a:r>
              <a:rPr lang="sr-Latn-RS" b="1" u="sng" dirty="0"/>
              <a:t>Milsova kritika Lazarsfelda</a:t>
            </a:r>
            <a:br>
              <a:rPr lang="sr-Latn-RS" dirty="0"/>
            </a:br>
            <a:br>
              <a:rPr lang="sr-Latn-RS" dirty="0"/>
            </a:br>
            <a:r>
              <a:rPr lang="sr-Latn-RS" sz="3100" dirty="0"/>
              <a:t>Mils tvrdi da Lazarsfeldovo shvatanje, pripada psihologizmu, odnosno da se zasniva na ideji da ako se proučava niz pojedinaca i niz sredina u kojima oni žive, rezultati proučavanja mogu da se sumiraju i mogu da doprinesu proširenju znanja o društvenoj strukturi.</a:t>
            </a:r>
            <a:br>
              <a:rPr lang="sr-Latn-RS" dirty="0"/>
            </a:br>
            <a:endParaRPr lang="sr-Latn-RS" dirty="0"/>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60032" y="4365104"/>
            <a:ext cx="2723493" cy="2132856"/>
          </a:xfrm>
          <a:prstGeom prst="rect">
            <a:avLst/>
          </a:prstGeom>
        </p:spPr>
      </p:pic>
    </p:spTree>
    <p:extLst>
      <p:ext uri="{BB962C8B-B14F-4D97-AF65-F5344CB8AC3E}">
        <p14:creationId xmlns:p14="http://schemas.microsoft.com/office/powerpoint/2010/main" val="1107229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91264" cy="6394722"/>
          </a:xfrm>
        </p:spPr>
        <p:txBody>
          <a:bodyPr>
            <a:normAutofit/>
          </a:bodyPr>
          <a:lstStyle/>
          <a:p>
            <a:pPr algn="l"/>
            <a:r>
              <a:rPr lang="sr-Latn-RS" sz="3200" b="1" u="sng" dirty="0"/>
              <a:t>Hronologija Lazarsfeldovog rada</a:t>
            </a:r>
            <a:br>
              <a:rPr lang="sr-Latn-RS" sz="3200" dirty="0"/>
            </a:br>
            <a:br>
              <a:rPr lang="sr-Latn-RS" sz="3200" dirty="0"/>
            </a:br>
            <a:r>
              <a:rPr lang="sr-Latn-RS" sz="3200" dirty="0"/>
              <a:t>-započinje rad u periodu institucionalizacije sociologije kao nauke na univerzitetima</a:t>
            </a:r>
            <a:br>
              <a:rPr lang="sr-Latn-RS" sz="3200" dirty="0"/>
            </a:br>
            <a:r>
              <a:rPr lang="sr-Latn-RS" sz="3200" dirty="0"/>
              <a:t>-studirao pravo i matematiku što kasnije ostavlja veliki uticaj na njegovu teoriju</a:t>
            </a:r>
            <a:br>
              <a:rPr lang="sr-Latn-RS" sz="3200" dirty="0"/>
            </a:br>
            <a:r>
              <a:rPr lang="sr-Latn-RS" sz="3200" dirty="0"/>
              <a:t>-1927. osniva  Istraživački centar (rad centra se zasniva na primeni psihologije na proučavanje društvenih i ekonomskih problema)</a:t>
            </a:r>
            <a:br>
              <a:rPr lang="sr-Latn-RS" sz="3200" dirty="0"/>
            </a:br>
            <a:r>
              <a:rPr lang="sr-Latn-RS" sz="3200" dirty="0"/>
              <a:t>-pisac je prvog statističkog udžbenika u Evropi</a:t>
            </a:r>
            <a:br>
              <a:rPr lang="sr-Latn-RS" sz="3200" dirty="0"/>
            </a:br>
            <a:r>
              <a:rPr lang="sr-Latn-RS" sz="3200" dirty="0"/>
              <a:t>-1933. formuliše svoje metodsko stanovište</a:t>
            </a:r>
            <a:br>
              <a:rPr lang="sr-Latn-RS" dirty="0"/>
            </a:br>
            <a:endParaRPr lang="sr-Latn-RS" dirty="0"/>
          </a:p>
        </p:txBody>
      </p:sp>
    </p:spTree>
    <p:extLst>
      <p:ext uri="{BB962C8B-B14F-4D97-AF65-F5344CB8AC3E}">
        <p14:creationId xmlns:p14="http://schemas.microsoft.com/office/powerpoint/2010/main" val="27339382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91264" cy="6178698"/>
          </a:xfrm>
        </p:spPr>
        <p:txBody>
          <a:bodyPr>
            <a:normAutofit/>
          </a:bodyPr>
          <a:lstStyle/>
          <a:p>
            <a:pPr algn="l"/>
            <a:r>
              <a:rPr lang="sr-Latn-RS" sz="3200" b="1" u="sng" dirty="0"/>
              <a:t>Hronologija Lazarsfeldovog rada</a:t>
            </a:r>
            <a:br>
              <a:rPr lang="sr-Latn-RS" sz="3200" b="1" u="sng" dirty="0"/>
            </a:br>
            <a:br>
              <a:rPr lang="sr-Latn-RS" sz="3200" dirty="0"/>
            </a:br>
            <a:r>
              <a:rPr lang="sr-Latn-RS" sz="3200" dirty="0"/>
              <a:t>-1941. osniva Biro za primenjeno društveno istraživanje na Univerizetu Kolumbija  što je jak institucioni centar za razvoj sociologije i metoda istraživanja</a:t>
            </a:r>
            <a:br>
              <a:rPr lang="sr-Latn-RS" sz="3200" dirty="0"/>
            </a:br>
            <a:r>
              <a:rPr lang="sr-Latn-RS" sz="3200" dirty="0"/>
              <a:t>- 1948. iznosi svoje stanovište o sociologiji</a:t>
            </a:r>
            <a:br>
              <a:rPr lang="sr-Latn-RS" sz="3200" dirty="0"/>
            </a:br>
            <a:r>
              <a:rPr lang="sr-Latn-RS" sz="3200" dirty="0"/>
              <a:t> na predavanju u Oslu, koje dopunjuje u delu „The Peopl</a:t>
            </a:r>
            <a:r>
              <a:rPr lang="en-US" sz="3200" dirty="0"/>
              <a:t>e’s Choice</a:t>
            </a:r>
            <a:r>
              <a:rPr lang="sr-Latn-RS" sz="3200" dirty="0"/>
              <a:t>“</a:t>
            </a:r>
            <a:br>
              <a:rPr lang="sr-Latn-RS" sz="3200" dirty="0"/>
            </a:br>
            <a:r>
              <a:rPr lang="sr-Latn-RS" sz="3200" dirty="0"/>
              <a:t>- svoj rad je završio kada je sociologija već ušla u svoju zreliju fazu</a:t>
            </a:r>
          </a:p>
        </p:txBody>
      </p:sp>
    </p:spTree>
    <p:extLst>
      <p:ext uri="{BB962C8B-B14F-4D97-AF65-F5344CB8AC3E}">
        <p14:creationId xmlns:p14="http://schemas.microsoft.com/office/powerpoint/2010/main" val="38193260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63272" cy="5746650"/>
          </a:xfrm>
        </p:spPr>
        <p:txBody>
          <a:bodyPr>
            <a:normAutofit/>
          </a:bodyPr>
          <a:lstStyle/>
          <a:p>
            <a:pPr algn="l"/>
            <a:r>
              <a:rPr lang="sr-Latn-RS" b="1" u="sng" dirty="0"/>
              <a:t>„Kvalitativno merenje u društvenim istraživanjima“</a:t>
            </a:r>
            <a:br>
              <a:rPr lang="sr-Latn-RS" b="1" u="sng" dirty="0"/>
            </a:br>
            <a:br>
              <a:rPr lang="sr-Latn-RS" dirty="0"/>
            </a:br>
            <a:r>
              <a:rPr lang="sr-Latn-RS" sz="3200" dirty="0"/>
              <a:t>Rad kojim je Lazarsfeld pokazao da postoji direktna linija logičkog kontinuiteta od kvalitativnih klasifikacija do najrigoroznijih merenja, odnosno da naučni rad nije samo onaj rad koji se zasniva na kvantitavinim skalama jednakih intervala i nultom tačkom, i da je ostalo sve nagađanje i intuicija.</a:t>
            </a:r>
          </a:p>
        </p:txBody>
      </p:sp>
    </p:spTree>
    <p:extLst>
      <p:ext uri="{BB962C8B-B14F-4D97-AF65-F5344CB8AC3E}">
        <p14:creationId xmlns:p14="http://schemas.microsoft.com/office/powerpoint/2010/main" val="20769474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91264" cy="5962674"/>
          </a:xfrm>
        </p:spPr>
        <p:txBody>
          <a:bodyPr>
            <a:normAutofit fontScale="90000"/>
          </a:bodyPr>
          <a:lstStyle/>
          <a:p>
            <a:pPr algn="l"/>
            <a:r>
              <a:rPr lang="sr-Latn-RS" dirty="0"/>
              <a:t>Opredeljenost za kvantitativni pristup zahteva razvijenu sposobnost da se shvati „šta brojevi stvarno predstavljaju i šta mogu da izraze“.</a:t>
            </a:r>
            <a:br>
              <a:rPr lang="sr-Latn-RS" dirty="0"/>
            </a:br>
            <a:r>
              <a:rPr lang="sr-Latn-RS" dirty="0"/>
              <a:t>Merenjem (tako je nazivao klasifikovanje nekog broja jedinica) služe se i teorijski i praktično orjentisani naučnici.</a:t>
            </a:r>
          </a:p>
        </p:txBody>
      </p:sp>
    </p:spTree>
    <p:extLst>
      <p:ext uri="{BB962C8B-B14F-4D97-AF65-F5344CB8AC3E}">
        <p14:creationId xmlns:p14="http://schemas.microsoft.com/office/powerpoint/2010/main" val="34360128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04989"/>
            <a:ext cx="8291264" cy="6322714"/>
          </a:xfrm>
        </p:spPr>
        <p:txBody>
          <a:bodyPr>
            <a:normAutofit fontScale="90000"/>
          </a:bodyPr>
          <a:lstStyle/>
          <a:p>
            <a:pPr algn="l"/>
            <a:r>
              <a:rPr lang="sr-Latn-RS" b="1" u="sng" dirty="0"/>
              <a:t>Lazarsfeldovo stanovište o sociologiji</a:t>
            </a:r>
            <a:br>
              <a:rPr lang="sr-Latn-RS" dirty="0"/>
            </a:br>
            <a:br>
              <a:rPr lang="sr-Latn-RS" dirty="0"/>
            </a:br>
            <a:r>
              <a:rPr lang="sr-Latn-RS" sz="3600" dirty="0"/>
              <a:t>Tri načina proučavanja društvenih pojava:</a:t>
            </a:r>
            <a:br>
              <a:rPr lang="sr-Latn-RS" sz="3600" dirty="0"/>
            </a:br>
            <a:r>
              <a:rPr lang="sr-Latn-RS" sz="3600" dirty="0"/>
              <a:t>1. proučavanje socijalnog filozofa, posmatrača i komentatora</a:t>
            </a:r>
            <a:br>
              <a:rPr lang="sr-Latn-RS" sz="3600" dirty="0"/>
            </a:br>
            <a:r>
              <a:rPr lang="sr-Latn-RS" sz="3600" dirty="0"/>
              <a:t>2. organizovani grupni rad empirijskog istraživača i analitičara</a:t>
            </a:r>
            <a:br>
              <a:rPr lang="sr-Latn-RS" sz="3600" dirty="0"/>
            </a:br>
            <a:r>
              <a:rPr lang="sr-Latn-RS" sz="3600" dirty="0"/>
              <a:t>3.prelazna faza- sociologija posebnog društvenog ponašanja </a:t>
            </a:r>
            <a:br>
              <a:rPr lang="sr-Latn-RS" dirty="0"/>
            </a:br>
            <a:endParaRPr lang="sr-Latn-RS" dirty="0"/>
          </a:p>
        </p:txBody>
      </p:sp>
    </p:spTree>
    <p:extLst>
      <p:ext uri="{BB962C8B-B14F-4D97-AF65-F5344CB8AC3E}">
        <p14:creationId xmlns:p14="http://schemas.microsoft.com/office/powerpoint/2010/main" val="36814282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91264" cy="6106690"/>
          </a:xfrm>
        </p:spPr>
        <p:txBody>
          <a:bodyPr>
            <a:normAutofit fontScale="90000"/>
          </a:bodyPr>
          <a:lstStyle/>
          <a:p>
            <a:pPr algn="l"/>
            <a:r>
              <a:rPr lang="sr-Latn-RS" sz="4000" b="1" u="sng" dirty="0"/>
              <a:t>Karakteristike sociologije u prelaznoj fazi</a:t>
            </a:r>
            <a:br>
              <a:rPr lang="sr-Latn-RS" sz="2200" dirty="0"/>
            </a:br>
            <a:br>
              <a:rPr lang="sr-Latn-RS" sz="2200" dirty="0"/>
            </a:br>
            <a:r>
              <a:rPr lang="sr-Latn-RS" sz="3200" dirty="0"/>
              <a:t>-naglasak sa istorije institucija i ideja okreće se na konkretno ponašanje ljudi</a:t>
            </a:r>
            <a:br>
              <a:rPr lang="sr-Latn-RS" sz="3200" dirty="0"/>
            </a:br>
            <a:r>
              <a:rPr lang="sr-Latn-RS" sz="3200" dirty="0"/>
              <a:t>-proučavanje savremenih, a ne istorijskih događaja</a:t>
            </a:r>
            <a:br>
              <a:rPr lang="sr-Latn-RS" sz="3200" dirty="0"/>
            </a:br>
            <a:r>
              <a:rPr lang="sr-Latn-RS" sz="3200" dirty="0"/>
              <a:t>-proučavanje pojava koje se ponavljaju i njihova povezanost</a:t>
            </a:r>
            <a:br>
              <a:rPr lang="sr-Latn-RS" sz="3200" dirty="0"/>
            </a:br>
            <a:r>
              <a:rPr lang="sr-Latn-RS" sz="3200" dirty="0"/>
              <a:t>-proučavanje konktenog ponašanja ljudi, koje se ponavlja i koje se može proučavati statističkim tehnikama</a:t>
            </a:r>
            <a:br>
              <a:rPr lang="sr-Latn-RS" dirty="0"/>
            </a:br>
            <a:endParaRPr lang="sr-Latn-RS" dirty="0"/>
          </a:p>
        </p:txBody>
      </p:sp>
    </p:spTree>
    <p:extLst>
      <p:ext uri="{BB962C8B-B14F-4D97-AF65-F5344CB8AC3E}">
        <p14:creationId xmlns:p14="http://schemas.microsoft.com/office/powerpoint/2010/main" val="38004109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405</TotalTime>
  <Words>830</Words>
  <Application>Microsoft Office PowerPoint</Application>
  <PresentationFormat>On-screen Show (4:3)</PresentationFormat>
  <Paragraphs>21</Paragraphs>
  <Slides>20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PowerPoint Presentation</vt:lpstr>
      <vt:lpstr>Paul Lazarsfeld -najčistiji predstvanik empirizma - vrlo često kritikovan (Kolman,Boudon,Mils) </vt:lpstr>
      <vt:lpstr>Milsova kritika Lazarsfelda  Mils tvrdi da Lazarsfeldovo shvatanje, pripada psihologizmu, odnosno da se zasniva na ideji da ako se proučava niz pojedinaca i niz sredina u kojima oni žive, rezultati proučavanja mogu da se sumiraju i mogu da doprinesu proširenju znanja o društvenoj strukturi. </vt:lpstr>
      <vt:lpstr>Hronologija Lazarsfeldovog rada  -započinje rad u periodu institucionalizacije sociologije kao nauke na univerzitetima -studirao pravo i matematiku što kasnije ostavlja veliki uticaj na njegovu teoriju -1927. osniva  Istraživački centar (rad centra se zasniva na primeni psihologije na proučavanje društvenih i ekonomskih problema) -pisac je prvog statističkog udžbenika u Evropi -1933. formuliše svoje metodsko stanovište </vt:lpstr>
      <vt:lpstr>Hronologija Lazarsfeldovog rada  -1941. osniva Biro za primenjeno društveno istraživanje na Univerizetu Kolumbija  što je jak institucioni centar za razvoj sociologije i metoda istraživanja - 1948. iznosi svoje stanovište o sociologiji  na predavanju u Oslu, koje dopunjuje u delu „The People’s Choice“ - svoj rad je završio kada je sociologija već ušla u svoju zreliju fazu</vt:lpstr>
      <vt:lpstr>„Kvalitativno merenje u društvenim istraživanjima“  Rad kojim je Lazarsfeld pokazao da postoji direktna linija logičkog kontinuiteta od kvalitativnih klasifikacija do najrigoroznijih merenja, odnosno da naučni rad nije samo onaj rad koji se zasniva na kvantitavinim skalama jednakih intervala i nultom tačkom, i da je ostalo sve nagađanje i intuicija.</vt:lpstr>
      <vt:lpstr>Opredeljenost za kvantitativni pristup zahteva razvijenu sposobnost da se shvati „šta brojevi stvarno predstavljaju i šta mogu da izraze“. Merenjem (tako je nazivao klasifikovanje nekog broja jedinica) služe se i teorijski i praktično orjentisani naučnici.</vt:lpstr>
      <vt:lpstr>Lazarsfeldovo stanovište o sociologiji  Tri načina proučavanja društvenih pojava: 1. proučavanje socijalnog filozofa, posmatrača i komentatora 2. organizovani grupni rad empirijskog istraživača i analitičara 3.prelazna faza- sociologija posebnog društvenog ponašanja  </vt:lpstr>
      <vt:lpstr>Karakteristike sociologije u prelaznoj fazi  -naglasak sa istorije institucija i ideja okreće se na konkretno ponašanje ljudi -proučavanje savremenih, a ne istorijskih događaja -proučavanje pojava koje se ponavljaju i njihova povezanost -proučavanje konktenog ponašanja ljudi, koje se ponavlja i koje se može proučavati statističkim tehnikama </vt:lpstr>
      <vt:lpstr>Dva pristupa koja se razvijaju u sociologiji: 1.pristup društvu kao celini- proučavaju se odnosi između osnovnih delova društva 2.pristup u kom je naglasak na elementima koji su zajednički svim podsistemima</vt:lpstr>
      <vt:lpstr>Preko eksplikacije, odnosno izvlačenjem preciznijih značenja i ideja i utvrđivanjem mogućnosti njihove provere, Lazarsfeld, vidi vezu između klasične društvene misli i emprijskog istraživanja.</vt:lpstr>
      <vt:lpstr>Zalagao se za sistematsku integraciju podataka u teorijski kontekst. Tvrdio je da  empirijsko istraživanje i socijalna filozofija moraju jedna drugu da dopunjuju, a da bi se ovo ostvarilo potrebna je međunarodna organizacija za sociologiju. </vt:lpstr>
      <vt:lpstr>Sociolog treba: -da nađe put između socijalnog filozofa i empiriskog istraživača u grupnom radu -da sam stvara nove podatke, i time postane „proizvođač alatki“ i za druge društvene nauke -da bude tumač tj. treba da traži odgovore i uzroke nekog događaja, a ne samo da ga opisuje</vt:lpstr>
      <vt:lpstr>Metodologija Metodologijom se bavio jer je smatrao da  dotadašnji razvoj teorije nije bio praćen odgovarajućim razvojem metodoloških postupaka  za istraživanje stvarnosti, ali i da će više sisitematskih,  precizno izvedenih istraživanja jednog dana pružiti mogućnost teorisjkog uopštavanja. Smatrao je da ona kodifikuje tekuće istraživačke prakse, ali da metodolog nije tehničar koji govori istraživačima šta da rade.</vt:lpstr>
      <vt:lpstr>Metodska načela u proučavanju društvenih pojava 1.objektivni podaci se moraju dopuniti podacima samoposmatranja 2.studije slučaja treba povezati sa statističkim obaveštenjima 3.podatke o aktuelnom stanju treba dopuniti sa podacima o fazama razvoja 4.prirodne i eksperimentalne podatke treba kombinovati</vt:lpstr>
      <vt:lpstr>Lazarsfildovo bavljenje metodologijom bazira se na: -razvijanju i usavršavanju anketnog postupka i mernih instrumenata -sistematizaciji i ocenjivanju dotadašnjih rezulata istraživačke prakse -razvijanju „jezika empirijskog istraživanja“ tj. precizno utvrđivanje promenljivih ,njihovih međusobnih odnosa i promena kroz vreme (pojam promenljive) -razvijanju jezika promenljivih </vt:lpstr>
      <vt:lpstr>Postupak kodifikacije jeste utvrđivanje prihvaćenosti jezika promenljivih i u onim radovima u kojima je naglašen globalni pristup.</vt:lpstr>
      <vt:lpstr>*Za bavljenje istraživanjem bitno  je imati profesionalno obrazovanje, koje će se steći dopunom akademskog znanja odnosno profesionalnim znanjem (terenski rad, organizovanje i usmeravanje istraživačke grupe, razvijanje politički i teorijski orjentisanog istraživanja). Ovakav vid znanja bi se mogao steći na institutima formiranim pri fakultetima. </vt:lpstr>
      <vt:lpstr>Prema Lazarsfeldovom iskustvu najkorisniji podaci potiču iz kombinacije kvantitativnih i kvalitativnih pristupa.</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Paul Lazarsfeld shvatanje sociologije i njenog metoda</dc:title>
  <dc:creator>User</dc:creator>
  <cp:lastModifiedBy>Zeljka Manic</cp:lastModifiedBy>
  <cp:revision>19</cp:revision>
  <dcterms:created xsi:type="dcterms:W3CDTF">2020-04-26T13:44:30Z</dcterms:created>
  <dcterms:modified xsi:type="dcterms:W3CDTF">2020-04-28T19:43:41Z</dcterms:modified>
</cp:coreProperties>
</file>