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1672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8550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33161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04597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53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5654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22531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13750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28624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94987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2898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6168A8C-5EE4-4BDD-94FD-DC9E69C6DBAD}" type="datetimeFigureOut">
              <a:rPr lang="sr-Latn-RS" smtClean="0"/>
              <a:t>9.5.2024.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0B8E11C-67A0-4BCD-970F-BF9A74AC800C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543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165" r:id="rId2"/>
    <p:sldLayoutId id="2147484166" r:id="rId3"/>
    <p:sldLayoutId id="2147484167" r:id="rId4"/>
    <p:sldLayoutId id="2147484168" r:id="rId5"/>
    <p:sldLayoutId id="2147484169" r:id="rId6"/>
    <p:sldLayoutId id="2147484170" r:id="rId7"/>
    <p:sldLayoutId id="2147484171" r:id="rId8"/>
    <p:sldLayoutId id="2147484172" r:id="rId9"/>
    <p:sldLayoutId id="2147484173" r:id="rId10"/>
    <p:sldLayoutId id="214748417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B4F24-5EDF-3990-7BEE-60275D75E8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Latn-RS" b="1" dirty="0">
                <a:latin typeface="Georgia" panose="02040502050405020303" pitchFamily="18" charset="0"/>
              </a:rPr>
              <a:t>Mladi i politička sfera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1BA6F-6E46-E513-3193-876B82BC13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RS" sz="1400" dirty="0">
                <a:latin typeface="Georgia" panose="02040502050405020303" pitchFamily="18" charset="0"/>
                <a:cs typeface="Calibri Light" panose="020F0302020204030204" pitchFamily="34" charset="0"/>
              </a:rPr>
              <a:t>“Mladi i politička sfera”, u: Tomanović, S., Stanojević, D. (2015) Mladi u Srbiji 2015. Beograd: FES i </a:t>
            </a:r>
            <a:r>
              <a:rPr lang="sr-Latn-RS" sz="1400" dirty="0" err="1">
                <a:latin typeface="Georgia" panose="02040502050405020303" pitchFamily="18" charset="0"/>
                <a:cs typeface="Calibri Light" panose="020F0302020204030204" pitchFamily="34" charset="0"/>
              </a:rPr>
              <a:t>SeCons</a:t>
            </a:r>
            <a:endParaRPr lang="sr-Latn-RS" sz="1400" dirty="0">
              <a:latin typeface="Georgia" panose="02040502050405020303" pitchFamily="18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234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8FCD6-6EDD-CEE8-2F91-8B25C90A8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>
                <a:latin typeface="Georgia" panose="02040502050405020303" pitchFamily="18" charset="0"/>
              </a:rPr>
              <a:t>Uvod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5F9FA-6706-0E7E-A8A7-5E4FC1E25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1286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Postoje dva osnovna pristupa političkom aktivizmu u društvenim istraživanjima:</a:t>
            </a:r>
            <a:endParaRPr lang="en-GB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Uži pojam se odnosi na aktivnosti unutar tradicionalnih političkih struktura poput učešća u političkim partijama, sindikatima, i učestvovanje u izborima.</a:t>
            </a:r>
            <a:endParaRPr lang="en-GB" sz="20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Širi pojam uključuje raznovrsne inicijative koje mogu biti organizovane kroz formalna udruženja (npr. za zaštitu građanskih prava, ekologiju, i lokalni razvoj) ili putem neformalnih aktivnosti (kao što su potpisivanje peticija i učestvovanje u protestima).</a:t>
            </a:r>
            <a:endParaRPr lang="en-GB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poređenju sa drugim evropskim državama mladi u Srbiji su u vrhu prema članstvu o političkim partijama (oko 12%)</a:t>
            </a:r>
            <a:endParaRPr lang="en-GB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Više od trećine mladih nisu članovi nijedne organizacije. Najviše podrške mladi daju onim organizacijama koje se zalažu za rešavanje problema koji pogađaju podjednako sve bez obzira na socijalni status. </a:t>
            </a:r>
            <a:endParaRPr lang="en-GB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Najveći deo mladih primenjuje individualizovane i autonomne strategije „snalaženja“ oslanjajući se na sopstvene snage i neformalne kanale podrške što dalje dovodi do jačanja partikularnih interesa, grupa klika i slabljenja društvene solidarnosti i kohezije.</a:t>
            </a:r>
            <a:endParaRPr lang="en-GB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85058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CD450-69E0-BD12-38EA-629FD6E17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>
                <a:latin typeface="Georgia" panose="02040502050405020303" pitchFamily="18" charset="0"/>
              </a:rPr>
              <a:t>Zainteresovanost za politiku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DF423-5D84-F869-4D70-F1B169519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4473527" cy="4147040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ladi</a:t>
            </a: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Srbiji imaju slab interes za domaću politiku, sa samo 27,6% zainteresovanih, dok je trećina potpuno nezainteresovana za politička dešavanja.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Faktori koji utiču na zainteresovanost uključuju kulturni kapital porodice, obrazovanje mladih i njihov pol, dok uzrast i mesto stanovanja nemaju značajan uticaj.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Najveći interes za politiku pokazuju studenti i oni sa završenim fakultetom, što sugeriše da se politički stavovi u velikoj meri formiraju na univerzitetima.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Glavni razlozi za nezainteresovanost mladih su percepcija nemoralnih i neiskrenih političkih narativa, te viđenje političara kao osoba koje deluju pretežno u svoj korist.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je glavni izvor političkih informacija za više od polovine mladih, dok su tradicionalni mediji poput TV-a, novina, i radija u manjoj upotrebi.</a:t>
            </a:r>
          </a:p>
          <a:p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EC1CEF-A08A-0060-14C1-CA0FC0C4CA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3348" y="3744873"/>
            <a:ext cx="5472332" cy="2247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7913A97-1F98-CE88-910A-74E17CDDF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3348" y="1831479"/>
            <a:ext cx="5491382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617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14623-E7C3-772A-46DB-37A333734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>
                <a:latin typeface="Georgia" panose="02040502050405020303" pitchFamily="18" charset="0"/>
              </a:rPr>
              <a:t>Političko delanje - izbori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A201E-6C59-05B6-C196-6610251F3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581" y="1744394"/>
            <a:ext cx="10693791" cy="4346917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Istraživanje političkog delanja mladih u Srbiji otkriva značajan otpor prema učešću u političkom životu: gotovo polovina mladih ne želi da učestvuje, dok je svaka šesta osoba neopredeljena u pogledu političkih preferencija, a visok procenat se uzdržava od odgovaranja na takva pitanja. 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kontekstu izborne participacije, oko 31,1% mladih redovno glasa, 18,9% glasa na većini izbora, 26,8% povremeno, 17,4% nikada nije glasalo, a 6% ne može da se seti svojih izbornih aktivnosti.</a:t>
            </a:r>
            <a:endParaRPr lang="en-GB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Većina mladih percipira da njihov glas ima minimalan ili nikakav uticaj na političke procese</a:t>
            </a:r>
            <a:r>
              <a:rPr lang="en-U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Analize ukazuju da visokoobrazovani mladi i starija kohorta (25-29 godina) osećaju veći uticaj svog glasa. 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Interesi mladih su slabo zastupljeni u politici, sa samo 3,3% mladih koji smatraju da su njihovi interesi adekvatno zastupljeni.</a:t>
            </a:r>
            <a:endParaRPr lang="en-GB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Uprkos ovom osećaju nedovoljne zastupljenosti, većina mladih je umereno zadovoljna stanjem demokratije u zemlji; samo 1% je potpuno zadovoljno, dok je 46,1% umereno zadovoljno. Nezadovoljnih je 33,3% i veoma nezadovoljnih 13,2%. Zadovoljstvo demokratijom varira u zavisnosti od obrazovnog statusa, pri čemu manje obrazovani pokazuju viši stepen zadovoljstva.</a:t>
            </a:r>
            <a:endParaRPr lang="en-GB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10320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DE095-470F-1D10-F064-EA8957166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>
                <a:latin typeface="Georgia" panose="02040502050405020303" pitchFamily="18" charset="0"/>
              </a:rPr>
              <a:t>Ideološko pozicioniranje mladih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DAC4B61-8D39-12F6-AD30-E7196F442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508566" cy="2653351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Gotovo polovina mladih izabrala je pozicije oko centra (zbir opcija 4, 5, 6, 7 iznosi 49,3%) dok ih je gotovo podjednako na levom (zbir opcija 1,2,3 iznosi 10,8%) i desnom (zbir opcija 8,9,10 iznosi 9,7%) krilu političkog </a:t>
            </a:r>
            <a:r>
              <a:rPr lang="sr-Latn-R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spektra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sr-Latn-R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ladi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čiji su roditelji završili fakultet nešto bliži levom </a:t>
            </a:r>
            <a:r>
              <a:rPr lang="sr-Latn-R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spektru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Takođe su levici bliži i mladi koji žive u gradu u poređenju sa mladima sa sela, dok devojke u proseku manje inkliniraju desnici od muških vršnjaka. 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Mladi koji pripadaju desnici, u gotovo </a:t>
            </a:r>
            <a:r>
              <a:rPr lang="sr-Latn-R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poolovini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slučajeva (48,6%) znaju za koga bi glasali na izborima nasuprot 31,7% mladih na levici i samo 20% onih u centru političkog </a:t>
            </a:r>
            <a:r>
              <a:rPr lang="sr-Latn-R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spektra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ideologija. </a:t>
            </a:r>
            <a:endParaRPr lang="sr-Latn-R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38B528B-7067-E2F2-116E-EBE47C325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1012" y="4607459"/>
            <a:ext cx="6669975" cy="1356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09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5915D-6B0B-1C37-B260-83B612D3A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>
                <a:latin typeface="Georgia" panose="02040502050405020303" pitchFamily="18" charset="0"/>
              </a:rPr>
              <a:t>Generacijski (</a:t>
            </a:r>
            <a:r>
              <a:rPr lang="sr-Latn-RS" dirty="0" err="1">
                <a:latin typeface="Georgia" panose="02040502050405020303" pitchFamily="18" charset="0"/>
              </a:rPr>
              <a:t>dis</a:t>
            </a:r>
            <a:r>
              <a:rPr lang="sr-Latn-RS" dirty="0">
                <a:latin typeface="Georgia" panose="02040502050405020303" pitchFamily="18" charset="0"/>
              </a:rPr>
              <a:t>)kontinuitet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8A701-0378-3720-9EF2-9C7D08444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5"/>
            <a:ext cx="10058400" cy="2149490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Većina mladih retko ili nikada ne diskutuje političke teme s roditeljima, što dovodi do toga da više od četvrtine ne zna političke stavove svojih roditelja.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svaka deseta osoba redovno sa roditeljima priča o politici.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odnosu na stepen obrazovanja, najmanje sa roditeljima razgovaraju oni koji imaju završenu osnovnu školu (59,3%), zatim oni koji su još uvek u srednjoj školi (55,3%), oni koji su završili obrazovanje i imaju srednju školu završenu (50,8%) a značajno manje studenti (38,7%) i oni sa završenim fakultetom (32,6%).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učestalijim razgovorima o politici sa roditeljima, raste i stepen zainteresovanosti mladih za politiku na svim nivoima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Takođe, mladi koji učestalije vode razgovore o politici sa svojim roditeljima, češće znaju za koga bi glasali na sledećim izborima, ali su istovremeno i češće glasali na izborima do sada. </a:t>
            </a:r>
          </a:p>
          <a:p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95C8BD-5882-065E-E8E4-1F8BE6451D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224" y="3911284"/>
            <a:ext cx="3305907" cy="22587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B016E7E-6ED6-17C4-B37D-78B6D29673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3501" y="3911284"/>
            <a:ext cx="3559809" cy="2261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248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C0154-49B6-34FF-482B-5F1524F88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>
                <a:latin typeface="Georgia" panose="02040502050405020303" pitchFamily="18" charset="0"/>
              </a:rPr>
              <a:t>Poverenje i politika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3DF15-39DD-3498-75F5-0DBD518A2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255348" cy="226203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ladi</a:t>
            </a: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najviše veruju institucijama sile i verskim organizacijama, a najmanje onim institucijama i organizacijama koje su direktno uključene u vršenje vlasti – skupštini, vladi i političkim partijama.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Interesantno je da mladi pokazuju viši stepen poverenja u nezavisne institucije (poput zaštitnika prava građana – </a:t>
            </a:r>
            <a:r>
              <a:rPr lang="sr-Latn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ombudsmana</a:t>
            </a: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 nevladine organizacije nego u nosioce političke vlasti.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Poverenje u političke partije raste kada se prelazi sa levog na desni ideološki spektar, implicirajući da je ponuda na političkom tržištu bolja za nacionalno orijentisane mlade, kao i da u nešto većoj meri odgovaraju njihovim potrebama.</a:t>
            </a:r>
          </a:p>
          <a:p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DC61B9-BCDA-EA6E-E8A5-53443F2EB7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4584" y="4107766"/>
            <a:ext cx="6822831" cy="1633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88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91BCA-CB3B-323A-1DFF-8F096F454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>
                <a:latin typeface="Georgia" panose="02040502050405020303" pitchFamily="18" charset="0"/>
              </a:rPr>
              <a:t>Ključni problemi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C999F-8F93-6C84-61A4-FDCB72708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r-Latn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Najveći problem koji bi najpre trebalo rešavati, prema mladima jeste problem nezaposlenosti, za kojim sledi problem ekonomske nerazvijenosti zemlje. Takođe kao važan problem prepoznaju nerazvijenost tržišta rada i veoma mali broj radnih mesta.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sr-Latn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Veoma značajan nalaz je da ispitanici ne prepoznaju pripremu zemlje za ulazak u EU kao jedan od prioriteta na koji vlada treba da se fokusira.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sr-Latn-R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ladi</a:t>
            </a:r>
            <a:r>
              <a:rPr lang="sr-Latn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prepoznaju još jedan značajan problem društvenog i političkog života u Srbiji – </a:t>
            </a:r>
            <a:r>
              <a:rPr lang="sr-Latn-R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odustvo</a:t>
            </a:r>
            <a:r>
              <a:rPr lang="sr-Latn-R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solidarnosti i saosećanja.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83108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F9B8B-A4C1-7D76-1A9C-F9F4B07F2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>
                <a:latin typeface="Georgia" panose="02040502050405020303" pitchFamily="18" charset="0"/>
              </a:rPr>
              <a:t>Mladi i EU integracije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B1F1F-6BBF-38EC-4719-8C7400D37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2947035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Svega trećina mladih ima mišljenje da je mesto Srbije unutar EU, dok tri od deset osoba smatraju da nije. </a:t>
            </a: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rastom obrazovanja raste i stepen podrške EU integracijama. </a:t>
            </a: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sr-Latn-R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iši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stepen podrške ovom procesu poklanjaju mladi koji su na ideološkom </a:t>
            </a:r>
            <a:r>
              <a:rPr lang="sr-Latn-R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spektru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centru, zatim levica a najmanje desno orijentisani mladići i devojke.</a:t>
            </a:r>
            <a:endParaRPr lang="en-US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Razlozi zbog kojih je dobro da Srbija postane deo EU</a:t>
            </a:r>
            <a:r>
              <a:rPr lang="en-U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ukazuju da mladi imaju manje dilema kada je reč o </a:t>
            </a:r>
            <a:r>
              <a:rPr lang="sr-Latn-R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putovanjim</a:t>
            </a:r>
            <a:r>
              <a:rPr lang="en-U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druženjima i upoznavanju drugih</a:t>
            </a:r>
            <a:r>
              <a:rPr lang="en-U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ljudi</a:t>
            </a:r>
            <a:r>
              <a:rPr lang="en-U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bolje obrazovanje i mogućnosti zapošljavanja</a:t>
            </a:r>
            <a:r>
              <a:rPr lang="en-U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viš</a:t>
            </a:r>
            <a:r>
              <a:rPr lang="en-U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R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životn</a:t>
            </a:r>
            <a:r>
              <a:rPr lang="en-U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standard</a:t>
            </a:r>
            <a:r>
              <a:rPr lang="en-U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viš</a:t>
            </a:r>
            <a:r>
              <a:rPr lang="en-US" sz="20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stepen bezbednosti zemlje</a:t>
            </a:r>
            <a:r>
              <a:rPr lang="en-U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r-Latn-RS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Najveći rizici pridruživanja se prepoznaju u ekonomskoj zavisnosti male i nerazvijene zemlje, koja bi ulaskom u jednu ovakvu zajednicu dodatno izgubila instrumente vođenja samostalne ekonomske politike, tako da bi joj standardi razvijenih zemalja dodatno umanjili performanse konkurentnosti.</a:t>
            </a:r>
            <a:endParaRPr lang="en-GB" sz="20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r-Latn-R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36835F-B331-EDF4-C652-428FED8DBD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5883" y="4792769"/>
            <a:ext cx="6560234" cy="1219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30546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324</TotalTime>
  <Words>1146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Times New Roman</vt:lpstr>
      <vt:lpstr>Retrospect</vt:lpstr>
      <vt:lpstr>Mladi i politička sfera</vt:lpstr>
      <vt:lpstr>Uvod</vt:lpstr>
      <vt:lpstr>Zainteresovanost za politiku</vt:lpstr>
      <vt:lpstr>Političko delanje - izbori</vt:lpstr>
      <vt:lpstr>Ideološko pozicioniranje mladih</vt:lpstr>
      <vt:lpstr>Generacijski (dis)kontinuitet</vt:lpstr>
      <vt:lpstr>Poverenje i politika</vt:lpstr>
      <vt:lpstr>Ključni problemi</vt:lpstr>
      <vt:lpstr>Mladi i EU integracije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Mladi i politička sfera</dc:title>
  <dc:creator>user</dc:creator>
  <cp:lastModifiedBy>user</cp:lastModifiedBy>
  <cp:revision>4</cp:revision>
  <dcterms:created xsi:type="dcterms:W3CDTF">2024-05-07T10:48:40Z</dcterms:created>
  <dcterms:modified xsi:type="dcterms:W3CDTF">2024-05-09T10:48:16Z</dcterms:modified>
</cp:coreProperties>
</file>